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89"/>
  </p:sldMasterIdLst>
  <p:notesMasterIdLst>
    <p:notesMasterId r:id="rId103"/>
  </p:notesMasterIdLst>
  <p:handoutMasterIdLst>
    <p:handoutMasterId r:id="rId104"/>
  </p:handoutMasterIdLst>
  <p:sldIdLst>
    <p:sldId id="256" r:id="rId90"/>
    <p:sldId id="275" r:id="rId91"/>
    <p:sldId id="313" r:id="rId92"/>
    <p:sldId id="297" r:id="rId93"/>
    <p:sldId id="295" r:id="rId94"/>
    <p:sldId id="314" r:id="rId95"/>
    <p:sldId id="299" r:id="rId96"/>
    <p:sldId id="278" r:id="rId97"/>
    <p:sldId id="315" r:id="rId98"/>
    <p:sldId id="301" r:id="rId99"/>
    <p:sldId id="316" r:id="rId100"/>
    <p:sldId id="312" r:id="rId101"/>
    <p:sldId id="317" r:id="rId102"/>
  </p:sldIdLst>
  <p:sldSz cx="9144000" cy="6858000" type="screen4x3"/>
  <p:notesSz cx="6858000" cy="9144000"/>
  <p:custDataLst>
    <p:custData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15"/>
    <a:srgbClr val="04B1F0"/>
    <a:srgbClr val="ABDB79"/>
    <a:srgbClr val="FFC000"/>
    <a:srgbClr val="F70404"/>
    <a:srgbClr val="FA5A5A"/>
    <a:srgbClr val="D3C8C6"/>
    <a:srgbClr val="14958F"/>
    <a:srgbClr val="444744"/>
    <a:srgbClr val="F1F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3C7383-FA2D-47D6-AE8D-CAD7EE7B3497}" v="1" dt="2019-11-21T17:00:33.1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3890" autoAdjust="0"/>
  </p:normalViewPr>
  <p:slideViewPr>
    <p:cSldViewPr>
      <p:cViewPr varScale="1">
        <p:scale>
          <a:sx n="110" d="100"/>
          <a:sy n="110" d="100"/>
        </p:scale>
        <p:origin x="1620"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330" y="6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customXml" Target="../customXml/item84.xml"/><Relationship Id="rId89" Type="http://schemas.openxmlformats.org/officeDocument/2006/relationships/slideMaster" Target="slideMasters/slideMaster1.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07" Type="http://schemas.openxmlformats.org/officeDocument/2006/relationships/theme" Target="theme/theme1.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customXml" Target="../customXml/item53.xml"/><Relationship Id="rId58" Type="http://schemas.openxmlformats.org/officeDocument/2006/relationships/customXml" Target="../customXml/item58.xml"/><Relationship Id="rId66" Type="http://schemas.openxmlformats.org/officeDocument/2006/relationships/customXml" Target="../customXml/item66.xml"/><Relationship Id="rId74" Type="http://schemas.openxmlformats.org/officeDocument/2006/relationships/customXml" Target="../customXml/item74.xml"/><Relationship Id="rId79" Type="http://schemas.openxmlformats.org/officeDocument/2006/relationships/customXml" Target="../customXml/item79.xml"/><Relationship Id="rId87" Type="http://schemas.openxmlformats.org/officeDocument/2006/relationships/customXml" Target="../customXml/item87.xml"/><Relationship Id="rId102" Type="http://schemas.openxmlformats.org/officeDocument/2006/relationships/slide" Target="slides/slide13.xml"/><Relationship Id="rId5" Type="http://schemas.openxmlformats.org/officeDocument/2006/relationships/customXml" Target="../customXml/item5.xml"/><Relationship Id="rId61" Type="http://schemas.openxmlformats.org/officeDocument/2006/relationships/customXml" Target="../customXml/item61.xml"/><Relationship Id="rId82" Type="http://schemas.openxmlformats.org/officeDocument/2006/relationships/customXml" Target="../customXml/item82.xml"/><Relationship Id="rId90" Type="http://schemas.openxmlformats.org/officeDocument/2006/relationships/slide" Target="slides/slide1.xml"/><Relationship Id="rId95" Type="http://schemas.openxmlformats.org/officeDocument/2006/relationships/slide" Target="slides/slide6.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customXml" Target="../customXml/item64.xml"/><Relationship Id="rId69" Type="http://schemas.openxmlformats.org/officeDocument/2006/relationships/customXml" Target="../customXml/item69.xml"/><Relationship Id="rId77" Type="http://schemas.openxmlformats.org/officeDocument/2006/relationships/customXml" Target="../customXml/item77.xml"/><Relationship Id="rId100" Type="http://schemas.openxmlformats.org/officeDocument/2006/relationships/slide" Target="slides/slide11.xml"/><Relationship Id="rId105" Type="http://schemas.openxmlformats.org/officeDocument/2006/relationships/presProps" Target="presProps.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80" Type="http://schemas.openxmlformats.org/officeDocument/2006/relationships/customXml" Target="../customXml/item80.xml"/><Relationship Id="rId85" Type="http://schemas.openxmlformats.org/officeDocument/2006/relationships/customXml" Target="../customXml/item85.xml"/><Relationship Id="rId93" Type="http://schemas.openxmlformats.org/officeDocument/2006/relationships/slide" Target="slides/slide4.xml"/><Relationship Id="rId98" Type="http://schemas.openxmlformats.org/officeDocument/2006/relationships/slide" Target="slides/slide9.xml"/><Relationship Id="rId192"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customXml" Target="../customXml/item70.xml"/><Relationship Id="rId75" Type="http://schemas.openxmlformats.org/officeDocument/2006/relationships/customXml" Target="../customXml/item75.xml"/><Relationship Id="rId83" Type="http://schemas.openxmlformats.org/officeDocument/2006/relationships/customXml" Target="../customXml/item83.xml"/><Relationship Id="rId88" Type="http://schemas.openxmlformats.org/officeDocument/2006/relationships/customXml" Target="../customXml/item88.xml"/><Relationship Id="rId91" Type="http://schemas.openxmlformats.org/officeDocument/2006/relationships/slide" Target="slides/slide2.xml"/><Relationship Id="rId96" Type="http://schemas.openxmlformats.org/officeDocument/2006/relationships/slide" Target="slides/slide7.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viewProps" Target="viewProps.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customXml" Target="../customXml/item78.xml"/><Relationship Id="rId81" Type="http://schemas.openxmlformats.org/officeDocument/2006/relationships/customXml" Target="../customXml/item81.xml"/><Relationship Id="rId86" Type="http://schemas.openxmlformats.org/officeDocument/2006/relationships/customXml" Target="../customXml/item86.xml"/><Relationship Id="rId94" Type="http://schemas.openxmlformats.org/officeDocument/2006/relationships/slide" Target="slides/slide5.xml"/><Relationship Id="rId99" Type="http://schemas.openxmlformats.org/officeDocument/2006/relationships/slide" Target="slides/slide10.xml"/><Relationship Id="rId101"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slide" Target="slides/slide8.xml"/><Relationship Id="rId104" Type="http://schemas.openxmlformats.org/officeDocument/2006/relationships/handoutMaster" Target="handoutMasters/handoutMaster1.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#AXISLABEL</c:v>
                </c:pt>
              </c:strCache>
            </c:strRef>
          </c:tx>
          <c:dPt>
            <c:idx val="0"/>
            <c:bubble3D val="0"/>
            <c:spPr>
              <a:solidFill>
                <a:srgbClr val="909090">
                  <a:alpha val="100000"/>
                </a:srgbClr>
              </a:solidFill>
              <a:ln w="9525">
                <a:solidFill>
                  <a:srgbClr val="EEEEEE"/>
                </a:solidFill>
              </a:ln>
            </c:spPr>
            <c:extLst>
              <c:ext xmlns:c16="http://schemas.microsoft.com/office/drawing/2014/chart" uri="{C3380CC4-5D6E-409C-BE32-E72D297353CC}">
                <c16:uniqueId val="{00000000-F54B-4249-A2C5-BFA0FAFEA8E9}"/>
              </c:ext>
            </c:extLst>
          </c:dPt>
          <c:dPt>
            <c:idx val="1"/>
            <c:bubble3D val="0"/>
            <c:spPr>
              <a:solidFill>
                <a:srgbClr val="5B99D4">
                  <a:alpha val="100000"/>
                </a:srgbClr>
              </a:solidFill>
              <a:ln w="9525">
                <a:solidFill>
                  <a:srgbClr val="EEEEEE"/>
                </a:solidFill>
              </a:ln>
            </c:spPr>
            <c:extLst>
              <c:ext xmlns:c16="http://schemas.microsoft.com/office/drawing/2014/chart" uri="{C3380CC4-5D6E-409C-BE32-E72D297353CC}">
                <c16:uniqueId val="{00000001-F54B-4249-A2C5-BFA0FAFEA8E9}"/>
              </c:ext>
            </c:extLst>
          </c:dPt>
          <c:dLbls>
            <c:spPr>
              <a:noFill/>
              <a:ln>
                <a:noFill/>
              </a:ln>
              <a:effectLst/>
            </c:spPr>
            <c:txPr>
              <a:bodyPr rot="0"/>
              <a:lstStyle/>
              <a:p>
                <a:pPr>
                  <a:defRPr sz="2072" b="1" i="0" u="none" strike="noStrike">
                    <a:solidFill>
                      <a:srgbClr val="666666"/>
                    </a:solidFill>
                    <a:latin typeface="Arial"/>
                    <a:cs typeface="Arial"/>
                  </a:defRPr>
                </a:pPr>
                <a:endParaRPr lang="en-US"/>
              </a:p>
            </c:txPr>
            <c:dLblPos val="bestFit"/>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No Response (74)</c:v>
                </c:pt>
                <c:pt idx="1">
                  <c:v>Completed Respondents (408)</c:v>
                </c:pt>
              </c:strCache>
            </c:strRef>
          </c:cat>
          <c:val>
            <c:numRef>
              <c:f>'Sheet1'!$B$2:$B$3</c:f>
              <c:numCache>
                <c:formatCode>#,##0\%</c:formatCode>
                <c:ptCount val="2"/>
                <c:pt idx="0">
                  <c:v>15</c:v>
                </c:pt>
                <c:pt idx="1">
                  <c:v>85</c:v>
                </c:pt>
              </c:numCache>
            </c:numRef>
          </c:val>
          <c:extLst>
            <c:ext xmlns:c16="http://schemas.microsoft.com/office/drawing/2014/chart" uri="{C3380CC4-5D6E-409C-BE32-E72D297353CC}">
              <c16:uniqueId val="{00000002-F54B-4249-A2C5-BFA0FAFEA8E9}"/>
            </c:ext>
          </c:extLst>
        </c:ser>
        <c:dLbls>
          <c:showLegendKey val="0"/>
          <c:showVal val="0"/>
          <c:showCatName val="0"/>
          <c:showSerName val="0"/>
          <c:showPercent val="0"/>
          <c:showBubbleSize val="0"/>
          <c:showLeaderLines val="0"/>
        </c:dLbls>
        <c:firstSliceAng val="90"/>
      </c:pieChart>
      <c:spPr>
        <a:solidFill>
          <a:srgbClr val="FFFFFF"/>
        </a:solidFill>
        <a:ln>
          <a:noFill/>
        </a:ln>
        <a:effectLst>
          <a:outerShdw dir="45">
            <a:srgbClr val="000000"/>
          </a:outerShdw>
        </a:effectLst>
      </c:spPr>
    </c:plotArea>
    <c:legend>
      <c:legendPos val="r"/>
      <c:overlay val="0"/>
      <c:spPr>
        <a:solidFill>
          <a:srgbClr val="FFFFFF"/>
        </a:solidFill>
        <a:ln>
          <a:noFill/>
        </a:ln>
        <a:effectLst>
          <a:outerShdw dir="45">
            <a:srgbClr val="000000"/>
          </a:outerShdw>
        </a:effectLst>
      </c:spPr>
      <c:txPr>
        <a:bodyPr/>
        <a:lstStyle/>
        <a:p>
          <a:pPr>
            <a:defRPr sz="1813" b="0" i="0" u="none" strike="noStrike">
              <a:solidFill>
                <a:srgbClr val="666666"/>
              </a:solidFill>
              <a:latin typeface="Arial"/>
              <a:cs typeface="Arial"/>
            </a:defRPr>
          </a:pPr>
          <a:endParaRPr lang="en-US"/>
        </a:p>
      </c:txPr>
    </c:legend>
    <c:plotVisOnly val="0"/>
    <c:dispBlanksAs val="gap"/>
    <c:showDLblsOverMax val="0"/>
  </c:chart>
  <c:spPr>
    <a:solidFill>
      <a:srgbClr val="FFFFFF"/>
    </a:solid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#AXISLABEL</c:v>
                </c:pt>
              </c:strCache>
            </c:strRef>
          </c:tx>
          <c:dPt>
            <c:idx val="0"/>
            <c:bubble3D val="0"/>
            <c:spPr>
              <a:solidFill>
                <a:srgbClr val="909090">
                  <a:alpha val="100000"/>
                </a:srgbClr>
              </a:solidFill>
              <a:ln w="9525">
                <a:solidFill>
                  <a:srgbClr val="EEEEEE"/>
                </a:solidFill>
              </a:ln>
            </c:spPr>
            <c:extLst>
              <c:ext xmlns:c16="http://schemas.microsoft.com/office/drawing/2014/chart" uri="{C3380CC4-5D6E-409C-BE32-E72D297353CC}">
                <c16:uniqueId val="{00000000-CA69-410A-814A-985CA4F85DA3}"/>
              </c:ext>
            </c:extLst>
          </c:dPt>
          <c:dPt>
            <c:idx val="1"/>
            <c:bubble3D val="0"/>
            <c:spPr>
              <a:solidFill>
                <a:srgbClr val="5B99D4">
                  <a:alpha val="100000"/>
                </a:srgbClr>
              </a:solidFill>
              <a:ln w="9525">
                <a:solidFill>
                  <a:srgbClr val="EEEEEE"/>
                </a:solidFill>
              </a:ln>
            </c:spPr>
            <c:extLst>
              <c:ext xmlns:c16="http://schemas.microsoft.com/office/drawing/2014/chart" uri="{C3380CC4-5D6E-409C-BE32-E72D297353CC}">
                <c16:uniqueId val="{00000001-CA69-410A-814A-985CA4F85DA3}"/>
              </c:ext>
            </c:extLst>
          </c:dPt>
          <c:dLbls>
            <c:spPr>
              <a:noFill/>
              <a:ln>
                <a:noFill/>
              </a:ln>
              <a:effectLst/>
            </c:spPr>
            <c:txPr>
              <a:bodyPr rot="0"/>
              <a:lstStyle/>
              <a:p>
                <a:pPr>
                  <a:defRPr sz="2072" b="1" i="0" u="none" strike="noStrike">
                    <a:solidFill>
                      <a:srgbClr val="666666"/>
                    </a:solidFill>
                    <a:latin typeface="Arial"/>
                    <a:cs typeface="Arial"/>
                  </a:defRPr>
                </a:pPr>
                <a:endParaRPr lang="en-US"/>
              </a:p>
            </c:txPr>
            <c:dLblPos val="bestFit"/>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No Response (54)</c:v>
                </c:pt>
                <c:pt idx="1">
                  <c:v>Completed Respondents (183)</c:v>
                </c:pt>
              </c:strCache>
            </c:strRef>
          </c:cat>
          <c:val>
            <c:numRef>
              <c:f>'Sheet1'!$B$2:$B$3</c:f>
              <c:numCache>
                <c:formatCode>#,##0\%</c:formatCode>
                <c:ptCount val="2"/>
                <c:pt idx="0">
                  <c:v>23</c:v>
                </c:pt>
                <c:pt idx="1">
                  <c:v>77</c:v>
                </c:pt>
              </c:numCache>
            </c:numRef>
          </c:val>
          <c:extLst>
            <c:ext xmlns:c16="http://schemas.microsoft.com/office/drawing/2014/chart" uri="{C3380CC4-5D6E-409C-BE32-E72D297353CC}">
              <c16:uniqueId val="{00000002-CA69-410A-814A-985CA4F85DA3}"/>
            </c:ext>
          </c:extLst>
        </c:ser>
        <c:dLbls>
          <c:showLegendKey val="0"/>
          <c:showVal val="0"/>
          <c:showCatName val="0"/>
          <c:showSerName val="0"/>
          <c:showPercent val="0"/>
          <c:showBubbleSize val="0"/>
          <c:showLeaderLines val="0"/>
        </c:dLbls>
        <c:firstSliceAng val="90"/>
      </c:pieChart>
      <c:spPr>
        <a:solidFill>
          <a:srgbClr val="FFFFFF"/>
        </a:solidFill>
        <a:ln>
          <a:noFill/>
        </a:ln>
        <a:effectLst>
          <a:outerShdw dir="45">
            <a:srgbClr val="000000"/>
          </a:outerShdw>
        </a:effectLst>
      </c:spPr>
    </c:plotArea>
    <c:legend>
      <c:legendPos val="r"/>
      <c:overlay val="0"/>
      <c:spPr>
        <a:solidFill>
          <a:srgbClr val="FFFFFF"/>
        </a:solidFill>
        <a:ln>
          <a:noFill/>
        </a:ln>
        <a:effectLst>
          <a:outerShdw dir="45">
            <a:srgbClr val="000000"/>
          </a:outerShdw>
        </a:effectLst>
      </c:spPr>
      <c:txPr>
        <a:bodyPr/>
        <a:lstStyle/>
        <a:p>
          <a:pPr>
            <a:defRPr sz="1813" b="0" i="0" u="none" strike="noStrike">
              <a:solidFill>
                <a:srgbClr val="666666"/>
              </a:solidFill>
              <a:latin typeface="Arial"/>
              <a:cs typeface="Arial"/>
            </a:defRPr>
          </a:pPr>
          <a:endParaRPr lang="en-US"/>
        </a:p>
      </c:txPr>
    </c:legend>
    <c:plotVisOnly val="0"/>
    <c:dispBlanksAs val="gap"/>
    <c:showDLblsOverMax val="0"/>
  </c:chart>
  <c:spPr>
    <a:solidFill>
      <a:srgbClr val="FFFFFF"/>
    </a:solid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E54551-8BE3-4617-BAD7-250E283F468D}" type="datetimeFigureOut">
              <a:rPr lang="en-US" smtClean="0"/>
              <a:t>5/13/2020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AFAE80-B9B6-47F2-BA18-D3B55D4AEA31}" type="slidenum">
              <a:rPr lang="en-US" smtClean="0"/>
              <a:t>‹#›</a:t>
            </a:fld>
            <a:endParaRPr lang="en-US"/>
          </a:p>
        </p:txBody>
      </p:sp>
    </p:spTree>
    <p:extLst>
      <p:ext uri="{BB962C8B-B14F-4D97-AF65-F5344CB8AC3E}">
        <p14:creationId xmlns:p14="http://schemas.microsoft.com/office/powerpoint/2010/main" val="1876019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903B8-4A00-4B5A-88E4-DF266CC969E7}" type="datetimeFigureOut">
              <a:rPr lang="en-US" smtClean="0"/>
              <a:t>5/13/2020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1CD68-E631-41EF-A18C-8FB780F0BCFD}" type="slidenum">
              <a:rPr lang="en-US" smtClean="0"/>
              <a:t>‹#›</a:t>
            </a:fld>
            <a:endParaRPr lang="en-US"/>
          </a:p>
        </p:txBody>
      </p:sp>
    </p:spTree>
    <p:extLst>
      <p:ext uri="{BB962C8B-B14F-4D97-AF65-F5344CB8AC3E}">
        <p14:creationId xmlns:p14="http://schemas.microsoft.com/office/powerpoint/2010/main" val="230766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customXml" Target="../../customXml/item50.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customXml" Target="../../customXml/item5.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80.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19.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69.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45.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Master" Target="../slideMasters/slideMaster1.xml"/><Relationship Id="rId1" Type="http://schemas.openxmlformats.org/officeDocument/2006/relationships/customXml" Target="../../customXml/item42.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1.xml"/><Relationship Id="rId1" Type="http://schemas.openxmlformats.org/officeDocument/2006/relationships/customXml" Target="../../customXml/item87.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1.xml"/><Relationship Id="rId1" Type="http://schemas.openxmlformats.org/officeDocument/2006/relationships/customXml" Target="../../customXml/item8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2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58.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4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6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7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39.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25.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8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customXml" Target="../../customXml/item85.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lcome">
    <p:spTree>
      <p:nvGrpSpPr>
        <p:cNvPr id="1" name=""/>
        <p:cNvGrpSpPr/>
        <p:nvPr/>
      </p:nvGrpSpPr>
      <p:grpSpPr>
        <a:xfrm>
          <a:off x="0" y="0"/>
          <a:ext cx="0" cy="0"/>
          <a:chOff x="0" y="0"/>
          <a:chExt cx="0" cy="0"/>
        </a:xfrm>
      </p:grpSpPr>
      <p:sp>
        <p:nvSpPr>
          <p:cNvPr id="11" name="Text Placeholder 10"/>
          <p:cNvSpPr>
            <a:spLocks noGrp="1"/>
          </p:cNvSpPr>
          <p:nvPr>
            <p:ph type="body" sz="quarter" idx="13" hasCustomPrompt="1"/>
          </p:nvPr>
        </p:nvSpPr>
        <p:spPr>
          <a:xfrm>
            <a:off x="457200" y="1371601"/>
            <a:ext cx="7848600" cy="838200"/>
          </a:xfrm>
        </p:spPr>
        <p:txBody>
          <a:bodyPr>
            <a:normAutofit/>
          </a:bodyPr>
          <a:lstStyle>
            <a:lvl1pPr>
              <a:defRPr sz="1800" b="0">
                <a:latin typeface="Arial" panose="020B0604020202020204" pitchFamily="34" charset="0"/>
                <a:cs typeface="Arial" panose="020B0604020202020204" pitchFamily="34" charset="0"/>
              </a:defRPr>
            </a:lvl1pPr>
            <a:lvl2pPr>
              <a:defRPr sz="1600">
                <a:latin typeface="Georgia" panose="02040502050405020303" pitchFamily="18" charset="0"/>
              </a:defRPr>
            </a:lvl2pPr>
            <a:lvl3pPr>
              <a:defRPr sz="16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stStyle>
          <a:p>
            <a:pPr lvl="0"/>
            <a:r>
              <a:rPr lang="en-US" dirty="0"/>
              <a:t>1</a:t>
            </a:r>
          </a:p>
        </p:txBody>
      </p:sp>
      <p:sp>
        <p:nvSpPr>
          <p:cNvPr id="2" name="Title 1"/>
          <p:cNvSpPr>
            <a:spLocks noGrp="1"/>
          </p:cNvSpPr>
          <p:nvPr>
            <p:ph type="ctrTitle"/>
          </p:nvPr>
        </p:nvSpPr>
        <p:spPr>
          <a:xfrm>
            <a:off x="398881" y="516187"/>
            <a:ext cx="6840119" cy="484414"/>
          </a:xfrm>
        </p:spPr>
        <p:txBody>
          <a:bodyPr anchor="b">
            <a:normAutofit/>
          </a:bodyPr>
          <a:lstStyle>
            <a:lvl1pPr algn="l">
              <a:defRPr sz="3000" b="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3" name="Picture 12" descr="A picture containing device&#10;&#10;Description automatically generated">
            <a:extLst>
              <a:ext uri="{FF2B5EF4-FFF2-40B4-BE49-F238E27FC236}">
                <a16:creationId xmlns:a16="http://schemas.microsoft.com/office/drawing/2014/main" id="{DA6FE433-861B-4FBF-80C1-673D1B3A06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38450" y="2617746"/>
            <a:ext cx="3333750" cy="3810000"/>
          </a:xfrm>
          <a:prstGeom prst="rect">
            <a:avLst/>
          </a:prstGeom>
        </p:spPr>
      </p:pic>
    </p:spTree>
    <p:custDataLst>
      <p:custData r:id="rId1"/>
    </p:custDataLst>
    <p:extLst>
      <p:ext uri="{BB962C8B-B14F-4D97-AF65-F5344CB8AC3E}">
        <p14:creationId xmlns:p14="http://schemas.microsoft.com/office/powerpoint/2010/main" val="845277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ends w/o Intro text">
    <p:spTree>
      <p:nvGrpSpPr>
        <p:cNvPr id="1" name=""/>
        <p:cNvGrpSpPr/>
        <p:nvPr/>
      </p:nvGrpSpPr>
      <p:grpSpPr>
        <a:xfrm>
          <a:off x="0" y="0"/>
          <a:ext cx="0" cy="0"/>
          <a:chOff x="0" y="0"/>
          <a:chExt cx="0" cy="0"/>
        </a:xfrm>
      </p:grpSpPr>
      <p:sp>
        <p:nvSpPr>
          <p:cNvPr id="12" name="Rectangle 11"/>
          <p:cNvSpPr/>
          <p:nvPr userDrawn="1"/>
        </p:nvSpPr>
        <p:spPr>
          <a:xfrm>
            <a:off x="101600" y="2270577"/>
            <a:ext cx="8911771" cy="15412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 name="Rectangle 12"/>
          <p:cNvSpPr/>
          <p:nvPr userDrawn="1"/>
        </p:nvSpPr>
        <p:spPr>
          <a:xfrm>
            <a:off x="101599" y="3906950"/>
            <a:ext cx="8911771" cy="154123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02336" y="521208"/>
            <a:ext cx="6350649" cy="484632"/>
          </a:xfrm>
        </p:spPr>
        <p:txBody>
          <a:bodyPr anchor="b" anchorCtr="0">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8" name="Text Placeholder 14"/>
          <p:cNvSpPr>
            <a:spLocks noGrp="1"/>
          </p:cNvSpPr>
          <p:nvPr>
            <p:ph type="body" sz="quarter" idx="15" hasCustomPrompt="1"/>
          </p:nvPr>
        </p:nvSpPr>
        <p:spPr>
          <a:xfrm>
            <a:off x="3205842" y="2261733"/>
            <a:ext cx="2500313" cy="1541462"/>
          </a:xfrm>
        </p:spPr>
        <p:txBody>
          <a:bodyPr anchor="ctr" anchorCtr="1">
            <a:normAutofit/>
          </a:bodyPr>
          <a:lstStyle>
            <a:lvl1pPr algn="ctr">
              <a:defRPr sz="2000">
                <a:solidFill>
                  <a:schemeClr val="bg1"/>
                </a:solidFill>
                <a:latin typeface="Arial" panose="020B0604020202020204" pitchFamily="34" charset="0"/>
                <a:cs typeface="Arial" panose="020B0604020202020204" pitchFamily="34" charset="0"/>
              </a:defRPr>
            </a:lvl1pPr>
          </a:lstStyle>
          <a:p>
            <a:pPr lvl="0"/>
            <a:r>
              <a:rPr lang="en-US" dirty="0"/>
              <a:t>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2270577"/>
            <a:ext cx="1541236" cy="1541236"/>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1050" y="3928517"/>
            <a:ext cx="1541236" cy="1541236"/>
          </a:xfrm>
          <a:prstGeom prst="rect">
            <a:avLst/>
          </a:prstGeom>
        </p:spPr>
      </p:pic>
      <p:sp>
        <p:nvSpPr>
          <p:cNvPr id="20" name="Text Placeholder 14"/>
          <p:cNvSpPr>
            <a:spLocks noGrp="1"/>
          </p:cNvSpPr>
          <p:nvPr>
            <p:ph type="body" sz="quarter" idx="16" hasCustomPrompt="1"/>
          </p:nvPr>
        </p:nvSpPr>
        <p:spPr>
          <a:xfrm>
            <a:off x="6236493" y="2279195"/>
            <a:ext cx="2500313" cy="1541462"/>
          </a:xfrm>
        </p:spPr>
        <p:txBody>
          <a:bodyPr anchor="ctr" anchorCtr="1">
            <a:noAutofit/>
          </a:bodyPr>
          <a:lstStyle>
            <a:lvl1pPr algn="ctr">
              <a:defRPr sz="4400">
                <a:solidFill>
                  <a:schemeClr val="bg1"/>
                </a:solidFill>
                <a:latin typeface="Arial" panose="020B0604020202020204" pitchFamily="34" charset="0"/>
                <a:cs typeface="Arial" panose="020B0604020202020204" pitchFamily="34" charset="0"/>
              </a:defRPr>
            </a:lvl1pPr>
          </a:lstStyle>
          <a:p>
            <a:pPr lvl="0"/>
            <a:r>
              <a:rPr lang="en-US" dirty="0"/>
              <a:t>2</a:t>
            </a:r>
          </a:p>
        </p:txBody>
      </p:sp>
      <p:sp>
        <p:nvSpPr>
          <p:cNvPr id="21" name="Text Placeholder 14"/>
          <p:cNvSpPr>
            <a:spLocks noGrp="1"/>
          </p:cNvSpPr>
          <p:nvPr>
            <p:ph type="body" sz="quarter" idx="17" hasCustomPrompt="1"/>
          </p:nvPr>
        </p:nvSpPr>
        <p:spPr>
          <a:xfrm>
            <a:off x="3205842" y="3949247"/>
            <a:ext cx="2500313" cy="1498939"/>
          </a:xfrm>
        </p:spPr>
        <p:txBody>
          <a:bodyPr anchor="ctr" anchorCtr="1">
            <a:normAutofit/>
          </a:bodyPr>
          <a:lstStyle>
            <a:lvl1pPr algn="ctr">
              <a:defRPr sz="2000">
                <a:solidFill>
                  <a:schemeClr val="bg1"/>
                </a:solidFill>
                <a:latin typeface="Arial" panose="020B0604020202020204" pitchFamily="34" charset="0"/>
                <a:cs typeface="Arial" panose="020B0604020202020204" pitchFamily="34" charset="0"/>
              </a:defRPr>
            </a:lvl1pPr>
          </a:lstStyle>
          <a:p>
            <a:pPr lvl="0"/>
            <a:r>
              <a:rPr lang="en-US" dirty="0"/>
              <a:t>3</a:t>
            </a:r>
          </a:p>
        </p:txBody>
      </p:sp>
      <p:sp>
        <p:nvSpPr>
          <p:cNvPr id="22" name="Text Placeholder 14"/>
          <p:cNvSpPr>
            <a:spLocks noGrp="1"/>
          </p:cNvSpPr>
          <p:nvPr>
            <p:ph type="body" sz="quarter" idx="18" hasCustomPrompt="1"/>
          </p:nvPr>
        </p:nvSpPr>
        <p:spPr>
          <a:xfrm>
            <a:off x="6236493" y="3906724"/>
            <a:ext cx="2500313" cy="1541462"/>
          </a:xfrm>
        </p:spPr>
        <p:txBody>
          <a:bodyPr anchor="ctr" anchorCtr="1">
            <a:noAutofit/>
          </a:bodyPr>
          <a:lstStyle>
            <a:lvl1pPr algn="ctr">
              <a:defRPr sz="4400">
                <a:solidFill>
                  <a:schemeClr val="bg1"/>
                </a:solidFill>
                <a:latin typeface="Arial" panose="020B0604020202020204" pitchFamily="34" charset="0"/>
                <a:cs typeface="Arial" panose="020B0604020202020204" pitchFamily="34" charset="0"/>
              </a:defRPr>
            </a:lvl1pPr>
          </a:lstStyle>
          <a:p>
            <a:pPr lvl="0"/>
            <a:r>
              <a:rPr lang="en-US" dirty="0"/>
              <a:t>4</a:t>
            </a:r>
          </a:p>
        </p:txBody>
      </p:sp>
    </p:spTree>
    <p:custDataLst>
      <p:custData r:id="rId1"/>
    </p:custDataLst>
    <p:extLst>
      <p:ext uri="{BB962C8B-B14F-4D97-AF65-F5344CB8AC3E}">
        <p14:creationId xmlns:p14="http://schemas.microsoft.com/office/powerpoint/2010/main" val="413919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Drivers">
    <p:spTree>
      <p:nvGrpSpPr>
        <p:cNvPr id="1" name=""/>
        <p:cNvGrpSpPr/>
        <p:nvPr/>
      </p:nvGrpSpPr>
      <p:grpSpPr>
        <a:xfrm>
          <a:off x="0" y="0"/>
          <a:ext cx="0" cy="0"/>
          <a:chOff x="0" y="0"/>
          <a:chExt cx="0" cy="0"/>
        </a:xfrm>
      </p:grpSpPr>
      <p:sp>
        <p:nvSpPr>
          <p:cNvPr id="2" name="Title 1"/>
          <p:cNvSpPr>
            <a:spLocks noGrp="1"/>
          </p:cNvSpPr>
          <p:nvPr>
            <p:ph type="title"/>
          </p:nvPr>
        </p:nvSpPr>
        <p:spPr>
          <a:xfrm>
            <a:off x="402336" y="521208"/>
            <a:ext cx="6350649" cy="484632"/>
          </a:xfrm>
        </p:spPr>
        <p:txBody>
          <a:bodyPr anchor="b" anchorCtr="0">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6" name="Rectangle 5"/>
          <p:cNvSpPr/>
          <p:nvPr userDrawn="1"/>
        </p:nvSpPr>
        <p:spPr>
          <a:xfrm>
            <a:off x="920115" y="4829092"/>
            <a:ext cx="7303770" cy="1724108"/>
          </a:xfrm>
          <a:prstGeom prst="rect">
            <a:avLst/>
          </a:prstGeom>
          <a:solidFill>
            <a:srgbClr val="00B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20115" y="2603056"/>
            <a:ext cx="7303770" cy="1728469"/>
          </a:xfrm>
          <a:prstGeom prst="rect">
            <a:avLst/>
          </a:prstGeom>
          <a:solidFill>
            <a:srgbClr val="00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19426" y="4830729"/>
            <a:ext cx="933450" cy="1722470"/>
          </a:xfrm>
          <a:prstGeom prst="rect">
            <a:avLst/>
          </a:prstGeom>
          <a:solidFill>
            <a:srgbClr val="34B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919426" y="2606488"/>
            <a:ext cx="933450" cy="1719072"/>
          </a:xfrm>
          <a:prstGeom prst="rect">
            <a:avLst/>
          </a:prstGeom>
          <a:solidFill>
            <a:srgbClr val="2284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361950" y="3458132"/>
            <a:ext cx="8420100"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p:cNvCxnSpPr/>
          <p:nvPr userDrawn="1"/>
        </p:nvCxnSpPr>
        <p:spPr>
          <a:xfrm>
            <a:off x="361950" y="5598299"/>
            <a:ext cx="8420100"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sp>
        <p:nvSpPr>
          <p:cNvPr id="13" name="Text Placeholder 12"/>
          <p:cNvSpPr>
            <a:spLocks noGrp="1"/>
          </p:cNvSpPr>
          <p:nvPr>
            <p:ph type="body" sz="quarter" idx="13" hasCustomPrompt="1"/>
          </p:nvPr>
        </p:nvSpPr>
        <p:spPr>
          <a:xfrm>
            <a:off x="457200" y="1371600"/>
            <a:ext cx="8229600" cy="814388"/>
          </a:xfrm>
        </p:spPr>
        <p:txBody>
          <a:bodyPr anchor="t" anchorCtr="0">
            <a:normAutofit/>
          </a:bodyPr>
          <a:lstStyle>
            <a:lvl1pPr>
              <a:defRPr sz="1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1</a:t>
            </a:r>
          </a:p>
        </p:txBody>
      </p:sp>
      <p:sp>
        <p:nvSpPr>
          <p:cNvPr id="15" name="Text Placeholder 14"/>
          <p:cNvSpPr>
            <a:spLocks noGrp="1"/>
          </p:cNvSpPr>
          <p:nvPr>
            <p:ph type="body" sz="quarter" idx="14" hasCustomPrompt="1"/>
          </p:nvPr>
        </p:nvSpPr>
        <p:spPr>
          <a:xfrm>
            <a:off x="939679" y="2171700"/>
            <a:ext cx="6796087" cy="351536"/>
          </a:xfrm>
        </p:spPr>
        <p:txBody>
          <a:bodyPr anchor="ctr">
            <a:noAutofit/>
          </a:bodyPr>
          <a:lstStyle>
            <a:lvl1pPr>
              <a:defRPr sz="1600">
                <a:solidFill>
                  <a:srgbClr val="17B0B6"/>
                </a:solidFill>
                <a:latin typeface="Arial" panose="020B0604020202020204" pitchFamily="34" charset="0"/>
                <a:cs typeface="Arial" panose="020B0604020202020204" pitchFamily="34" charset="0"/>
              </a:defRPr>
            </a:lvl1pPr>
          </a:lstStyle>
          <a:p>
            <a:pPr lvl="0"/>
            <a:r>
              <a:rPr lang="en-US" dirty="0"/>
              <a:t>2</a:t>
            </a:r>
          </a:p>
        </p:txBody>
      </p:sp>
      <p:sp>
        <p:nvSpPr>
          <p:cNvPr id="17" name="Text Placeholder 16"/>
          <p:cNvSpPr>
            <a:spLocks noGrp="1"/>
          </p:cNvSpPr>
          <p:nvPr>
            <p:ph type="body" sz="quarter" idx="15" hasCustomPrompt="1"/>
          </p:nvPr>
        </p:nvSpPr>
        <p:spPr>
          <a:xfrm>
            <a:off x="929297" y="4495848"/>
            <a:ext cx="6796087" cy="293157"/>
          </a:xfrm>
        </p:spPr>
        <p:txBody>
          <a:bodyPr anchor="ctr">
            <a:noAutofit/>
          </a:bodyPr>
          <a:lstStyle>
            <a:lvl1pPr>
              <a:defRPr sz="1600">
                <a:solidFill>
                  <a:srgbClr val="17B0B6"/>
                </a:solidFill>
                <a:latin typeface="Arial" panose="020B0604020202020204" pitchFamily="34" charset="0"/>
                <a:cs typeface="Arial" panose="020B0604020202020204" pitchFamily="34" charset="0"/>
              </a:defRPr>
            </a:lvl1pPr>
          </a:lstStyle>
          <a:p>
            <a:pPr lvl="0"/>
            <a:r>
              <a:rPr lang="en-US" dirty="0"/>
              <a:t>3</a:t>
            </a:r>
          </a:p>
        </p:txBody>
      </p:sp>
      <p:sp>
        <p:nvSpPr>
          <p:cNvPr id="21" name="TextBox 20"/>
          <p:cNvSpPr txBox="1"/>
          <p:nvPr userDrawn="1"/>
        </p:nvSpPr>
        <p:spPr>
          <a:xfrm>
            <a:off x="1040131" y="3518375"/>
            <a:ext cx="674369" cy="707886"/>
          </a:xfrm>
          <a:prstGeom prst="rect">
            <a:avLst/>
          </a:prstGeom>
          <a:noFill/>
        </p:spPr>
        <p:txBody>
          <a:bodyPr wrap="square" rtlCol="0">
            <a:spAutoFit/>
          </a:bodyPr>
          <a:lstStyle/>
          <a:p>
            <a:pPr algn="ctr"/>
            <a:r>
              <a:rPr lang="en-US" sz="4000">
                <a:solidFill>
                  <a:schemeClr val="bg1"/>
                </a:solidFill>
              </a:rPr>
              <a:t>2</a:t>
            </a:r>
          </a:p>
        </p:txBody>
      </p:sp>
      <p:sp>
        <p:nvSpPr>
          <p:cNvPr id="22" name="TextBox 21"/>
          <p:cNvSpPr txBox="1"/>
          <p:nvPr userDrawn="1"/>
        </p:nvSpPr>
        <p:spPr>
          <a:xfrm>
            <a:off x="1032511" y="5777913"/>
            <a:ext cx="674369" cy="707886"/>
          </a:xfrm>
          <a:prstGeom prst="rect">
            <a:avLst/>
          </a:prstGeom>
          <a:noFill/>
        </p:spPr>
        <p:txBody>
          <a:bodyPr wrap="square" rtlCol="0">
            <a:spAutoFit/>
          </a:bodyPr>
          <a:lstStyle/>
          <a:p>
            <a:pPr algn="ctr"/>
            <a:r>
              <a:rPr lang="en-US" sz="4000">
                <a:solidFill>
                  <a:schemeClr val="bg1"/>
                </a:solidFill>
              </a:rPr>
              <a:t>2</a:t>
            </a:r>
          </a:p>
        </p:txBody>
      </p:sp>
      <p:sp>
        <p:nvSpPr>
          <p:cNvPr id="23" name="TextBox 22"/>
          <p:cNvSpPr txBox="1"/>
          <p:nvPr userDrawn="1"/>
        </p:nvSpPr>
        <p:spPr>
          <a:xfrm>
            <a:off x="1036321" y="4913043"/>
            <a:ext cx="674369" cy="707886"/>
          </a:xfrm>
          <a:prstGeom prst="rect">
            <a:avLst/>
          </a:prstGeom>
          <a:noFill/>
        </p:spPr>
        <p:txBody>
          <a:bodyPr wrap="square" rtlCol="0">
            <a:spAutoFit/>
          </a:bodyPr>
          <a:lstStyle/>
          <a:p>
            <a:pPr algn="ctr"/>
            <a:r>
              <a:rPr lang="en-US" sz="4000">
                <a:solidFill>
                  <a:schemeClr val="bg1"/>
                </a:solidFill>
              </a:rPr>
              <a:t>1</a:t>
            </a:r>
          </a:p>
        </p:txBody>
      </p:sp>
      <p:sp>
        <p:nvSpPr>
          <p:cNvPr id="24" name="TextBox 23"/>
          <p:cNvSpPr txBox="1"/>
          <p:nvPr userDrawn="1"/>
        </p:nvSpPr>
        <p:spPr>
          <a:xfrm>
            <a:off x="1042036" y="2688029"/>
            <a:ext cx="674369" cy="707886"/>
          </a:xfrm>
          <a:prstGeom prst="rect">
            <a:avLst/>
          </a:prstGeom>
          <a:noFill/>
        </p:spPr>
        <p:txBody>
          <a:bodyPr wrap="square" rtlCol="0">
            <a:spAutoFit/>
          </a:bodyPr>
          <a:lstStyle/>
          <a:p>
            <a:pPr algn="ctr"/>
            <a:r>
              <a:rPr lang="en-US" sz="4000">
                <a:solidFill>
                  <a:schemeClr val="bg1"/>
                </a:solidFill>
              </a:rPr>
              <a:t>1</a:t>
            </a:r>
          </a:p>
        </p:txBody>
      </p:sp>
      <p:sp>
        <p:nvSpPr>
          <p:cNvPr id="27" name="Text Placeholder 26"/>
          <p:cNvSpPr>
            <a:spLocks noGrp="1"/>
          </p:cNvSpPr>
          <p:nvPr>
            <p:ph type="body" sz="quarter" idx="16" hasCustomPrompt="1"/>
          </p:nvPr>
        </p:nvSpPr>
        <p:spPr>
          <a:xfrm>
            <a:off x="1887166" y="2654458"/>
            <a:ext cx="6262424" cy="775507"/>
          </a:xfrm>
        </p:spPr>
        <p:txBody>
          <a:bodyPr anchor="ctr" anchorCtr="0">
            <a:normAutofit/>
          </a:bodyPr>
          <a:lstStyle>
            <a:lvl1pPr>
              <a:defRPr sz="1600">
                <a:solidFill>
                  <a:schemeClr val="bg1"/>
                </a:solidFill>
                <a:latin typeface="Arial" panose="020B0604020202020204" pitchFamily="34" charset="0"/>
                <a:cs typeface="Arial" panose="020B0604020202020204" pitchFamily="34" charset="0"/>
              </a:defRPr>
            </a:lvl1pPr>
          </a:lstStyle>
          <a:p>
            <a:pPr lvl="0"/>
            <a:r>
              <a:rPr lang="en-US" dirty="0"/>
              <a:t>4</a:t>
            </a:r>
          </a:p>
        </p:txBody>
      </p:sp>
      <p:sp>
        <p:nvSpPr>
          <p:cNvPr id="29" name="Text Placeholder 28"/>
          <p:cNvSpPr>
            <a:spLocks noGrp="1"/>
          </p:cNvSpPr>
          <p:nvPr>
            <p:ph type="body" sz="quarter" idx="17" hasCustomPrompt="1"/>
          </p:nvPr>
        </p:nvSpPr>
        <p:spPr>
          <a:xfrm>
            <a:off x="1886903" y="3507580"/>
            <a:ext cx="6273800" cy="785795"/>
          </a:xfrm>
        </p:spPr>
        <p:txBody>
          <a:bodyPr anchor="ctr" anchorCtr="0">
            <a:normAutofit/>
          </a:bodyPr>
          <a:lstStyle>
            <a:lvl1pPr>
              <a:defRPr sz="1600">
                <a:solidFill>
                  <a:schemeClr val="bg1"/>
                </a:solidFill>
                <a:latin typeface="Arial" panose="020B0604020202020204" pitchFamily="34" charset="0"/>
                <a:cs typeface="Arial" panose="020B0604020202020204" pitchFamily="34" charset="0"/>
              </a:defRPr>
            </a:lvl1pPr>
          </a:lstStyle>
          <a:p>
            <a:pPr lvl="0"/>
            <a:r>
              <a:rPr lang="en-US" dirty="0"/>
              <a:t>5</a:t>
            </a:r>
          </a:p>
        </p:txBody>
      </p:sp>
      <p:sp>
        <p:nvSpPr>
          <p:cNvPr id="33" name="Text Placeholder 32"/>
          <p:cNvSpPr>
            <a:spLocks noGrp="1"/>
          </p:cNvSpPr>
          <p:nvPr>
            <p:ph type="body" sz="quarter" idx="18" hasCustomPrompt="1"/>
          </p:nvPr>
        </p:nvSpPr>
        <p:spPr>
          <a:xfrm>
            <a:off x="1887538" y="4863513"/>
            <a:ext cx="6273800" cy="803524"/>
          </a:xfrm>
        </p:spPr>
        <p:txBody>
          <a:bodyPr anchor="ctr">
            <a:normAutofit/>
          </a:bodyPr>
          <a:lstStyle>
            <a:lvl1pPr>
              <a:defRPr sz="1600">
                <a:solidFill>
                  <a:schemeClr val="bg1"/>
                </a:solidFill>
                <a:latin typeface="Arial" panose="020B0604020202020204" pitchFamily="34" charset="0"/>
                <a:cs typeface="Arial" panose="020B0604020202020204" pitchFamily="34" charset="0"/>
              </a:defRPr>
            </a:lvl1pPr>
          </a:lstStyle>
          <a:p>
            <a:pPr lvl="0"/>
            <a:r>
              <a:rPr lang="en-US" dirty="0"/>
              <a:t>6</a:t>
            </a:r>
          </a:p>
        </p:txBody>
      </p:sp>
      <p:sp>
        <p:nvSpPr>
          <p:cNvPr id="35" name="Text Placeholder 34"/>
          <p:cNvSpPr>
            <a:spLocks noGrp="1"/>
          </p:cNvSpPr>
          <p:nvPr>
            <p:ph type="body" sz="quarter" idx="19" hasCustomPrompt="1"/>
          </p:nvPr>
        </p:nvSpPr>
        <p:spPr>
          <a:xfrm>
            <a:off x="1887538" y="5752196"/>
            <a:ext cx="6273800" cy="757237"/>
          </a:xfrm>
        </p:spPr>
        <p:txBody>
          <a:bodyPr anchor="ctr">
            <a:normAutofit/>
          </a:bodyPr>
          <a:lstStyle>
            <a:lvl1pPr>
              <a:defRPr sz="1600">
                <a:solidFill>
                  <a:schemeClr val="bg1"/>
                </a:solidFill>
                <a:latin typeface="Arial" panose="020B0604020202020204" pitchFamily="34" charset="0"/>
                <a:cs typeface="Arial" panose="020B0604020202020204" pitchFamily="34" charset="0"/>
              </a:defRPr>
            </a:lvl1pPr>
          </a:lstStyle>
          <a:p>
            <a:pPr lvl="0"/>
            <a:r>
              <a:rPr lang="en-US" dirty="0"/>
              <a:t>7</a:t>
            </a:r>
          </a:p>
        </p:txBody>
      </p:sp>
    </p:spTree>
    <p:custDataLst>
      <p:custData r:id="rId1"/>
    </p:custDataLst>
    <p:extLst>
      <p:ext uri="{BB962C8B-B14F-4D97-AF65-F5344CB8AC3E}">
        <p14:creationId xmlns:p14="http://schemas.microsoft.com/office/powerpoint/2010/main" val="521403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engths">
    <p:spTree>
      <p:nvGrpSpPr>
        <p:cNvPr id="1" name=""/>
        <p:cNvGrpSpPr/>
        <p:nvPr/>
      </p:nvGrpSpPr>
      <p:grpSpPr>
        <a:xfrm>
          <a:off x="0" y="0"/>
          <a:ext cx="0" cy="0"/>
          <a:chOff x="0" y="0"/>
          <a:chExt cx="0" cy="0"/>
        </a:xfrm>
      </p:grpSpPr>
      <p:sp>
        <p:nvSpPr>
          <p:cNvPr id="2" name="Title 1"/>
          <p:cNvSpPr>
            <a:spLocks noGrp="1"/>
          </p:cNvSpPr>
          <p:nvPr>
            <p:ph type="title"/>
          </p:nvPr>
        </p:nvSpPr>
        <p:spPr>
          <a:xfrm>
            <a:off x="402336" y="521208"/>
            <a:ext cx="6350649" cy="484632"/>
          </a:xfrm>
        </p:spPr>
        <p:txBody>
          <a:bodyPr anchor="b" anchorCtr="0">
            <a:normAutofit/>
          </a:bodyPr>
          <a:lstStyle>
            <a:lvl1pPr>
              <a:defRPr sz="3000">
                <a:solidFill>
                  <a:schemeClr val="bg1"/>
                </a:solidFill>
                <a:latin typeface="+mj-lt"/>
              </a:defRPr>
            </a:lvl1pPr>
          </a:lstStyle>
          <a:p>
            <a:r>
              <a:rPr lang="en-US"/>
              <a:t>Click to edit Master title style</a:t>
            </a:r>
            <a:endParaRPr lang="en-US" dirty="0"/>
          </a:p>
        </p:txBody>
      </p:sp>
      <p:sp>
        <p:nvSpPr>
          <p:cNvPr id="7" name="Rectangle 6"/>
          <p:cNvSpPr/>
          <p:nvPr userDrawn="1"/>
        </p:nvSpPr>
        <p:spPr>
          <a:xfrm>
            <a:off x="914400" y="2816028"/>
            <a:ext cx="7303770" cy="3430539"/>
          </a:xfrm>
          <a:prstGeom prst="rect">
            <a:avLst/>
          </a:prstGeom>
          <a:solidFill>
            <a:srgbClr val="00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 name="Rectangle 7"/>
          <p:cNvSpPr/>
          <p:nvPr userDrawn="1"/>
        </p:nvSpPr>
        <p:spPr>
          <a:xfrm>
            <a:off x="6973677" y="2826824"/>
            <a:ext cx="1244493" cy="3419743"/>
          </a:xfrm>
          <a:prstGeom prst="rect">
            <a:avLst/>
          </a:prstGeom>
          <a:solidFill>
            <a:srgbClr val="2284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14400" y="2816029"/>
            <a:ext cx="933450" cy="3430538"/>
          </a:xfrm>
          <a:prstGeom prst="rect">
            <a:avLst/>
          </a:prstGeom>
          <a:solidFill>
            <a:srgbClr val="2284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041716" y="2984053"/>
            <a:ext cx="654884" cy="830997"/>
          </a:xfrm>
          <a:prstGeom prst="rect">
            <a:avLst/>
          </a:prstGeom>
          <a:noFill/>
        </p:spPr>
        <p:txBody>
          <a:bodyPr wrap="square" rtlCol="0">
            <a:spAutoFit/>
          </a:bodyPr>
          <a:lstStyle/>
          <a:p>
            <a:pPr algn="ctr"/>
            <a:r>
              <a:rPr lang="en-US" sz="4800">
                <a:solidFill>
                  <a:schemeClr val="bg1"/>
                </a:solidFill>
              </a:rPr>
              <a:t>1</a:t>
            </a:r>
          </a:p>
        </p:txBody>
      </p:sp>
      <p:cxnSp>
        <p:nvCxnSpPr>
          <p:cNvPr id="11" name="Straight Connector 10"/>
          <p:cNvCxnSpPr/>
          <p:nvPr userDrawn="1"/>
        </p:nvCxnSpPr>
        <p:spPr>
          <a:xfrm>
            <a:off x="914400" y="3984929"/>
            <a:ext cx="7303770"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cxnSp>
        <p:nvCxnSpPr>
          <p:cNvPr id="12" name="Straight Connector 11"/>
          <p:cNvCxnSpPr/>
          <p:nvPr userDrawn="1"/>
        </p:nvCxnSpPr>
        <p:spPr>
          <a:xfrm>
            <a:off x="914400" y="5088878"/>
            <a:ext cx="730377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39878" y="4105935"/>
            <a:ext cx="654884" cy="830997"/>
          </a:xfrm>
          <a:prstGeom prst="rect">
            <a:avLst/>
          </a:prstGeom>
          <a:noFill/>
        </p:spPr>
        <p:txBody>
          <a:bodyPr wrap="square" rtlCol="0">
            <a:spAutoFit/>
          </a:bodyPr>
          <a:lstStyle/>
          <a:p>
            <a:pPr algn="ctr"/>
            <a:r>
              <a:rPr lang="en-US" sz="4800">
                <a:solidFill>
                  <a:schemeClr val="bg1"/>
                </a:solidFill>
              </a:rPr>
              <a:t>2</a:t>
            </a:r>
          </a:p>
        </p:txBody>
      </p:sp>
      <p:sp>
        <p:nvSpPr>
          <p:cNvPr id="14" name="TextBox 13"/>
          <p:cNvSpPr txBox="1"/>
          <p:nvPr userDrawn="1"/>
        </p:nvSpPr>
        <p:spPr>
          <a:xfrm>
            <a:off x="1049057" y="5227819"/>
            <a:ext cx="654884" cy="830997"/>
          </a:xfrm>
          <a:prstGeom prst="rect">
            <a:avLst/>
          </a:prstGeom>
          <a:noFill/>
        </p:spPr>
        <p:txBody>
          <a:bodyPr wrap="square" rtlCol="0">
            <a:spAutoFit/>
          </a:bodyPr>
          <a:lstStyle/>
          <a:p>
            <a:pPr algn="ctr"/>
            <a:r>
              <a:rPr lang="en-US" sz="4800">
                <a:solidFill>
                  <a:schemeClr val="bg1"/>
                </a:solidFill>
              </a:rPr>
              <a:t>3</a:t>
            </a:r>
          </a:p>
        </p:txBody>
      </p:sp>
      <p:sp>
        <p:nvSpPr>
          <p:cNvPr id="16" name="Text Placeholder 15"/>
          <p:cNvSpPr>
            <a:spLocks noGrp="1"/>
          </p:cNvSpPr>
          <p:nvPr>
            <p:ph type="body" sz="quarter" idx="13" hasCustomPrompt="1"/>
          </p:nvPr>
        </p:nvSpPr>
        <p:spPr>
          <a:xfrm>
            <a:off x="457200" y="1371600"/>
            <a:ext cx="8229600" cy="1331913"/>
          </a:xfrm>
        </p:spPr>
        <p:txBody>
          <a:bodyPr anchor="t" anchorCtr="0">
            <a:normAutofit/>
          </a:bodyPr>
          <a:lstStyle>
            <a:lvl1pPr>
              <a:defRPr sz="1800">
                <a:latin typeface="Arial" panose="020B0604020202020204" pitchFamily="34" charset="0"/>
                <a:cs typeface="Arial" panose="020B0604020202020204" pitchFamily="34" charset="0"/>
              </a:defRPr>
            </a:lvl1pPr>
          </a:lstStyle>
          <a:p>
            <a:pPr lvl="0"/>
            <a:r>
              <a:rPr lang="en-US" dirty="0"/>
              <a:t>1</a:t>
            </a:r>
          </a:p>
        </p:txBody>
      </p:sp>
      <p:sp>
        <p:nvSpPr>
          <p:cNvPr id="18" name="Text Placeholder 17"/>
          <p:cNvSpPr>
            <a:spLocks noGrp="1"/>
          </p:cNvSpPr>
          <p:nvPr>
            <p:ph type="body" sz="quarter" idx="14" hasCustomPrompt="1"/>
          </p:nvPr>
        </p:nvSpPr>
        <p:spPr>
          <a:xfrm>
            <a:off x="1887030" y="2838355"/>
            <a:ext cx="5042580" cy="1082128"/>
          </a:xfrm>
        </p:spPr>
        <p:txBody>
          <a:bodyPr anchor="ctr">
            <a:normAutofit/>
          </a:bodyPr>
          <a:lstStyle>
            <a:lvl1pPr algn="l">
              <a:defRPr sz="1800">
                <a:solidFill>
                  <a:schemeClr val="bg1"/>
                </a:solidFill>
                <a:latin typeface="Arial" panose="020B0604020202020204" pitchFamily="34" charset="0"/>
                <a:cs typeface="Arial" panose="020B0604020202020204" pitchFamily="34" charset="0"/>
              </a:defRPr>
            </a:lvl1pPr>
          </a:lstStyle>
          <a:p>
            <a:pPr lvl="0"/>
            <a:r>
              <a:rPr lang="en-US" dirty="0"/>
              <a:t>2</a:t>
            </a:r>
          </a:p>
        </p:txBody>
      </p:sp>
      <p:sp>
        <p:nvSpPr>
          <p:cNvPr id="20" name="Text Placeholder 19"/>
          <p:cNvSpPr>
            <a:spLocks noGrp="1"/>
          </p:cNvSpPr>
          <p:nvPr>
            <p:ph type="body" sz="quarter" idx="15" hasCustomPrompt="1"/>
          </p:nvPr>
        </p:nvSpPr>
        <p:spPr>
          <a:xfrm>
            <a:off x="7017956" y="3204839"/>
            <a:ext cx="1146175" cy="715644"/>
          </a:xfrm>
        </p:spPr>
        <p:txBody>
          <a:bodyPr anchor="ctr">
            <a:noAutofit/>
          </a:bodyPr>
          <a:lstStyle>
            <a:lvl1pPr algn="ctr">
              <a:defRPr sz="2400">
                <a:solidFill>
                  <a:schemeClr val="bg1"/>
                </a:solidFill>
                <a:latin typeface="Arial" panose="020B0604020202020204" pitchFamily="34" charset="0"/>
                <a:cs typeface="Arial" panose="020B0604020202020204" pitchFamily="34" charset="0"/>
              </a:defRPr>
            </a:lvl1pPr>
          </a:lstStyle>
          <a:p>
            <a:pPr lvl="0"/>
            <a:r>
              <a:rPr lang="en-US" dirty="0"/>
              <a:t>3</a:t>
            </a:r>
          </a:p>
        </p:txBody>
      </p:sp>
      <p:sp>
        <p:nvSpPr>
          <p:cNvPr id="22" name="Text Placeholder 21"/>
          <p:cNvSpPr>
            <a:spLocks noGrp="1"/>
          </p:cNvSpPr>
          <p:nvPr>
            <p:ph type="body" sz="quarter" idx="16" hasCustomPrompt="1"/>
          </p:nvPr>
        </p:nvSpPr>
        <p:spPr>
          <a:xfrm>
            <a:off x="1887538" y="3984929"/>
            <a:ext cx="5041900" cy="1044311"/>
          </a:xfrm>
        </p:spPr>
        <p:txBody>
          <a:bodyPr anchor="ctr">
            <a:normAutofit/>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4</a:t>
            </a:r>
          </a:p>
        </p:txBody>
      </p:sp>
      <p:sp>
        <p:nvSpPr>
          <p:cNvPr id="26" name="Text Placeholder 25"/>
          <p:cNvSpPr>
            <a:spLocks noGrp="1"/>
          </p:cNvSpPr>
          <p:nvPr>
            <p:ph type="body" sz="quarter" idx="17" hasCustomPrompt="1"/>
          </p:nvPr>
        </p:nvSpPr>
        <p:spPr>
          <a:xfrm>
            <a:off x="7018338" y="4344433"/>
            <a:ext cx="1146175" cy="660350"/>
          </a:xfrm>
        </p:spPr>
        <p:txBody>
          <a:bodyPr anchor="ctr">
            <a:noAutofit/>
          </a:bodyPr>
          <a:lstStyle>
            <a:lvl1pPr algn="ctr">
              <a:defRPr sz="2400">
                <a:solidFill>
                  <a:schemeClr val="bg1"/>
                </a:solidFill>
                <a:latin typeface="Arial" panose="020B0604020202020204" pitchFamily="34" charset="0"/>
                <a:cs typeface="Arial" panose="020B0604020202020204" pitchFamily="34" charset="0"/>
              </a:defRPr>
            </a:lvl1pPr>
          </a:lstStyle>
          <a:p>
            <a:pPr lvl="0"/>
            <a:r>
              <a:rPr lang="en-US" dirty="0"/>
              <a:t>5</a:t>
            </a:r>
          </a:p>
        </p:txBody>
      </p:sp>
      <p:sp>
        <p:nvSpPr>
          <p:cNvPr id="28" name="Text Placeholder 27"/>
          <p:cNvSpPr>
            <a:spLocks noGrp="1"/>
          </p:cNvSpPr>
          <p:nvPr>
            <p:ph type="body" sz="quarter" idx="18" hasCustomPrompt="1"/>
          </p:nvPr>
        </p:nvSpPr>
        <p:spPr>
          <a:xfrm>
            <a:off x="1887538" y="5091113"/>
            <a:ext cx="5041900" cy="1155454"/>
          </a:xfrm>
        </p:spPr>
        <p:txBody>
          <a:bodyPr anchor="ctr">
            <a:normAutofit/>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6</a:t>
            </a:r>
          </a:p>
        </p:txBody>
      </p:sp>
      <p:sp>
        <p:nvSpPr>
          <p:cNvPr id="30" name="Text Placeholder 29"/>
          <p:cNvSpPr>
            <a:spLocks noGrp="1"/>
          </p:cNvSpPr>
          <p:nvPr>
            <p:ph type="body" sz="quarter" idx="19" hasCustomPrompt="1"/>
          </p:nvPr>
        </p:nvSpPr>
        <p:spPr>
          <a:xfrm>
            <a:off x="7018338" y="5463018"/>
            <a:ext cx="1146175" cy="783549"/>
          </a:xfrm>
        </p:spPr>
        <p:txBody>
          <a:bodyPr anchor="ctr">
            <a:noAutofit/>
          </a:bodyPr>
          <a:lstStyle>
            <a:lvl1pPr algn="ctr">
              <a:defRPr sz="2400">
                <a:solidFill>
                  <a:schemeClr val="bg1"/>
                </a:solidFill>
                <a:latin typeface="Arial" panose="020B0604020202020204" pitchFamily="34" charset="0"/>
                <a:cs typeface="Arial" panose="020B0604020202020204" pitchFamily="34" charset="0"/>
              </a:defRPr>
            </a:lvl1pPr>
          </a:lstStyle>
          <a:p>
            <a:pPr lvl="0"/>
            <a:r>
              <a:rPr lang="en-US" dirty="0"/>
              <a:t>7</a:t>
            </a:r>
          </a:p>
        </p:txBody>
      </p:sp>
      <p:sp>
        <p:nvSpPr>
          <p:cNvPr id="32" name="Text Placeholder 31"/>
          <p:cNvSpPr>
            <a:spLocks noGrp="1"/>
          </p:cNvSpPr>
          <p:nvPr>
            <p:ph type="body" sz="quarter" idx="20" hasCustomPrompt="1"/>
          </p:nvPr>
        </p:nvSpPr>
        <p:spPr>
          <a:xfrm>
            <a:off x="7017956" y="2831453"/>
            <a:ext cx="1146175" cy="335772"/>
          </a:xfrm>
        </p:spPr>
        <p:txBody>
          <a:bodyPr>
            <a:noAutofit/>
          </a:bodyPr>
          <a:lstStyle>
            <a:lvl1pPr algn="ctr">
              <a:defRPr sz="1400">
                <a:solidFill>
                  <a:schemeClr val="bg1"/>
                </a:solidFill>
                <a:latin typeface="Arial" panose="020B0604020202020204" pitchFamily="34" charset="0"/>
                <a:cs typeface="Arial" panose="020B0604020202020204" pitchFamily="34" charset="0"/>
              </a:defRPr>
            </a:lvl1pPr>
          </a:lstStyle>
          <a:p>
            <a:pPr lvl="0"/>
            <a:r>
              <a:rPr lang="en-US" dirty="0"/>
              <a:t>8</a:t>
            </a:r>
          </a:p>
        </p:txBody>
      </p:sp>
      <p:sp>
        <p:nvSpPr>
          <p:cNvPr id="34" name="Text Placeholder 33"/>
          <p:cNvSpPr>
            <a:spLocks noGrp="1"/>
          </p:cNvSpPr>
          <p:nvPr>
            <p:ph type="body" sz="quarter" idx="21" hasCustomPrompt="1"/>
          </p:nvPr>
        </p:nvSpPr>
        <p:spPr>
          <a:xfrm>
            <a:off x="7018337" y="3997265"/>
            <a:ext cx="1145793" cy="298338"/>
          </a:xfrm>
        </p:spPr>
        <p:txBody>
          <a:bodyPr>
            <a:noAutofit/>
          </a:bodyPr>
          <a:lstStyle>
            <a:lvl1pPr algn="ctr">
              <a:defRPr sz="1400">
                <a:solidFill>
                  <a:schemeClr val="bg1"/>
                </a:solidFill>
                <a:latin typeface="Arial" panose="020B0604020202020204" pitchFamily="34" charset="0"/>
                <a:cs typeface="Arial" panose="020B0604020202020204" pitchFamily="34" charset="0"/>
              </a:defRPr>
            </a:lvl1pPr>
          </a:lstStyle>
          <a:p>
            <a:pPr lvl="0"/>
            <a:r>
              <a:rPr lang="en-US" dirty="0"/>
              <a:t>9</a:t>
            </a:r>
          </a:p>
        </p:txBody>
      </p:sp>
      <p:sp>
        <p:nvSpPr>
          <p:cNvPr id="36" name="Text Placeholder 35"/>
          <p:cNvSpPr>
            <a:spLocks noGrp="1"/>
          </p:cNvSpPr>
          <p:nvPr>
            <p:ph type="body" sz="quarter" idx="22" hasCustomPrompt="1"/>
          </p:nvPr>
        </p:nvSpPr>
        <p:spPr>
          <a:xfrm>
            <a:off x="7018338" y="5088878"/>
            <a:ext cx="1146175" cy="299868"/>
          </a:xfrm>
        </p:spPr>
        <p:txBody>
          <a:bodyPr>
            <a:noAutofit/>
          </a:bodyPr>
          <a:lstStyle>
            <a:lvl1pPr algn="ctr">
              <a:defRPr sz="1400">
                <a:solidFill>
                  <a:schemeClr val="bg1"/>
                </a:solidFill>
                <a:latin typeface="Arial" panose="020B0604020202020204" pitchFamily="34" charset="0"/>
                <a:cs typeface="Arial" panose="020B0604020202020204" pitchFamily="34" charset="0"/>
              </a:defRPr>
            </a:lvl1pPr>
          </a:lstStyle>
          <a:p>
            <a:pPr lvl="0"/>
            <a:r>
              <a:rPr lang="en-US" dirty="0"/>
              <a:t>10</a:t>
            </a:r>
          </a:p>
        </p:txBody>
      </p:sp>
    </p:spTree>
    <p:custDataLst>
      <p:custData r:id="rId1"/>
    </p:custDataLst>
    <p:extLst>
      <p:ext uri="{BB962C8B-B14F-4D97-AF65-F5344CB8AC3E}">
        <p14:creationId xmlns:p14="http://schemas.microsoft.com/office/powerpoint/2010/main" val="1499305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portunities">
    <p:spTree>
      <p:nvGrpSpPr>
        <p:cNvPr id="1" name=""/>
        <p:cNvGrpSpPr/>
        <p:nvPr/>
      </p:nvGrpSpPr>
      <p:grpSpPr>
        <a:xfrm>
          <a:off x="0" y="0"/>
          <a:ext cx="0" cy="0"/>
          <a:chOff x="0" y="0"/>
          <a:chExt cx="0" cy="0"/>
        </a:xfrm>
      </p:grpSpPr>
      <p:sp>
        <p:nvSpPr>
          <p:cNvPr id="2" name="Title 1"/>
          <p:cNvSpPr>
            <a:spLocks noGrp="1"/>
          </p:cNvSpPr>
          <p:nvPr>
            <p:ph type="title"/>
          </p:nvPr>
        </p:nvSpPr>
        <p:spPr>
          <a:xfrm>
            <a:off x="402336" y="521208"/>
            <a:ext cx="6350649" cy="484632"/>
          </a:xfrm>
        </p:spPr>
        <p:txBody>
          <a:bodyPr anchor="b" anchorCtr="0">
            <a:normAutofit/>
          </a:bodyPr>
          <a:lstStyle>
            <a:lvl1pPr>
              <a:defRPr sz="3000">
                <a:solidFill>
                  <a:schemeClr val="bg1"/>
                </a:solidFill>
                <a:latin typeface="+mj-lt"/>
              </a:defRPr>
            </a:lvl1pPr>
          </a:lstStyle>
          <a:p>
            <a:r>
              <a:rPr lang="en-US"/>
              <a:t>Click to edit Master title style</a:t>
            </a:r>
            <a:endParaRPr lang="en-US" dirty="0"/>
          </a:p>
        </p:txBody>
      </p:sp>
      <p:sp>
        <p:nvSpPr>
          <p:cNvPr id="7" name="Rectangle 6"/>
          <p:cNvSpPr/>
          <p:nvPr userDrawn="1"/>
        </p:nvSpPr>
        <p:spPr>
          <a:xfrm>
            <a:off x="914400" y="2816028"/>
            <a:ext cx="7303770" cy="3430539"/>
          </a:xfrm>
          <a:prstGeom prst="rect">
            <a:avLst/>
          </a:prstGeom>
          <a:solidFill>
            <a:srgbClr val="00B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 name="Rectangle 7"/>
          <p:cNvSpPr/>
          <p:nvPr userDrawn="1"/>
        </p:nvSpPr>
        <p:spPr>
          <a:xfrm>
            <a:off x="6973677" y="2826824"/>
            <a:ext cx="1244493" cy="3419743"/>
          </a:xfrm>
          <a:prstGeom prst="rect">
            <a:avLst/>
          </a:prstGeom>
          <a:solidFill>
            <a:srgbClr val="34B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14400" y="2816029"/>
            <a:ext cx="933450" cy="3430538"/>
          </a:xfrm>
          <a:prstGeom prst="rect">
            <a:avLst/>
          </a:prstGeom>
          <a:solidFill>
            <a:srgbClr val="34B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041716" y="2984053"/>
            <a:ext cx="654884" cy="830997"/>
          </a:xfrm>
          <a:prstGeom prst="rect">
            <a:avLst/>
          </a:prstGeom>
          <a:noFill/>
        </p:spPr>
        <p:txBody>
          <a:bodyPr wrap="square" rtlCol="0">
            <a:spAutoFit/>
          </a:bodyPr>
          <a:lstStyle/>
          <a:p>
            <a:pPr algn="ctr"/>
            <a:r>
              <a:rPr lang="en-US" sz="4800">
                <a:solidFill>
                  <a:schemeClr val="bg1"/>
                </a:solidFill>
              </a:rPr>
              <a:t>1</a:t>
            </a:r>
          </a:p>
        </p:txBody>
      </p:sp>
      <p:cxnSp>
        <p:nvCxnSpPr>
          <p:cNvPr id="11" name="Straight Connector 10"/>
          <p:cNvCxnSpPr/>
          <p:nvPr userDrawn="1"/>
        </p:nvCxnSpPr>
        <p:spPr>
          <a:xfrm>
            <a:off x="914400" y="3984929"/>
            <a:ext cx="7303770" cy="0"/>
          </a:xfrm>
          <a:prstGeom prst="line">
            <a:avLst/>
          </a:prstGeom>
          <a:ln>
            <a:solidFill>
              <a:schemeClr val="bg1"/>
            </a:solidFill>
          </a:ln>
        </p:spPr>
        <p:style>
          <a:lnRef idx="1">
            <a:schemeClr val="accent6"/>
          </a:lnRef>
          <a:fillRef idx="0">
            <a:schemeClr val="accent6"/>
          </a:fillRef>
          <a:effectRef idx="0">
            <a:schemeClr val="accent6"/>
          </a:effectRef>
          <a:fontRef idx="minor">
            <a:schemeClr val="tx1"/>
          </a:fontRef>
        </p:style>
      </p:cxnSp>
      <p:cxnSp>
        <p:nvCxnSpPr>
          <p:cNvPr id="12" name="Straight Connector 11"/>
          <p:cNvCxnSpPr/>
          <p:nvPr userDrawn="1"/>
        </p:nvCxnSpPr>
        <p:spPr>
          <a:xfrm flipV="1">
            <a:off x="914400" y="5091113"/>
            <a:ext cx="7303770" cy="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39878" y="4105935"/>
            <a:ext cx="654884" cy="830997"/>
          </a:xfrm>
          <a:prstGeom prst="rect">
            <a:avLst/>
          </a:prstGeom>
          <a:noFill/>
        </p:spPr>
        <p:txBody>
          <a:bodyPr wrap="square" rtlCol="0">
            <a:spAutoFit/>
          </a:bodyPr>
          <a:lstStyle/>
          <a:p>
            <a:pPr algn="ctr"/>
            <a:r>
              <a:rPr lang="en-US" sz="4800">
                <a:solidFill>
                  <a:schemeClr val="bg1"/>
                </a:solidFill>
              </a:rPr>
              <a:t>2</a:t>
            </a:r>
          </a:p>
        </p:txBody>
      </p:sp>
      <p:sp>
        <p:nvSpPr>
          <p:cNvPr id="14" name="TextBox 13"/>
          <p:cNvSpPr txBox="1"/>
          <p:nvPr userDrawn="1"/>
        </p:nvSpPr>
        <p:spPr>
          <a:xfrm>
            <a:off x="1049057" y="5227819"/>
            <a:ext cx="654884" cy="830997"/>
          </a:xfrm>
          <a:prstGeom prst="rect">
            <a:avLst/>
          </a:prstGeom>
          <a:noFill/>
        </p:spPr>
        <p:txBody>
          <a:bodyPr wrap="square" rtlCol="0">
            <a:spAutoFit/>
          </a:bodyPr>
          <a:lstStyle/>
          <a:p>
            <a:pPr algn="ctr"/>
            <a:r>
              <a:rPr lang="en-US" sz="4800">
                <a:solidFill>
                  <a:schemeClr val="bg1"/>
                </a:solidFill>
              </a:rPr>
              <a:t>3</a:t>
            </a:r>
          </a:p>
        </p:txBody>
      </p:sp>
      <p:sp>
        <p:nvSpPr>
          <p:cNvPr id="16" name="Text Placeholder 15"/>
          <p:cNvSpPr>
            <a:spLocks noGrp="1"/>
          </p:cNvSpPr>
          <p:nvPr>
            <p:ph type="body" sz="quarter" idx="13" hasCustomPrompt="1"/>
          </p:nvPr>
        </p:nvSpPr>
        <p:spPr>
          <a:xfrm>
            <a:off x="457200" y="1371600"/>
            <a:ext cx="8229600" cy="1331913"/>
          </a:xfrm>
        </p:spPr>
        <p:txBody>
          <a:bodyPr anchor="t" anchorCtr="0">
            <a:normAutofit/>
          </a:bodyPr>
          <a:lstStyle>
            <a:lvl1pPr>
              <a:defRPr sz="1800">
                <a:latin typeface="Arial" panose="020B0604020202020204" pitchFamily="34" charset="0"/>
                <a:cs typeface="Arial" panose="020B0604020202020204" pitchFamily="34" charset="0"/>
              </a:defRPr>
            </a:lvl1pPr>
          </a:lstStyle>
          <a:p>
            <a:pPr lvl="0"/>
            <a:r>
              <a:rPr lang="en-US" dirty="0"/>
              <a:t>1</a:t>
            </a:r>
          </a:p>
        </p:txBody>
      </p:sp>
      <p:sp>
        <p:nvSpPr>
          <p:cNvPr id="18" name="Text Placeholder 17"/>
          <p:cNvSpPr>
            <a:spLocks noGrp="1"/>
          </p:cNvSpPr>
          <p:nvPr>
            <p:ph type="body" sz="quarter" idx="14" hasCustomPrompt="1"/>
          </p:nvPr>
        </p:nvSpPr>
        <p:spPr>
          <a:xfrm>
            <a:off x="1887030" y="2838355"/>
            <a:ext cx="5042580" cy="1082128"/>
          </a:xfrm>
        </p:spPr>
        <p:txBody>
          <a:bodyPr anchor="ctr">
            <a:normAutofit/>
          </a:bodyPr>
          <a:lstStyle>
            <a:lvl1pPr algn="l">
              <a:defRPr sz="1800">
                <a:solidFill>
                  <a:schemeClr val="bg1"/>
                </a:solidFill>
                <a:latin typeface="Arial" panose="020B0604020202020204" pitchFamily="34" charset="0"/>
                <a:cs typeface="Arial" panose="020B0604020202020204" pitchFamily="34" charset="0"/>
              </a:defRPr>
            </a:lvl1pPr>
          </a:lstStyle>
          <a:p>
            <a:pPr lvl="0"/>
            <a:r>
              <a:rPr lang="en-US" dirty="0"/>
              <a:t>2</a:t>
            </a:r>
          </a:p>
        </p:txBody>
      </p:sp>
      <p:sp>
        <p:nvSpPr>
          <p:cNvPr id="20" name="Text Placeholder 19"/>
          <p:cNvSpPr>
            <a:spLocks noGrp="1"/>
          </p:cNvSpPr>
          <p:nvPr>
            <p:ph type="body" sz="quarter" idx="15" hasCustomPrompt="1"/>
          </p:nvPr>
        </p:nvSpPr>
        <p:spPr>
          <a:xfrm>
            <a:off x="7017956" y="3195961"/>
            <a:ext cx="1146175" cy="726501"/>
          </a:xfrm>
        </p:spPr>
        <p:txBody>
          <a:bodyPr anchor="ctr">
            <a:noAutofit/>
          </a:bodyPr>
          <a:lstStyle>
            <a:lvl1pPr algn="ctr">
              <a:defRPr sz="2400">
                <a:solidFill>
                  <a:schemeClr val="bg1"/>
                </a:solidFill>
                <a:latin typeface="Arial" panose="020B0604020202020204" pitchFamily="34" charset="0"/>
                <a:cs typeface="Arial" panose="020B0604020202020204" pitchFamily="34" charset="0"/>
              </a:defRPr>
            </a:lvl1pPr>
          </a:lstStyle>
          <a:p>
            <a:pPr lvl="0"/>
            <a:r>
              <a:rPr lang="en-US" dirty="0"/>
              <a:t>3</a:t>
            </a:r>
          </a:p>
        </p:txBody>
      </p:sp>
      <p:sp>
        <p:nvSpPr>
          <p:cNvPr id="22" name="Text Placeholder 21"/>
          <p:cNvSpPr>
            <a:spLocks noGrp="1"/>
          </p:cNvSpPr>
          <p:nvPr>
            <p:ph type="body" sz="quarter" idx="16" hasCustomPrompt="1"/>
          </p:nvPr>
        </p:nvSpPr>
        <p:spPr>
          <a:xfrm>
            <a:off x="1887538" y="3984929"/>
            <a:ext cx="5041900" cy="1044311"/>
          </a:xfrm>
        </p:spPr>
        <p:txBody>
          <a:bodyPr anchor="ctr">
            <a:normAutofit/>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4</a:t>
            </a:r>
          </a:p>
        </p:txBody>
      </p:sp>
      <p:sp>
        <p:nvSpPr>
          <p:cNvPr id="26" name="Text Placeholder 25"/>
          <p:cNvSpPr>
            <a:spLocks noGrp="1"/>
          </p:cNvSpPr>
          <p:nvPr>
            <p:ph type="body" sz="quarter" idx="17" hasCustomPrompt="1"/>
          </p:nvPr>
        </p:nvSpPr>
        <p:spPr>
          <a:xfrm>
            <a:off x="7018338" y="4300476"/>
            <a:ext cx="1146175" cy="730941"/>
          </a:xfrm>
        </p:spPr>
        <p:txBody>
          <a:bodyPr anchor="ctr">
            <a:noAutofit/>
          </a:bodyPr>
          <a:lstStyle>
            <a:lvl1pPr algn="ctr">
              <a:defRPr sz="2400">
                <a:solidFill>
                  <a:schemeClr val="bg1"/>
                </a:solidFill>
                <a:latin typeface="Arial" panose="020B0604020202020204" pitchFamily="34" charset="0"/>
                <a:cs typeface="Arial" panose="020B0604020202020204" pitchFamily="34" charset="0"/>
              </a:defRPr>
            </a:lvl1pPr>
          </a:lstStyle>
          <a:p>
            <a:pPr lvl="0"/>
            <a:r>
              <a:rPr lang="en-US" dirty="0"/>
              <a:t>5</a:t>
            </a:r>
          </a:p>
        </p:txBody>
      </p:sp>
      <p:sp>
        <p:nvSpPr>
          <p:cNvPr id="28" name="Text Placeholder 27"/>
          <p:cNvSpPr>
            <a:spLocks noGrp="1"/>
          </p:cNvSpPr>
          <p:nvPr>
            <p:ph type="body" sz="quarter" idx="18" hasCustomPrompt="1"/>
          </p:nvPr>
        </p:nvSpPr>
        <p:spPr>
          <a:xfrm>
            <a:off x="1887538" y="5091113"/>
            <a:ext cx="5041900" cy="1155454"/>
          </a:xfrm>
        </p:spPr>
        <p:txBody>
          <a:bodyPr anchor="ctr">
            <a:normAutofit/>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6</a:t>
            </a:r>
          </a:p>
        </p:txBody>
      </p:sp>
      <p:sp>
        <p:nvSpPr>
          <p:cNvPr id="30" name="Text Placeholder 29"/>
          <p:cNvSpPr>
            <a:spLocks noGrp="1"/>
          </p:cNvSpPr>
          <p:nvPr>
            <p:ph type="body" sz="quarter" idx="19" hasCustomPrompt="1"/>
          </p:nvPr>
        </p:nvSpPr>
        <p:spPr>
          <a:xfrm>
            <a:off x="7018338" y="5453110"/>
            <a:ext cx="1146175" cy="784058"/>
          </a:xfrm>
        </p:spPr>
        <p:txBody>
          <a:bodyPr anchor="ctr">
            <a:noAutofit/>
          </a:bodyPr>
          <a:lstStyle>
            <a:lvl1pPr algn="ctr">
              <a:defRPr sz="2400">
                <a:solidFill>
                  <a:schemeClr val="bg1"/>
                </a:solidFill>
                <a:latin typeface="Arial" panose="020B0604020202020204" pitchFamily="34" charset="0"/>
                <a:cs typeface="Arial" panose="020B0604020202020204" pitchFamily="34" charset="0"/>
              </a:defRPr>
            </a:lvl1pPr>
          </a:lstStyle>
          <a:p>
            <a:pPr lvl="0"/>
            <a:r>
              <a:rPr lang="en-US" dirty="0"/>
              <a:t>7</a:t>
            </a:r>
          </a:p>
        </p:txBody>
      </p:sp>
      <p:sp>
        <p:nvSpPr>
          <p:cNvPr id="15" name="Text Placeholder 14"/>
          <p:cNvSpPr>
            <a:spLocks noGrp="1"/>
          </p:cNvSpPr>
          <p:nvPr>
            <p:ph type="body" sz="quarter" idx="20" hasCustomPrompt="1"/>
          </p:nvPr>
        </p:nvSpPr>
        <p:spPr>
          <a:xfrm>
            <a:off x="7018338" y="2819400"/>
            <a:ext cx="1146175" cy="301660"/>
          </a:xfrm>
        </p:spPr>
        <p:txBody>
          <a:bodyPr anchor="ctr">
            <a:noAutofit/>
          </a:bodyPr>
          <a:lstStyle>
            <a:lvl1pPr algn="ctr">
              <a:defRPr sz="1400">
                <a:solidFill>
                  <a:schemeClr val="bg1"/>
                </a:solidFill>
                <a:latin typeface="Arial" panose="020B0604020202020204" pitchFamily="34" charset="0"/>
                <a:cs typeface="Arial" panose="020B0604020202020204" pitchFamily="34" charset="0"/>
              </a:defRPr>
            </a:lvl1pPr>
          </a:lstStyle>
          <a:p>
            <a:pPr lvl="0"/>
            <a:r>
              <a:rPr lang="en-US" dirty="0"/>
              <a:t>8</a:t>
            </a:r>
          </a:p>
        </p:txBody>
      </p:sp>
      <p:sp>
        <p:nvSpPr>
          <p:cNvPr id="19" name="Text Placeholder 18"/>
          <p:cNvSpPr>
            <a:spLocks noGrp="1"/>
          </p:cNvSpPr>
          <p:nvPr>
            <p:ph type="body" sz="quarter" idx="21" hasCustomPrompt="1"/>
          </p:nvPr>
        </p:nvSpPr>
        <p:spPr>
          <a:xfrm>
            <a:off x="7018338" y="4000484"/>
            <a:ext cx="1146175" cy="266716"/>
          </a:xfrm>
        </p:spPr>
        <p:txBody>
          <a:bodyPr anchor="ctr">
            <a:noAutofit/>
          </a:bodyPr>
          <a:lstStyle>
            <a:lvl1pPr algn="ctr">
              <a:defRPr sz="1400">
                <a:solidFill>
                  <a:schemeClr val="bg1"/>
                </a:solidFill>
                <a:latin typeface="Arial" panose="020B0604020202020204" pitchFamily="34" charset="0"/>
                <a:cs typeface="Arial" panose="020B0604020202020204" pitchFamily="34" charset="0"/>
              </a:defRPr>
            </a:lvl1pPr>
          </a:lstStyle>
          <a:p>
            <a:pPr lvl="0"/>
            <a:r>
              <a:rPr lang="en-US" dirty="0"/>
              <a:t>9</a:t>
            </a:r>
          </a:p>
        </p:txBody>
      </p:sp>
      <p:sp>
        <p:nvSpPr>
          <p:cNvPr id="23" name="Text Placeholder 22"/>
          <p:cNvSpPr>
            <a:spLocks noGrp="1"/>
          </p:cNvSpPr>
          <p:nvPr>
            <p:ph type="body" sz="quarter" idx="22" hasCustomPrompt="1"/>
          </p:nvPr>
        </p:nvSpPr>
        <p:spPr>
          <a:xfrm>
            <a:off x="7018338" y="5105400"/>
            <a:ext cx="1146175" cy="282929"/>
          </a:xfrm>
        </p:spPr>
        <p:txBody>
          <a:bodyPr anchor="ctr">
            <a:noAutofit/>
          </a:bodyPr>
          <a:lstStyle>
            <a:lvl1pPr algn="ctr">
              <a:defRPr sz="1400">
                <a:solidFill>
                  <a:schemeClr val="bg1"/>
                </a:solidFill>
                <a:latin typeface="Arial" panose="020B0604020202020204" pitchFamily="34" charset="0"/>
                <a:cs typeface="Arial" panose="020B0604020202020204" pitchFamily="34" charset="0"/>
              </a:defRPr>
            </a:lvl1pPr>
          </a:lstStyle>
          <a:p>
            <a:pPr lvl="0"/>
            <a:r>
              <a:rPr lang="en-US" dirty="0"/>
              <a:t>10</a:t>
            </a:r>
          </a:p>
        </p:txBody>
      </p:sp>
    </p:spTree>
    <p:custDataLst>
      <p:custData r:id="rId1"/>
    </p:custDataLst>
    <p:extLst>
      <p:ext uri="{BB962C8B-B14F-4D97-AF65-F5344CB8AC3E}">
        <p14:creationId xmlns:p14="http://schemas.microsoft.com/office/powerpoint/2010/main" val="4053891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 Dimensions">
    <p:spTree>
      <p:nvGrpSpPr>
        <p:cNvPr id="1" name=""/>
        <p:cNvGrpSpPr/>
        <p:nvPr/>
      </p:nvGrpSpPr>
      <p:grpSpPr>
        <a:xfrm>
          <a:off x="0" y="0"/>
          <a:ext cx="0" cy="0"/>
          <a:chOff x="0" y="0"/>
          <a:chExt cx="0" cy="0"/>
        </a:xfrm>
      </p:grpSpPr>
      <p:sp>
        <p:nvSpPr>
          <p:cNvPr id="25" name="Rectangle 24"/>
          <p:cNvSpPr/>
          <p:nvPr userDrawn="1"/>
        </p:nvSpPr>
        <p:spPr>
          <a:xfrm>
            <a:off x="914400" y="4058118"/>
            <a:ext cx="7315200" cy="1089040"/>
          </a:xfrm>
          <a:prstGeom prst="rect">
            <a:avLst/>
          </a:prstGeom>
          <a:solidFill>
            <a:srgbClr val="34B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1024332" y="4207914"/>
            <a:ext cx="719089" cy="830997"/>
          </a:xfrm>
          <a:prstGeom prst="rect">
            <a:avLst/>
          </a:prstGeom>
          <a:noFill/>
        </p:spPr>
        <p:txBody>
          <a:bodyPr wrap="square" rtlCol="0">
            <a:spAutoFit/>
          </a:bodyPr>
          <a:lstStyle/>
          <a:p>
            <a:pPr algn="ctr"/>
            <a:r>
              <a:rPr lang="en-US" sz="4800">
                <a:solidFill>
                  <a:schemeClr val="bg1"/>
                </a:solidFill>
              </a:rPr>
              <a:t>2</a:t>
            </a:r>
          </a:p>
        </p:txBody>
      </p:sp>
      <p:sp>
        <p:nvSpPr>
          <p:cNvPr id="29" name="Rectangle 28"/>
          <p:cNvSpPr/>
          <p:nvPr userDrawn="1"/>
        </p:nvSpPr>
        <p:spPr>
          <a:xfrm>
            <a:off x="1828800" y="4061927"/>
            <a:ext cx="5029200" cy="1082662"/>
          </a:xfrm>
          <a:prstGeom prst="rect">
            <a:avLst/>
          </a:prstGeom>
          <a:solidFill>
            <a:srgbClr val="00B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026170" y="3104614"/>
            <a:ext cx="719089" cy="830997"/>
          </a:xfrm>
          <a:prstGeom prst="rect">
            <a:avLst/>
          </a:prstGeom>
          <a:noFill/>
        </p:spPr>
        <p:txBody>
          <a:bodyPr wrap="square" rtlCol="0">
            <a:spAutoFit/>
          </a:bodyPr>
          <a:lstStyle/>
          <a:p>
            <a:pPr algn="ctr"/>
            <a:r>
              <a:rPr lang="en-US" sz="4800">
                <a:solidFill>
                  <a:schemeClr val="bg1"/>
                </a:solidFill>
              </a:rPr>
              <a:t>1</a:t>
            </a:r>
          </a:p>
        </p:txBody>
      </p:sp>
      <p:sp>
        <p:nvSpPr>
          <p:cNvPr id="47" name="Rectangle 46"/>
          <p:cNvSpPr/>
          <p:nvPr userDrawn="1"/>
        </p:nvSpPr>
        <p:spPr>
          <a:xfrm>
            <a:off x="914400" y="2971800"/>
            <a:ext cx="7315200" cy="1089040"/>
          </a:xfrm>
          <a:prstGeom prst="rect">
            <a:avLst/>
          </a:prstGeom>
          <a:solidFill>
            <a:srgbClr val="2284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userDrawn="1"/>
        </p:nvSpPr>
        <p:spPr>
          <a:xfrm>
            <a:off x="1024332" y="3121596"/>
            <a:ext cx="719089" cy="830997"/>
          </a:xfrm>
          <a:prstGeom prst="rect">
            <a:avLst/>
          </a:prstGeom>
          <a:noFill/>
        </p:spPr>
        <p:txBody>
          <a:bodyPr wrap="square" rtlCol="0">
            <a:spAutoFit/>
          </a:bodyPr>
          <a:lstStyle/>
          <a:p>
            <a:pPr algn="ctr"/>
            <a:r>
              <a:rPr lang="en-US" sz="4800">
                <a:solidFill>
                  <a:schemeClr val="bg1"/>
                </a:solidFill>
              </a:rPr>
              <a:t>1</a:t>
            </a:r>
          </a:p>
        </p:txBody>
      </p:sp>
      <p:sp>
        <p:nvSpPr>
          <p:cNvPr id="49" name="Rectangle 48"/>
          <p:cNvSpPr/>
          <p:nvPr userDrawn="1"/>
        </p:nvSpPr>
        <p:spPr>
          <a:xfrm>
            <a:off x="1828800" y="2975609"/>
            <a:ext cx="5029200" cy="1082662"/>
          </a:xfrm>
          <a:prstGeom prst="rect">
            <a:avLst/>
          </a:prstGeom>
          <a:solidFill>
            <a:srgbClr val="00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2336" y="521208"/>
            <a:ext cx="6350649" cy="484632"/>
          </a:xfrm>
        </p:spPr>
        <p:txBody>
          <a:bodyPr anchor="b" anchorCtr="0">
            <a:normAutofit/>
          </a:bodyPr>
          <a:lstStyle>
            <a:lvl1pPr>
              <a:defRPr sz="3000">
                <a:solidFill>
                  <a:schemeClr val="bg1"/>
                </a:solidFill>
                <a:latin typeface="+mj-lt"/>
              </a:defRPr>
            </a:lvl1pPr>
          </a:lstStyle>
          <a:p>
            <a:r>
              <a:rPr lang="en-US"/>
              <a:t>Click to edit Master title style</a:t>
            </a:r>
            <a:endParaRPr lang="en-US" dirty="0"/>
          </a:p>
        </p:txBody>
      </p:sp>
      <p:sp>
        <p:nvSpPr>
          <p:cNvPr id="14" name="TextBox 13"/>
          <p:cNvSpPr txBox="1"/>
          <p:nvPr userDrawn="1"/>
        </p:nvSpPr>
        <p:spPr>
          <a:xfrm>
            <a:off x="1033511" y="5266313"/>
            <a:ext cx="719089" cy="830997"/>
          </a:xfrm>
          <a:prstGeom prst="rect">
            <a:avLst/>
          </a:prstGeom>
          <a:noFill/>
        </p:spPr>
        <p:txBody>
          <a:bodyPr wrap="square" rtlCol="0">
            <a:spAutoFit/>
          </a:bodyPr>
          <a:lstStyle/>
          <a:p>
            <a:pPr algn="ctr"/>
            <a:r>
              <a:rPr lang="en-US" sz="4800">
                <a:solidFill>
                  <a:schemeClr val="bg1"/>
                </a:solidFill>
              </a:rPr>
              <a:t>3</a:t>
            </a:r>
          </a:p>
        </p:txBody>
      </p:sp>
      <p:sp>
        <p:nvSpPr>
          <p:cNvPr id="44" name="Rectangle 43"/>
          <p:cNvSpPr/>
          <p:nvPr userDrawn="1"/>
        </p:nvSpPr>
        <p:spPr>
          <a:xfrm>
            <a:off x="914400" y="5105400"/>
            <a:ext cx="7315200" cy="1089040"/>
          </a:xfrm>
          <a:prstGeom prst="rect">
            <a:avLst/>
          </a:prstGeom>
          <a:solidFill>
            <a:srgbClr val="D3C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userDrawn="1"/>
        </p:nvSpPr>
        <p:spPr>
          <a:xfrm>
            <a:off x="1024332" y="5255196"/>
            <a:ext cx="719089" cy="830997"/>
          </a:xfrm>
          <a:prstGeom prst="rect">
            <a:avLst/>
          </a:prstGeom>
          <a:noFill/>
        </p:spPr>
        <p:txBody>
          <a:bodyPr wrap="square" rtlCol="0">
            <a:spAutoFit/>
          </a:bodyPr>
          <a:lstStyle/>
          <a:p>
            <a:pPr algn="ctr"/>
            <a:r>
              <a:rPr lang="en-US" sz="4800" dirty="0">
                <a:solidFill>
                  <a:schemeClr val="bg1"/>
                </a:solidFill>
              </a:rPr>
              <a:t>3</a:t>
            </a:r>
          </a:p>
        </p:txBody>
      </p:sp>
      <p:sp>
        <p:nvSpPr>
          <p:cNvPr id="46" name="Rectangle 45"/>
          <p:cNvSpPr/>
          <p:nvPr userDrawn="1"/>
        </p:nvSpPr>
        <p:spPr>
          <a:xfrm>
            <a:off x="1828800" y="5109209"/>
            <a:ext cx="5029200" cy="1082662"/>
          </a:xfrm>
          <a:prstGeom prst="rect">
            <a:avLst/>
          </a:prstGeom>
          <a:solidFill>
            <a:srgbClr val="B4B5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22"/>
          <p:cNvSpPr>
            <a:spLocks noGrp="1"/>
          </p:cNvSpPr>
          <p:nvPr>
            <p:ph type="body" sz="quarter" idx="10" hasCustomPrompt="1"/>
          </p:nvPr>
        </p:nvSpPr>
        <p:spPr>
          <a:xfrm>
            <a:off x="457200" y="1371599"/>
            <a:ext cx="8229600" cy="1474971"/>
          </a:xfrm>
        </p:spPr>
        <p:txBody>
          <a:bodyPr anchor="t" anchorCtr="0">
            <a:normAutofit/>
          </a:bodyPr>
          <a:lstStyle>
            <a:lvl1pPr>
              <a:defRPr sz="1800">
                <a:latin typeface="+mj-lt"/>
              </a:defRPr>
            </a:lvl1pPr>
          </a:lstStyle>
          <a:p>
            <a:pPr lvl="0"/>
            <a:r>
              <a:rPr lang="en-US" dirty="0"/>
              <a:t>1</a:t>
            </a:r>
          </a:p>
        </p:txBody>
      </p:sp>
      <p:sp>
        <p:nvSpPr>
          <p:cNvPr id="50" name="Text Placeholder 49"/>
          <p:cNvSpPr>
            <a:spLocks noGrp="1"/>
          </p:cNvSpPr>
          <p:nvPr>
            <p:ph type="body" sz="quarter" idx="11" hasCustomPrompt="1"/>
          </p:nvPr>
        </p:nvSpPr>
        <p:spPr>
          <a:xfrm>
            <a:off x="1905001" y="3038613"/>
            <a:ext cx="4876800" cy="981075"/>
          </a:xfrm>
        </p:spPr>
        <p:txBody>
          <a:bodyPr anchor="ctr">
            <a:normAutofit/>
          </a:bodyPr>
          <a:lstStyle>
            <a:lvl1pPr>
              <a:defRPr sz="2000">
                <a:solidFill>
                  <a:schemeClr val="bg1"/>
                </a:solidFill>
                <a:latin typeface="+mn-lt"/>
              </a:defRPr>
            </a:lvl1pPr>
          </a:lstStyle>
          <a:p>
            <a:pPr lvl="0"/>
            <a:r>
              <a:rPr lang="en-US" dirty="0"/>
              <a:t>2</a:t>
            </a:r>
          </a:p>
        </p:txBody>
      </p:sp>
      <p:sp>
        <p:nvSpPr>
          <p:cNvPr id="51" name="Text Placeholder 49"/>
          <p:cNvSpPr>
            <a:spLocks noGrp="1"/>
          </p:cNvSpPr>
          <p:nvPr>
            <p:ph type="body" sz="quarter" idx="12" hasCustomPrompt="1"/>
          </p:nvPr>
        </p:nvSpPr>
        <p:spPr>
          <a:xfrm>
            <a:off x="1905001" y="4102693"/>
            <a:ext cx="4876800" cy="981075"/>
          </a:xfrm>
        </p:spPr>
        <p:txBody>
          <a:bodyPr anchor="ctr">
            <a:normAutofit/>
          </a:bodyPr>
          <a:lstStyle>
            <a:lvl1pPr>
              <a:defRPr sz="2000">
                <a:solidFill>
                  <a:schemeClr val="bg1"/>
                </a:solidFill>
                <a:latin typeface="+mn-lt"/>
              </a:defRPr>
            </a:lvl1pPr>
          </a:lstStyle>
          <a:p>
            <a:pPr lvl="0"/>
            <a:r>
              <a:rPr lang="en-US" dirty="0"/>
              <a:t>3</a:t>
            </a:r>
          </a:p>
        </p:txBody>
      </p:sp>
      <p:sp>
        <p:nvSpPr>
          <p:cNvPr id="52" name="Text Placeholder 49"/>
          <p:cNvSpPr>
            <a:spLocks noGrp="1"/>
          </p:cNvSpPr>
          <p:nvPr>
            <p:ph type="body" sz="quarter" idx="13" hasCustomPrompt="1"/>
          </p:nvPr>
        </p:nvSpPr>
        <p:spPr>
          <a:xfrm>
            <a:off x="1905001" y="5159382"/>
            <a:ext cx="4876800" cy="981075"/>
          </a:xfrm>
        </p:spPr>
        <p:txBody>
          <a:bodyPr anchor="ctr">
            <a:normAutofit/>
          </a:bodyPr>
          <a:lstStyle>
            <a:lvl1pPr>
              <a:defRPr sz="2000">
                <a:solidFill>
                  <a:schemeClr val="bg1"/>
                </a:solidFill>
                <a:latin typeface="+mn-lt"/>
              </a:defRPr>
            </a:lvl1pPr>
          </a:lstStyle>
          <a:p>
            <a:pPr lvl="0"/>
            <a:r>
              <a:rPr lang="en-US" dirty="0"/>
              <a:t>4</a:t>
            </a:r>
          </a:p>
        </p:txBody>
      </p:sp>
      <p:sp>
        <p:nvSpPr>
          <p:cNvPr id="54" name="Text Placeholder 53"/>
          <p:cNvSpPr>
            <a:spLocks noGrp="1"/>
          </p:cNvSpPr>
          <p:nvPr>
            <p:ph type="body" sz="quarter" idx="14" hasCustomPrompt="1"/>
          </p:nvPr>
        </p:nvSpPr>
        <p:spPr>
          <a:xfrm>
            <a:off x="7010400" y="3038613"/>
            <a:ext cx="1057275" cy="299903"/>
          </a:xfrm>
        </p:spPr>
        <p:txBody>
          <a:bodyPr anchor="ctr">
            <a:normAutofit/>
          </a:bodyPr>
          <a:lstStyle>
            <a:lvl1pPr algn="ctr">
              <a:defRPr sz="1400">
                <a:solidFill>
                  <a:schemeClr val="bg1"/>
                </a:solidFill>
                <a:latin typeface="+mn-lt"/>
              </a:defRPr>
            </a:lvl1pPr>
          </a:lstStyle>
          <a:p>
            <a:pPr lvl="0"/>
            <a:r>
              <a:rPr lang="en-US" dirty="0"/>
              <a:t>5</a:t>
            </a:r>
          </a:p>
        </p:txBody>
      </p:sp>
      <p:sp>
        <p:nvSpPr>
          <p:cNvPr id="55" name="Text Placeholder 53"/>
          <p:cNvSpPr>
            <a:spLocks noGrp="1"/>
          </p:cNvSpPr>
          <p:nvPr>
            <p:ph type="body" sz="quarter" idx="15" hasCustomPrompt="1"/>
          </p:nvPr>
        </p:nvSpPr>
        <p:spPr>
          <a:xfrm>
            <a:off x="7010400" y="4107349"/>
            <a:ext cx="1057275" cy="301625"/>
          </a:xfrm>
        </p:spPr>
        <p:txBody>
          <a:bodyPr anchor="ctr">
            <a:normAutofit/>
          </a:bodyPr>
          <a:lstStyle>
            <a:lvl1pPr algn="ctr">
              <a:defRPr sz="1400">
                <a:solidFill>
                  <a:schemeClr val="bg1"/>
                </a:solidFill>
                <a:latin typeface="+mn-lt"/>
              </a:defRPr>
            </a:lvl1pPr>
          </a:lstStyle>
          <a:p>
            <a:pPr lvl="0"/>
            <a:r>
              <a:rPr lang="en-US" dirty="0"/>
              <a:t>6</a:t>
            </a:r>
          </a:p>
        </p:txBody>
      </p:sp>
      <p:sp>
        <p:nvSpPr>
          <p:cNvPr id="56" name="Text Placeholder 53"/>
          <p:cNvSpPr>
            <a:spLocks noGrp="1"/>
          </p:cNvSpPr>
          <p:nvPr>
            <p:ph type="body" sz="quarter" idx="16" hasCustomPrompt="1"/>
          </p:nvPr>
        </p:nvSpPr>
        <p:spPr>
          <a:xfrm>
            <a:off x="7010400" y="5159382"/>
            <a:ext cx="1057275" cy="301625"/>
          </a:xfrm>
        </p:spPr>
        <p:txBody>
          <a:bodyPr anchor="ctr">
            <a:normAutofit/>
          </a:bodyPr>
          <a:lstStyle>
            <a:lvl1pPr algn="ctr">
              <a:defRPr sz="1400">
                <a:solidFill>
                  <a:schemeClr val="bg1"/>
                </a:solidFill>
                <a:latin typeface="+mn-lt"/>
              </a:defRPr>
            </a:lvl1pPr>
          </a:lstStyle>
          <a:p>
            <a:pPr lvl="0"/>
            <a:r>
              <a:rPr lang="en-US" dirty="0"/>
              <a:t>7</a:t>
            </a:r>
          </a:p>
        </p:txBody>
      </p:sp>
      <p:sp>
        <p:nvSpPr>
          <p:cNvPr id="57" name="Text Placeholder 53"/>
          <p:cNvSpPr>
            <a:spLocks noGrp="1"/>
          </p:cNvSpPr>
          <p:nvPr>
            <p:ph type="body" sz="quarter" idx="17" hasCustomPrompt="1"/>
          </p:nvPr>
        </p:nvSpPr>
        <p:spPr>
          <a:xfrm>
            <a:off x="7010400" y="3405329"/>
            <a:ext cx="1057275" cy="614359"/>
          </a:xfrm>
        </p:spPr>
        <p:txBody>
          <a:bodyPr anchor="ctr">
            <a:normAutofit/>
          </a:bodyPr>
          <a:lstStyle>
            <a:lvl1pPr algn="ctr">
              <a:defRPr sz="2400">
                <a:solidFill>
                  <a:schemeClr val="bg1"/>
                </a:solidFill>
                <a:latin typeface="+mn-lt"/>
              </a:defRPr>
            </a:lvl1pPr>
          </a:lstStyle>
          <a:p>
            <a:pPr lvl="0"/>
            <a:r>
              <a:rPr lang="en-US" dirty="0"/>
              <a:t>8</a:t>
            </a:r>
          </a:p>
        </p:txBody>
      </p:sp>
      <p:sp>
        <p:nvSpPr>
          <p:cNvPr id="58" name="Text Placeholder 53"/>
          <p:cNvSpPr>
            <a:spLocks noGrp="1"/>
          </p:cNvSpPr>
          <p:nvPr>
            <p:ph type="body" sz="quarter" idx="18" hasCustomPrompt="1"/>
          </p:nvPr>
        </p:nvSpPr>
        <p:spPr>
          <a:xfrm>
            <a:off x="7010400" y="4472972"/>
            <a:ext cx="1057275" cy="614359"/>
          </a:xfrm>
        </p:spPr>
        <p:txBody>
          <a:bodyPr anchor="ctr">
            <a:normAutofit/>
          </a:bodyPr>
          <a:lstStyle>
            <a:lvl1pPr algn="ctr">
              <a:defRPr sz="2400">
                <a:solidFill>
                  <a:schemeClr val="bg1"/>
                </a:solidFill>
                <a:latin typeface="+mn-lt"/>
              </a:defRPr>
            </a:lvl1pPr>
          </a:lstStyle>
          <a:p>
            <a:pPr lvl="0"/>
            <a:r>
              <a:rPr lang="en-US" dirty="0"/>
              <a:t>9</a:t>
            </a:r>
          </a:p>
        </p:txBody>
      </p:sp>
      <p:sp>
        <p:nvSpPr>
          <p:cNvPr id="59" name="Text Placeholder 53"/>
          <p:cNvSpPr>
            <a:spLocks noGrp="1"/>
          </p:cNvSpPr>
          <p:nvPr>
            <p:ph type="body" sz="quarter" idx="19" hasCustomPrompt="1"/>
          </p:nvPr>
        </p:nvSpPr>
        <p:spPr>
          <a:xfrm>
            <a:off x="7010400" y="5526098"/>
            <a:ext cx="1057275" cy="614359"/>
          </a:xfrm>
        </p:spPr>
        <p:txBody>
          <a:bodyPr anchor="ctr">
            <a:normAutofit/>
          </a:bodyPr>
          <a:lstStyle>
            <a:lvl1pPr algn="ctr">
              <a:defRPr sz="2400">
                <a:solidFill>
                  <a:schemeClr val="bg1"/>
                </a:solidFill>
                <a:latin typeface="+mn-lt"/>
              </a:defRPr>
            </a:lvl1pPr>
          </a:lstStyle>
          <a:p>
            <a:pPr lvl="0"/>
            <a:r>
              <a:rPr lang="en-US" dirty="0"/>
              <a:t>10</a:t>
            </a:r>
          </a:p>
        </p:txBody>
      </p:sp>
    </p:spTree>
    <p:custDataLst>
      <p:custData r:id="rId1"/>
    </p:custDataLst>
    <p:extLst>
      <p:ext uri="{BB962C8B-B14F-4D97-AF65-F5344CB8AC3E}">
        <p14:creationId xmlns:p14="http://schemas.microsoft.com/office/powerpoint/2010/main" val="2899024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P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4BECCD4-A219-45E4-AFAF-BF4729F0C99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95057"/>
            <a:ext cx="9144000" cy="969264"/>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53225" y="4413895"/>
            <a:ext cx="8292230" cy="1546939"/>
          </a:xfrm>
          <a:prstGeom prst="rect">
            <a:avLst/>
          </a:prstGeom>
        </p:spPr>
      </p:pic>
      <p:sp>
        <p:nvSpPr>
          <p:cNvPr id="2" name="Title 1"/>
          <p:cNvSpPr>
            <a:spLocks noGrp="1"/>
          </p:cNvSpPr>
          <p:nvPr>
            <p:ph type="title"/>
          </p:nvPr>
        </p:nvSpPr>
        <p:spPr>
          <a:xfrm>
            <a:off x="402337" y="521208"/>
            <a:ext cx="6836664" cy="484632"/>
          </a:xfrm>
        </p:spPr>
        <p:txBody>
          <a:bodyPr anchor="b" anchorCtr="0">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0" name="Text Placeholder 9"/>
          <p:cNvSpPr>
            <a:spLocks noGrp="1"/>
          </p:cNvSpPr>
          <p:nvPr>
            <p:ph type="body" sz="quarter" idx="10" hasCustomPrompt="1"/>
          </p:nvPr>
        </p:nvSpPr>
        <p:spPr>
          <a:xfrm>
            <a:off x="2843408" y="4044606"/>
            <a:ext cx="1578280" cy="350838"/>
          </a:xfrm>
        </p:spPr>
        <p:txBody>
          <a:bodyPr/>
          <a:lstStyle>
            <a:lvl1pPr algn="ctr">
              <a:defRPr b="0">
                <a:solidFill>
                  <a:srgbClr val="AFD77A"/>
                </a:solidFill>
                <a:latin typeface="+mn-lt"/>
              </a:defRPr>
            </a:lvl1pPr>
          </a:lstStyle>
          <a:p>
            <a:pPr lvl="0"/>
            <a:r>
              <a:rPr lang="en-US" dirty="0"/>
              <a:t>1st</a:t>
            </a:r>
          </a:p>
        </p:txBody>
      </p:sp>
      <p:sp>
        <p:nvSpPr>
          <p:cNvPr id="11" name="Text Placeholder 9"/>
          <p:cNvSpPr>
            <a:spLocks noGrp="1"/>
          </p:cNvSpPr>
          <p:nvPr>
            <p:ph type="body" sz="quarter" idx="11" hasCustomPrompt="1"/>
          </p:nvPr>
        </p:nvSpPr>
        <p:spPr>
          <a:xfrm>
            <a:off x="4974920" y="4044606"/>
            <a:ext cx="1578280" cy="350838"/>
          </a:xfrm>
        </p:spPr>
        <p:txBody>
          <a:bodyPr/>
          <a:lstStyle>
            <a:lvl1pPr algn="ctr">
              <a:defRPr b="0">
                <a:solidFill>
                  <a:srgbClr val="F6934D"/>
                </a:solidFill>
                <a:latin typeface="+mn-lt"/>
              </a:defRPr>
            </a:lvl1pPr>
          </a:lstStyle>
          <a:p>
            <a:pPr lvl="0"/>
            <a:r>
              <a:rPr lang="en-US" dirty="0"/>
              <a:t>2nd</a:t>
            </a:r>
          </a:p>
        </p:txBody>
      </p:sp>
      <p:sp>
        <p:nvSpPr>
          <p:cNvPr id="12" name="Text Placeholder 9"/>
          <p:cNvSpPr>
            <a:spLocks noGrp="1"/>
          </p:cNvSpPr>
          <p:nvPr>
            <p:ph type="body" sz="quarter" idx="12" hasCustomPrompt="1"/>
          </p:nvPr>
        </p:nvSpPr>
        <p:spPr>
          <a:xfrm>
            <a:off x="7133572" y="4044606"/>
            <a:ext cx="1549053" cy="327700"/>
          </a:xfrm>
        </p:spPr>
        <p:txBody>
          <a:bodyPr/>
          <a:lstStyle>
            <a:lvl1pPr algn="ctr">
              <a:defRPr b="0">
                <a:solidFill>
                  <a:srgbClr val="CA63AB"/>
                </a:solidFill>
                <a:latin typeface="+mn-lt"/>
              </a:defRPr>
            </a:lvl1pPr>
          </a:lstStyle>
          <a:p>
            <a:pPr lvl="0"/>
            <a:r>
              <a:rPr lang="en-US" dirty="0"/>
              <a:t>3rd</a:t>
            </a:r>
          </a:p>
        </p:txBody>
      </p:sp>
      <p:sp>
        <p:nvSpPr>
          <p:cNvPr id="14" name="Text Placeholder 13"/>
          <p:cNvSpPr>
            <a:spLocks noGrp="1"/>
          </p:cNvSpPr>
          <p:nvPr>
            <p:ph type="body" sz="quarter" idx="13" hasCustomPrompt="1"/>
          </p:nvPr>
        </p:nvSpPr>
        <p:spPr>
          <a:xfrm>
            <a:off x="3208338" y="4714364"/>
            <a:ext cx="898525" cy="914400"/>
          </a:xfrm>
        </p:spPr>
        <p:txBody>
          <a:bodyPr anchor="ctr">
            <a:normAutofit/>
          </a:bodyPr>
          <a:lstStyle>
            <a:lvl1pPr algn="ctr">
              <a:defRPr sz="2400" b="0">
                <a:solidFill>
                  <a:schemeClr val="bg1"/>
                </a:solidFill>
                <a:latin typeface="+mn-lt"/>
              </a:defRPr>
            </a:lvl1pPr>
          </a:lstStyle>
          <a:p>
            <a:pPr lvl="0"/>
            <a:r>
              <a:rPr lang="en-US" dirty="0"/>
              <a:t>4th</a:t>
            </a:r>
          </a:p>
        </p:txBody>
      </p:sp>
      <p:sp>
        <p:nvSpPr>
          <p:cNvPr id="15" name="Text Placeholder 13"/>
          <p:cNvSpPr>
            <a:spLocks noGrp="1"/>
          </p:cNvSpPr>
          <p:nvPr>
            <p:ph type="body" sz="quarter" idx="14" hasCustomPrompt="1"/>
          </p:nvPr>
        </p:nvSpPr>
        <p:spPr>
          <a:xfrm>
            <a:off x="5314797" y="4696009"/>
            <a:ext cx="898525" cy="914400"/>
          </a:xfrm>
        </p:spPr>
        <p:txBody>
          <a:bodyPr anchor="ctr">
            <a:normAutofit/>
          </a:bodyPr>
          <a:lstStyle>
            <a:lvl1pPr algn="ctr">
              <a:defRPr sz="2400" b="0">
                <a:solidFill>
                  <a:schemeClr val="bg1"/>
                </a:solidFill>
                <a:latin typeface="+mn-lt"/>
              </a:defRPr>
            </a:lvl1pPr>
          </a:lstStyle>
          <a:p>
            <a:pPr lvl="0"/>
            <a:r>
              <a:rPr lang="en-US" dirty="0"/>
              <a:t>5th</a:t>
            </a:r>
          </a:p>
        </p:txBody>
      </p:sp>
      <p:sp>
        <p:nvSpPr>
          <p:cNvPr id="16" name="Text Placeholder 13"/>
          <p:cNvSpPr>
            <a:spLocks noGrp="1"/>
          </p:cNvSpPr>
          <p:nvPr>
            <p:ph type="body" sz="quarter" idx="15" hasCustomPrompt="1"/>
          </p:nvPr>
        </p:nvSpPr>
        <p:spPr>
          <a:xfrm>
            <a:off x="7458835" y="4696009"/>
            <a:ext cx="898525" cy="914400"/>
          </a:xfrm>
        </p:spPr>
        <p:txBody>
          <a:bodyPr anchor="ctr">
            <a:normAutofit/>
          </a:bodyPr>
          <a:lstStyle>
            <a:lvl1pPr algn="ctr">
              <a:defRPr sz="2400">
                <a:solidFill>
                  <a:schemeClr val="bg1"/>
                </a:solidFill>
                <a:latin typeface="+mn-lt"/>
              </a:defRPr>
            </a:lvl1pPr>
          </a:lstStyle>
          <a:p>
            <a:pPr lvl="0"/>
            <a:r>
              <a:rPr lang="en-US" dirty="0"/>
              <a:t>6th</a:t>
            </a:r>
          </a:p>
        </p:txBody>
      </p:sp>
      <p:sp>
        <p:nvSpPr>
          <p:cNvPr id="5" name="Text Placeholder 4"/>
          <p:cNvSpPr>
            <a:spLocks noGrp="1"/>
          </p:cNvSpPr>
          <p:nvPr>
            <p:ph type="body" sz="quarter" idx="22" hasCustomPrompt="1"/>
          </p:nvPr>
        </p:nvSpPr>
        <p:spPr>
          <a:xfrm>
            <a:off x="370055" y="4493869"/>
            <a:ext cx="2052637" cy="1344111"/>
          </a:xfrm>
        </p:spPr>
        <p:txBody>
          <a:bodyPr anchor="ctr">
            <a:normAutofit/>
          </a:bodyPr>
          <a:lstStyle>
            <a:lvl1pPr>
              <a:defRPr sz="2400">
                <a:solidFill>
                  <a:schemeClr val="bg1"/>
                </a:solidFill>
                <a:latin typeface="+mn-lt"/>
              </a:defRPr>
            </a:lvl1pPr>
          </a:lstStyle>
          <a:p>
            <a:pPr lvl="0"/>
            <a:r>
              <a:rPr lang="en-US" dirty="0"/>
              <a:t>7th</a:t>
            </a:r>
          </a:p>
        </p:txBody>
      </p:sp>
      <p:sp>
        <p:nvSpPr>
          <p:cNvPr id="9" name="Text Placeholder 8"/>
          <p:cNvSpPr>
            <a:spLocks noGrp="1"/>
          </p:cNvSpPr>
          <p:nvPr>
            <p:ph type="body" sz="quarter" idx="23" hasCustomPrompt="1"/>
          </p:nvPr>
        </p:nvSpPr>
        <p:spPr>
          <a:xfrm>
            <a:off x="457200" y="1371600"/>
            <a:ext cx="8229600" cy="2230655"/>
          </a:xfrm>
        </p:spPr>
        <p:txBody>
          <a:bodyPr anchor="t" anchorCtr="0">
            <a:noAutofit/>
          </a:bodyPr>
          <a:lstStyle>
            <a:lvl1pPr>
              <a:defRPr sz="1800">
                <a:latin typeface="+mn-lt"/>
              </a:defRPr>
            </a:lvl1pPr>
          </a:lstStyle>
          <a:p>
            <a:pPr lvl="0"/>
            <a:r>
              <a:rPr lang="en-US" dirty="0"/>
              <a:t>8th</a:t>
            </a:r>
          </a:p>
        </p:txBody>
      </p:sp>
    </p:spTree>
    <p:custDataLst>
      <p:custData r:id="rId1"/>
    </p:custDataLst>
    <p:extLst>
      <p:ext uri="{BB962C8B-B14F-4D97-AF65-F5344CB8AC3E}">
        <p14:creationId xmlns:p14="http://schemas.microsoft.com/office/powerpoint/2010/main" val="517249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PS w/ tren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3225" y="3506315"/>
            <a:ext cx="8292230" cy="3305898"/>
          </a:xfrm>
          <a:prstGeom prst="rect">
            <a:avLst/>
          </a:prstGeom>
        </p:spPr>
      </p:pic>
      <p:sp>
        <p:nvSpPr>
          <p:cNvPr id="9" name="Text Placeholder 8"/>
          <p:cNvSpPr>
            <a:spLocks noGrp="1"/>
          </p:cNvSpPr>
          <p:nvPr>
            <p:ph type="body" sz="quarter" idx="10" hasCustomPrompt="1"/>
          </p:nvPr>
        </p:nvSpPr>
        <p:spPr>
          <a:xfrm>
            <a:off x="2875156" y="3045794"/>
            <a:ext cx="1520825" cy="430213"/>
          </a:xfrm>
        </p:spPr>
        <p:txBody>
          <a:bodyPr/>
          <a:lstStyle>
            <a:lvl1pPr algn="ctr">
              <a:defRPr>
                <a:solidFill>
                  <a:srgbClr val="92C94A"/>
                </a:solidFill>
                <a:latin typeface="+mn-lt"/>
              </a:defRPr>
            </a:lvl1pPr>
          </a:lstStyle>
          <a:p>
            <a:pPr lvl="0"/>
            <a:r>
              <a:rPr lang="en-US" dirty="0"/>
              <a:t>1</a:t>
            </a:r>
          </a:p>
        </p:txBody>
      </p:sp>
      <p:sp>
        <p:nvSpPr>
          <p:cNvPr id="10" name="Text Placeholder 8"/>
          <p:cNvSpPr>
            <a:spLocks noGrp="1"/>
          </p:cNvSpPr>
          <p:nvPr>
            <p:ph type="body" sz="quarter" idx="11" hasCustomPrompt="1"/>
          </p:nvPr>
        </p:nvSpPr>
        <p:spPr>
          <a:xfrm>
            <a:off x="5013663" y="3040937"/>
            <a:ext cx="1520825" cy="430213"/>
          </a:xfrm>
        </p:spPr>
        <p:txBody>
          <a:bodyPr/>
          <a:lstStyle>
            <a:lvl1pPr algn="ctr">
              <a:defRPr>
                <a:solidFill>
                  <a:srgbClr val="F69550"/>
                </a:solidFill>
                <a:latin typeface="+mn-lt"/>
              </a:defRPr>
            </a:lvl1pPr>
          </a:lstStyle>
          <a:p>
            <a:pPr lvl="0"/>
            <a:r>
              <a:rPr lang="en-US" dirty="0"/>
              <a:t>2</a:t>
            </a:r>
          </a:p>
        </p:txBody>
      </p:sp>
      <p:sp>
        <p:nvSpPr>
          <p:cNvPr id="11" name="Text Placeholder 8"/>
          <p:cNvSpPr>
            <a:spLocks noGrp="1"/>
          </p:cNvSpPr>
          <p:nvPr>
            <p:ph type="body" sz="quarter" idx="12" hasCustomPrompt="1"/>
          </p:nvPr>
        </p:nvSpPr>
        <p:spPr>
          <a:xfrm>
            <a:off x="6916476" y="3046359"/>
            <a:ext cx="1981200" cy="430213"/>
          </a:xfrm>
        </p:spPr>
        <p:txBody>
          <a:bodyPr/>
          <a:lstStyle>
            <a:lvl1pPr algn="ctr">
              <a:defRPr>
                <a:solidFill>
                  <a:srgbClr val="BC3894"/>
                </a:solidFill>
                <a:latin typeface="+mn-lt"/>
              </a:defRPr>
            </a:lvl1pPr>
          </a:lstStyle>
          <a:p>
            <a:pPr lvl="0"/>
            <a:r>
              <a:rPr lang="en-US" dirty="0"/>
              <a:t>3</a:t>
            </a:r>
          </a:p>
        </p:txBody>
      </p:sp>
      <p:sp>
        <p:nvSpPr>
          <p:cNvPr id="15" name="Text Placeholder 14"/>
          <p:cNvSpPr>
            <a:spLocks noGrp="1"/>
          </p:cNvSpPr>
          <p:nvPr>
            <p:ph type="body" sz="quarter" idx="13" hasCustomPrompt="1"/>
          </p:nvPr>
        </p:nvSpPr>
        <p:spPr>
          <a:xfrm>
            <a:off x="354013" y="3569237"/>
            <a:ext cx="2081212" cy="1389063"/>
          </a:xfrm>
        </p:spPr>
        <p:txBody>
          <a:bodyPr anchor="ctr"/>
          <a:lstStyle>
            <a:lvl1pPr algn="l">
              <a:defRPr>
                <a:solidFill>
                  <a:schemeClr val="bg1"/>
                </a:solidFill>
                <a:latin typeface="+mn-lt"/>
              </a:defRPr>
            </a:lvl1pPr>
          </a:lstStyle>
          <a:p>
            <a:pPr lvl="0"/>
            <a:r>
              <a:rPr lang="en-US" dirty="0"/>
              <a:t>4</a:t>
            </a:r>
          </a:p>
        </p:txBody>
      </p:sp>
      <p:sp>
        <p:nvSpPr>
          <p:cNvPr id="16" name="Text Placeholder 14"/>
          <p:cNvSpPr>
            <a:spLocks noGrp="1"/>
          </p:cNvSpPr>
          <p:nvPr>
            <p:ph type="body" sz="quarter" idx="14" hasCustomPrompt="1"/>
          </p:nvPr>
        </p:nvSpPr>
        <p:spPr>
          <a:xfrm>
            <a:off x="376047" y="5314287"/>
            <a:ext cx="2081212" cy="1389063"/>
          </a:xfrm>
        </p:spPr>
        <p:txBody>
          <a:bodyPr anchor="ctr"/>
          <a:lstStyle>
            <a:lvl1pPr algn="l">
              <a:defRPr>
                <a:solidFill>
                  <a:schemeClr val="bg1"/>
                </a:solidFill>
                <a:latin typeface="+mn-lt"/>
              </a:defRPr>
            </a:lvl1pPr>
          </a:lstStyle>
          <a:p>
            <a:pPr lvl="0"/>
            <a:r>
              <a:rPr lang="en-US" dirty="0"/>
              <a:t>5</a:t>
            </a:r>
          </a:p>
        </p:txBody>
      </p:sp>
      <p:sp>
        <p:nvSpPr>
          <p:cNvPr id="18" name="Text Placeholder 17"/>
          <p:cNvSpPr>
            <a:spLocks noGrp="1"/>
          </p:cNvSpPr>
          <p:nvPr>
            <p:ph type="body" sz="quarter" idx="15" hasCustomPrompt="1"/>
          </p:nvPr>
        </p:nvSpPr>
        <p:spPr>
          <a:xfrm>
            <a:off x="457200" y="1371600"/>
            <a:ext cx="8229600" cy="1723204"/>
          </a:xfrm>
        </p:spPr>
        <p:txBody>
          <a:bodyPr anchor="t" anchorCtr="0">
            <a:normAutofit/>
          </a:bodyPr>
          <a:lstStyle>
            <a:lvl1pPr>
              <a:defRPr sz="1800">
                <a:latin typeface="+mn-lt"/>
              </a:defRPr>
            </a:lvl1pPr>
          </a:lstStyle>
          <a:p>
            <a:pPr lvl="0"/>
            <a:r>
              <a:rPr lang="en-US" dirty="0"/>
              <a:t>6</a:t>
            </a:r>
          </a:p>
        </p:txBody>
      </p:sp>
      <p:sp>
        <p:nvSpPr>
          <p:cNvPr id="19" name="Text Placeholder 14"/>
          <p:cNvSpPr>
            <a:spLocks noGrp="1"/>
          </p:cNvSpPr>
          <p:nvPr>
            <p:ph type="body" sz="quarter" idx="16" hasCustomPrompt="1"/>
          </p:nvPr>
        </p:nvSpPr>
        <p:spPr>
          <a:xfrm>
            <a:off x="3150825" y="3745736"/>
            <a:ext cx="980502" cy="1057619"/>
          </a:xfrm>
        </p:spPr>
        <p:txBody>
          <a:bodyPr anchor="ctr">
            <a:normAutofit/>
          </a:bodyPr>
          <a:lstStyle>
            <a:lvl1pPr algn="ctr">
              <a:defRPr sz="2400">
                <a:solidFill>
                  <a:schemeClr val="bg1"/>
                </a:solidFill>
                <a:latin typeface="+mn-lt"/>
              </a:defRPr>
            </a:lvl1pPr>
          </a:lstStyle>
          <a:p>
            <a:pPr lvl="0"/>
            <a:r>
              <a:rPr lang="en-US" dirty="0"/>
              <a:t>7</a:t>
            </a:r>
          </a:p>
        </p:txBody>
      </p:sp>
      <p:sp>
        <p:nvSpPr>
          <p:cNvPr id="26" name="Text Placeholder 14"/>
          <p:cNvSpPr>
            <a:spLocks noGrp="1"/>
          </p:cNvSpPr>
          <p:nvPr>
            <p:ph type="body" sz="quarter" idx="17" hasCustomPrompt="1"/>
          </p:nvPr>
        </p:nvSpPr>
        <p:spPr>
          <a:xfrm>
            <a:off x="5283825" y="3745736"/>
            <a:ext cx="980502" cy="1057619"/>
          </a:xfrm>
        </p:spPr>
        <p:txBody>
          <a:bodyPr anchor="ctr">
            <a:normAutofit/>
          </a:bodyPr>
          <a:lstStyle>
            <a:lvl1pPr algn="ctr">
              <a:defRPr sz="2400">
                <a:solidFill>
                  <a:schemeClr val="bg1"/>
                </a:solidFill>
                <a:latin typeface="+mn-lt"/>
              </a:defRPr>
            </a:lvl1pPr>
          </a:lstStyle>
          <a:p>
            <a:pPr lvl="0"/>
            <a:r>
              <a:rPr lang="en-US" dirty="0"/>
              <a:t>8</a:t>
            </a:r>
          </a:p>
        </p:txBody>
      </p:sp>
      <p:sp>
        <p:nvSpPr>
          <p:cNvPr id="27" name="Text Placeholder 14"/>
          <p:cNvSpPr>
            <a:spLocks noGrp="1"/>
          </p:cNvSpPr>
          <p:nvPr>
            <p:ph type="body" sz="quarter" idx="18" hasCustomPrompt="1"/>
          </p:nvPr>
        </p:nvSpPr>
        <p:spPr>
          <a:xfrm>
            <a:off x="7416825" y="3745736"/>
            <a:ext cx="980502" cy="1057619"/>
          </a:xfrm>
        </p:spPr>
        <p:txBody>
          <a:bodyPr anchor="ctr">
            <a:normAutofit/>
          </a:bodyPr>
          <a:lstStyle>
            <a:lvl1pPr algn="ctr">
              <a:defRPr sz="2400">
                <a:solidFill>
                  <a:schemeClr val="bg1"/>
                </a:solidFill>
                <a:latin typeface="+mn-lt"/>
              </a:defRPr>
            </a:lvl1pPr>
          </a:lstStyle>
          <a:p>
            <a:pPr lvl="0"/>
            <a:r>
              <a:rPr lang="en-US" dirty="0"/>
              <a:t>9</a:t>
            </a:r>
          </a:p>
        </p:txBody>
      </p:sp>
      <p:sp>
        <p:nvSpPr>
          <p:cNvPr id="28" name="Text Placeholder 14"/>
          <p:cNvSpPr>
            <a:spLocks noGrp="1"/>
          </p:cNvSpPr>
          <p:nvPr>
            <p:ph type="body" sz="quarter" idx="19" hasCustomPrompt="1"/>
          </p:nvPr>
        </p:nvSpPr>
        <p:spPr>
          <a:xfrm>
            <a:off x="3145318" y="5480006"/>
            <a:ext cx="980502" cy="1057619"/>
          </a:xfrm>
        </p:spPr>
        <p:txBody>
          <a:bodyPr anchor="ctr">
            <a:normAutofit/>
          </a:bodyPr>
          <a:lstStyle>
            <a:lvl1pPr algn="ctr">
              <a:defRPr sz="2400">
                <a:solidFill>
                  <a:schemeClr val="bg1"/>
                </a:solidFill>
                <a:latin typeface="+mn-lt"/>
              </a:defRPr>
            </a:lvl1pPr>
          </a:lstStyle>
          <a:p>
            <a:pPr lvl="0"/>
            <a:r>
              <a:rPr lang="en-US" dirty="0"/>
              <a:t>10</a:t>
            </a:r>
          </a:p>
        </p:txBody>
      </p:sp>
      <p:sp>
        <p:nvSpPr>
          <p:cNvPr id="29" name="Text Placeholder 14"/>
          <p:cNvSpPr>
            <a:spLocks noGrp="1"/>
          </p:cNvSpPr>
          <p:nvPr>
            <p:ph type="body" sz="quarter" idx="20" hasCustomPrompt="1"/>
          </p:nvPr>
        </p:nvSpPr>
        <p:spPr>
          <a:xfrm>
            <a:off x="5269957" y="5480007"/>
            <a:ext cx="980502" cy="1057619"/>
          </a:xfrm>
        </p:spPr>
        <p:txBody>
          <a:bodyPr anchor="ctr">
            <a:normAutofit/>
          </a:bodyPr>
          <a:lstStyle>
            <a:lvl1pPr algn="ctr">
              <a:defRPr sz="2400">
                <a:solidFill>
                  <a:schemeClr val="bg1"/>
                </a:solidFill>
                <a:latin typeface="+mn-lt"/>
              </a:defRPr>
            </a:lvl1pPr>
          </a:lstStyle>
          <a:p>
            <a:pPr lvl="0"/>
            <a:r>
              <a:rPr lang="en-US" dirty="0"/>
              <a:t>11</a:t>
            </a:r>
          </a:p>
        </p:txBody>
      </p:sp>
      <p:sp>
        <p:nvSpPr>
          <p:cNvPr id="30" name="Text Placeholder 14"/>
          <p:cNvSpPr>
            <a:spLocks noGrp="1"/>
          </p:cNvSpPr>
          <p:nvPr>
            <p:ph type="body" sz="quarter" idx="21" hasCustomPrompt="1"/>
          </p:nvPr>
        </p:nvSpPr>
        <p:spPr>
          <a:xfrm>
            <a:off x="7416825" y="5480008"/>
            <a:ext cx="980502" cy="1057619"/>
          </a:xfrm>
        </p:spPr>
        <p:txBody>
          <a:bodyPr anchor="ctr">
            <a:normAutofit/>
          </a:bodyPr>
          <a:lstStyle>
            <a:lvl1pPr algn="ctr">
              <a:defRPr sz="2400">
                <a:solidFill>
                  <a:schemeClr val="bg1"/>
                </a:solidFill>
                <a:latin typeface="+mn-lt"/>
              </a:defRPr>
            </a:lvl1pPr>
          </a:lstStyle>
          <a:p>
            <a:pPr lvl="0"/>
            <a:r>
              <a:rPr lang="en-US" dirty="0"/>
              <a:t>12</a:t>
            </a:r>
          </a:p>
        </p:txBody>
      </p:sp>
      <p:sp>
        <p:nvSpPr>
          <p:cNvPr id="36" name="Title 35"/>
          <p:cNvSpPr>
            <a:spLocks noGrp="1"/>
          </p:cNvSpPr>
          <p:nvPr>
            <p:ph type="title"/>
          </p:nvPr>
        </p:nvSpPr>
        <p:spPr>
          <a:xfrm>
            <a:off x="402337" y="521208"/>
            <a:ext cx="6836664" cy="484632"/>
          </a:xfrm>
        </p:spPr>
        <p:txBody>
          <a:bodyPr anchor="b" anchorCtr="0">
            <a:normAutofit/>
          </a:bodyPr>
          <a:lstStyle>
            <a:lvl1pPr>
              <a:defRPr sz="3000">
                <a:solidFill>
                  <a:schemeClr val="bg1"/>
                </a:solidFill>
                <a:latin typeface="+mj-lt"/>
              </a:defRPr>
            </a:lvl1pPr>
          </a:lstStyle>
          <a:p>
            <a:r>
              <a:rPr lang="en-US"/>
              <a:t>Click to edit Master title style</a:t>
            </a:r>
          </a:p>
        </p:txBody>
      </p:sp>
    </p:spTree>
    <p:custDataLst>
      <p:custData r:id="rId1"/>
    </p:custDataLst>
    <p:extLst>
      <p:ext uri="{BB962C8B-B14F-4D97-AF65-F5344CB8AC3E}">
        <p14:creationId xmlns:p14="http://schemas.microsoft.com/office/powerpoint/2010/main" val="1934046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p Comment Themes">
    <p:spTree>
      <p:nvGrpSpPr>
        <p:cNvPr id="1" name=""/>
        <p:cNvGrpSpPr/>
        <p:nvPr/>
      </p:nvGrpSpPr>
      <p:grpSpPr>
        <a:xfrm>
          <a:off x="0" y="0"/>
          <a:ext cx="0" cy="0"/>
          <a:chOff x="0" y="0"/>
          <a:chExt cx="0" cy="0"/>
        </a:xfrm>
      </p:grpSpPr>
      <p:grpSp>
        <p:nvGrpSpPr>
          <p:cNvPr id="4" name="Group 3"/>
          <p:cNvGrpSpPr/>
          <p:nvPr userDrawn="1"/>
        </p:nvGrpSpPr>
        <p:grpSpPr>
          <a:xfrm>
            <a:off x="701120" y="2205561"/>
            <a:ext cx="8103270" cy="4990934"/>
            <a:chOff x="701120" y="2205561"/>
            <a:chExt cx="8103270" cy="4990934"/>
          </a:xfrm>
        </p:grpSpPr>
        <p:grpSp>
          <p:nvGrpSpPr>
            <p:cNvPr id="3" name="Group 2"/>
            <p:cNvGrpSpPr/>
            <p:nvPr userDrawn="1"/>
          </p:nvGrpSpPr>
          <p:grpSpPr>
            <a:xfrm>
              <a:off x="701120" y="2205561"/>
              <a:ext cx="8103270" cy="4990934"/>
              <a:chOff x="147673" y="1991811"/>
              <a:chExt cx="8857245" cy="5455319"/>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7673" y="1991811"/>
                <a:ext cx="4673550" cy="3487153"/>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7673" y="3959977"/>
                <a:ext cx="4673550" cy="3487153"/>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331368" y="2808583"/>
                <a:ext cx="4673550" cy="3487153"/>
              </a:xfrm>
              <a:prstGeom prst="rect">
                <a:avLst/>
              </a:prstGeom>
            </p:spPr>
          </p:pic>
        </p:grpSp>
        <p:sp>
          <p:nvSpPr>
            <p:cNvPr id="17" name="TextBox 16"/>
            <p:cNvSpPr txBox="1"/>
            <p:nvPr userDrawn="1"/>
          </p:nvSpPr>
          <p:spPr>
            <a:xfrm>
              <a:off x="1055026" y="3548233"/>
              <a:ext cx="356188" cy="461665"/>
            </a:xfrm>
            <a:prstGeom prst="rect">
              <a:avLst/>
            </a:prstGeom>
            <a:noFill/>
          </p:spPr>
          <p:txBody>
            <a:bodyPr wrap="none" rtlCol="0">
              <a:spAutoFit/>
            </a:bodyPr>
            <a:lstStyle/>
            <a:p>
              <a:r>
                <a:rPr lang="en-US" sz="2400" dirty="0">
                  <a:solidFill>
                    <a:schemeClr val="bg1"/>
                  </a:solidFill>
                </a:rPr>
                <a:t>1</a:t>
              </a:r>
            </a:p>
          </p:txBody>
        </p:sp>
        <p:sp>
          <p:nvSpPr>
            <p:cNvPr id="18" name="TextBox 17"/>
            <p:cNvSpPr txBox="1"/>
            <p:nvPr userDrawn="1"/>
          </p:nvSpPr>
          <p:spPr>
            <a:xfrm>
              <a:off x="4711516" y="4317126"/>
              <a:ext cx="356188" cy="461665"/>
            </a:xfrm>
            <a:prstGeom prst="rect">
              <a:avLst/>
            </a:prstGeom>
            <a:noFill/>
          </p:spPr>
          <p:txBody>
            <a:bodyPr wrap="none" rtlCol="0">
              <a:spAutoFit/>
            </a:bodyPr>
            <a:lstStyle/>
            <a:p>
              <a:r>
                <a:rPr lang="en-US" sz="2400" dirty="0">
                  <a:solidFill>
                    <a:schemeClr val="bg1"/>
                  </a:solidFill>
                </a:rPr>
                <a:t>2</a:t>
              </a:r>
            </a:p>
          </p:txBody>
        </p:sp>
        <p:sp>
          <p:nvSpPr>
            <p:cNvPr id="19" name="TextBox 18"/>
            <p:cNvSpPr txBox="1"/>
            <p:nvPr userDrawn="1"/>
          </p:nvSpPr>
          <p:spPr>
            <a:xfrm>
              <a:off x="1074728" y="5307825"/>
              <a:ext cx="356188" cy="461665"/>
            </a:xfrm>
            <a:prstGeom prst="rect">
              <a:avLst/>
            </a:prstGeom>
            <a:noFill/>
          </p:spPr>
          <p:txBody>
            <a:bodyPr wrap="none" rtlCol="0">
              <a:spAutoFit/>
            </a:bodyPr>
            <a:lstStyle/>
            <a:p>
              <a:r>
                <a:rPr lang="en-US" sz="2400" dirty="0">
                  <a:solidFill>
                    <a:schemeClr val="bg1"/>
                  </a:solidFill>
                </a:rPr>
                <a:t>3</a:t>
              </a:r>
            </a:p>
          </p:txBody>
        </p:sp>
      </p:grpSp>
      <p:sp>
        <p:nvSpPr>
          <p:cNvPr id="2" name="Title 1"/>
          <p:cNvSpPr>
            <a:spLocks noGrp="1"/>
          </p:cNvSpPr>
          <p:nvPr>
            <p:ph type="title"/>
          </p:nvPr>
        </p:nvSpPr>
        <p:spPr>
          <a:xfrm>
            <a:off x="402336" y="521208"/>
            <a:ext cx="6350649" cy="484632"/>
          </a:xfrm>
        </p:spPr>
        <p:txBody>
          <a:bodyPr anchor="b" anchorCtr="0">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2" name="Text Placeholder 11"/>
          <p:cNvSpPr>
            <a:spLocks noGrp="1"/>
          </p:cNvSpPr>
          <p:nvPr>
            <p:ph type="body" sz="quarter" idx="10" hasCustomPrompt="1"/>
          </p:nvPr>
        </p:nvSpPr>
        <p:spPr>
          <a:xfrm>
            <a:off x="1564622" y="3319494"/>
            <a:ext cx="2546350" cy="947706"/>
          </a:xfrm>
        </p:spPr>
        <p:txBody>
          <a:bodyPr anchor="ctr">
            <a:normAutofit/>
          </a:bodyPr>
          <a:lstStyle>
            <a:lvl1pPr algn="ctr">
              <a:defRPr sz="2400">
                <a:solidFill>
                  <a:schemeClr val="bg1"/>
                </a:solidFill>
                <a:latin typeface="+mn-lt"/>
              </a:defRPr>
            </a:lvl1pPr>
          </a:lstStyle>
          <a:p>
            <a:pPr lvl="0"/>
            <a:r>
              <a:rPr lang="en-US" dirty="0"/>
              <a:t>1st</a:t>
            </a:r>
          </a:p>
        </p:txBody>
      </p:sp>
      <p:sp>
        <p:nvSpPr>
          <p:cNvPr id="13" name="Text Placeholder 11"/>
          <p:cNvSpPr>
            <a:spLocks noGrp="1"/>
          </p:cNvSpPr>
          <p:nvPr>
            <p:ph type="body" sz="quarter" idx="11" hasCustomPrompt="1"/>
          </p:nvPr>
        </p:nvSpPr>
        <p:spPr>
          <a:xfrm>
            <a:off x="5454650" y="4081494"/>
            <a:ext cx="2546350" cy="947706"/>
          </a:xfrm>
        </p:spPr>
        <p:txBody>
          <a:bodyPr anchor="ctr">
            <a:normAutofit/>
          </a:bodyPr>
          <a:lstStyle>
            <a:lvl1pPr algn="ctr">
              <a:defRPr sz="2400">
                <a:solidFill>
                  <a:schemeClr val="bg1"/>
                </a:solidFill>
                <a:latin typeface="+mn-lt"/>
              </a:defRPr>
            </a:lvl1pPr>
          </a:lstStyle>
          <a:p>
            <a:pPr lvl="0"/>
            <a:r>
              <a:rPr lang="en-US" dirty="0"/>
              <a:t>2nd</a:t>
            </a:r>
          </a:p>
        </p:txBody>
      </p:sp>
      <p:sp>
        <p:nvSpPr>
          <p:cNvPr id="14" name="Text Placeholder 11"/>
          <p:cNvSpPr>
            <a:spLocks noGrp="1"/>
          </p:cNvSpPr>
          <p:nvPr>
            <p:ph type="body" sz="quarter" idx="12" hasCustomPrompt="1"/>
          </p:nvPr>
        </p:nvSpPr>
        <p:spPr>
          <a:xfrm>
            <a:off x="1564622" y="5148294"/>
            <a:ext cx="2546350" cy="947706"/>
          </a:xfrm>
        </p:spPr>
        <p:txBody>
          <a:bodyPr anchor="ctr">
            <a:normAutofit/>
          </a:bodyPr>
          <a:lstStyle>
            <a:lvl1pPr algn="ctr">
              <a:defRPr sz="2400">
                <a:solidFill>
                  <a:schemeClr val="bg1"/>
                </a:solidFill>
                <a:latin typeface="+mn-lt"/>
              </a:defRPr>
            </a:lvl1pPr>
          </a:lstStyle>
          <a:p>
            <a:pPr lvl="0"/>
            <a:r>
              <a:rPr lang="en-US" dirty="0"/>
              <a:t>3rd</a:t>
            </a:r>
          </a:p>
        </p:txBody>
      </p:sp>
      <p:sp>
        <p:nvSpPr>
          <p:cNvPr id="16" name="Text Placeholder 15"/>
          <p:cNvSpPr>
            <a:spLocks noGrp="1"/>
          </p:cNvSpPr>
          <p:nvPr>
            <p:ph type="body" sz="quarter" idx="13" hasCustomPrompt="1"/>
          </p:nvPr>
        </p:nvSpPr>
        <p:spPr>
          <a:xfrm>
            <a:off x="457200" y="1371600"/>
            <a:ext cx="8229600" cy="1536700"/>
          </a:xfrm>
        </p:spPr>
        <p:txBody>
          <a:bodyPr anchor="t" anchorCtr="0">
            <a:normAutofit/>
          </a:bodyPr>
          <a:lstStyle>
            <a:lvl1pPr>
              <a:defRPr sz="1800">
                <a:latin typeface="+mn-lt"/>
              </a:defRPr>
            </a:lvl1pPr>
            <a:lvl2pPr marL="342900" indent="0">
              <a:buNone/>
              <a:defRPr/>
            </a:lvl2pPr>
          </a:lstStyle>
          <a:p>
            <a:pPr lvl="0"/>
            <a:r>
              <a:rPr lang="en-US" dirty="0"/>
              <a:t>4th</a:t>
            </a:r>
          </a:p>
        </p:txBody>
      </p:sp>
    </p:spTree>
    <p:custDataLst>
      <p:custData r:id="rId1"/>
    </p:custDataLst>
    <p:extLst>
      <p:ext uri="{BB962C8B-B14F-4D97-AF65-F5344CB8AC3E}">
        <p14:creationId xmlns:p14="http://schemas.microsoft.com/office/powerpoint/2010/main" val="1684988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ngle Object Slide">
    <p:spTree>
      <p:nvGrpSpPr>
        <p:cNvPr id="1" name=""/>
        <p:cNvGrpSpPr/>
        <p:nvPr/>
      </p:nvGrpSpPr>
      <p:grpSpPr>
        <a:xfrm>
          <a:off x="0" y="0"/>
          <a:ext cx="0" cy="0"/>
          <a:chOff x="0" y="0"/>
          <a:chExt cx="0" cy="0"/>
        </a:xfrm>
      </p:grpSpPr>
      <p:sp>
        <p:nvSpPr>
          <p:cNvPr id="2" name="Title 1"/>
          <p:cNvSpPr>
            <a:spLocks noGrp="1"/>
          </p:cNvSpPr>
          <p:nvPr>
            <p:ph type="title"/>
          </p:nvPr>
        </p:nvSpPr>
        <p:spPr>
          <a:xfrm>
            <a:off x="402336" y="521208"/>
            <a:ext cx="6350649" cy="484632"/>
          </a:xfrm>
        </p:spPr>
        <p:txBody>
          <a:bodyPr anchor="b" anchorCtr="0">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Content Placeholder 8"/>
          <p:cNvSpPr>
            <a:spLocks noGrp="1"/>
          </p:cNvSpPr>
          <p:nvPr>
            <p:ph sz="quarter" idx="14" hasCustomPrompt="1"/>
          </p:nvPr>
        </p:nvSpPr>
        <p:spPr>
          <a:xfrm>
            <a:off x="130371" y="1454227"/>
            <a:ext cx="8881427" cy="5221994"/>
          </a:xfrm>
          <a:solidFill>
            <a:schemeClr val="bg1">
              <a:lumMod val="85000"/>
            </a:schemeClr>
          </a:solidFill>
        </p:spPr>
        <p:txBody>
          <a:bodyPr anchor="ctr"/>
          <a:lstStyle>
            <a:lvl1pPr algn="ct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1</a:t>
            </a:r>
          </a:p>
        </p:txBody>
      </p:sp>
    </p:spTree>
    <p:custDataLst>
      <p:custData r:id="rId1"/>
    </p:custDataLst>
    <p:extLst>
      <p:ext uri="{BB962C8B-B14F-4D97-AF65-F5344CB8AC3E}">
        <p14:creationId xmlns:p14="http://schemas.microsoft.com/office/powerpoint/2010/main" val="2100310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40" userDrawn="1">
          <p15:clr>
            <a:srgbClr val="FBAE40"/>
          </p15:clr>
        </p15:guide>
        <p15:guide id="3" pos="29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sponse Rate/EE">
    <p:spTree>
      <p:nvGrpSpPr>
        <p:cNvPr id="1" name=""/>
        <p:cNvGrpSpPr/>
        <p:nvPr/>
      </p:nvGrpSpPr>
      <p:grpSpPr>
        <a:xfrm>
          <a:off x="0" y="0"/>
          <a:ext cx="0" cy="0"/>
          <a:chOff x="0" y="0"/>
          <a:chExt cx="0" cy="0"/>
        </a:xfrm>
      </p:grpSpPr>
      <p:sp>
        <p:nvSpPr>
          <p:cNvPr id="2" name="Title 1"/>
          <p:cNvSpPr>
            <a:spLocks noGrp="1"/>
          </p:cNvSpPr>
          <p:nvPr>
            <p:ph type="title"/>
          </p:nvPr>
        </p:nvSpPr>
        <p:spPr>
          <a:xfrm>
            <a:off x="402336" y="521208"/>
            <a:ext cx="7598664" cy="484632"/>
          </a:xfrm>
        </p:spPr>
        <p:txBody>
          <a:bodyPr anchor="b" anchorCtr="0">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Text Placeholder 3"/>
          <p:cNvSpPr>
            <a:spLocks noGrp="1"/>
          </p:cNvSpPr>
          <p:nvPr>
            <p:ph type="body" sz="quarter" idx="10" hasCustomPrompt="1"/>
          </p:nvPr>
        </p:nvSpPr>
        <p:spPr>
          <a:xfrm>
            <a:off x="457200" y="1371600"/>
            <a:ext cx="8229600" cy="583244"/>
          </a:xfrm>
        </p:spPr>
        <p:txBody>
          <a:bodyPr anchor="t" anchorCtr="0">
            <a:normAutofit/>
          </a:bodyPr>
          <a:lstStyle>
            <a:lvl1pPr>
              <a:defRPr sz="1800">
                <a:latin typeface="+mn-lt"/>
              </a:defRPr>
            </a:lvl1pPr>
            <a:lvl2pPr marL="342900" indent="0">
              <a:buNone/>
              <a:defRPr/>
            </a:lvl2pPr>
            <a:lvl3pPr marL="685800" indent="0">
              <a:buNone/>
              <a:defRPr/>
            </a:lvl3pPr>
          </a:lstStyle>
          <a:p>
            <a:pPr lvl="0"/>
            <a:r>
              <a:rPr lang="en-US" dirty="0"/>
              <a:t>1</a:t>
            </a:r>
          </a:p>
        </p:txBody>
      </p:sp>
      <p:sp>
        <p:nvSpPr>
          <p:cNvPr id="6" name="Content Placeholder 5"/>
          <p:cNvSpPr>
            <a:spLocks noGrp="1"/>
          </p:cNvSpPr>
          <p:nvPr>
            <p:ph sz="quarter" idx="11" hasCustomPrompt="1"/>
          </p:nvPr>
        </p:nvSpPr>
        <p:spPr>
          <a:xfrm>
            <a:off x="264405" y="1941723"/>
            <a:ext cx="8637224" cy="4687677"/>
          </a:xfrm>
        </p:spPr>
        <p:txBody>
          <a:bodyPr anchor="t">
            <a:noAutofit/>
          </a:bodyPr>
          <a:lstStyle>
            <a:lvl1pPr algn="ctr">
              <a:defRPr sz="2000">
                <a:latin typeface="+mn-lt"/>
              </a:defRPr>
            </a:lvl1pPr>
          </a:lstStyle>
          <a:p>
            <a:pPr lvl="0"/>
            <a:r>
              <a:rPr lang="en-US" dirty="0"/>
              <a:t>2</a:t>
            </a:r>
          </a:p>
        </p:txBody>
      </p:sp>
    </p:spTree>
    <p:custDataLst>
      <p:custData r:id="rId1"/>
    </p:custDataLst>
    <p:extLst>
      <p:ext uri="{BB962C8B-B14F-4D97-AF65-F5344CB8AC3E}">
        <p14:creationId xmlns:p14="http://schemas.microsoft.com/office/powerpoint/2010/main" val="281743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esponse Rate/EE">
    <p:spTree>
      <p:nvGrpSpPr>
        <p:cNvPr id="1" name=""/>
        <p:cNvGrpSpPr/>
        <p:nvPr/>
      </p:nvGrpSpPr>
      <p:grpSpPr>
        <a:xfrm>
          <a:off x="0" y="0"/>
          <a:ext cx="0" cy="0"/>
          <a:chOff x="0" y="0"/>
          <a:chExt cx="0" cy="0"/>
        </a:xfrm>
      </p:grpSpPr>
      <p:sp>
        <p:nvSpPr>
          <p:cNvPr id="2" name="Title 1"/>
          <p:cNvSpPr>
            <a:spLocks noGrp="1"/>
          </p:cNvSpPr>
          <p:nvPr>
            <p:ph type="title"/>
          </p:nvPr>
        </p:nvSpPr>
        <p:spPr>
          <a:xfrm>
            <a:off x="397294" y="462709"/>
            <a:ext cx="6841706" cy="572877"/>
          </a:xfrm>
        </p:spPr>
        <p:txBody>
          <a:bodyPr>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457200" y="1371600"/>
            <a:ext cx="8229600" cy="903651"/>
          </a:xfrm>
        </p:spPr>
        <p:txBody>
          <a:bodyPr anchor="t" anchorCtr="0">
            <a:normAutofit/>
          </a:bodyPr>
          <a:lstStyle>
            <a:lvl1pPr>
              <a:defRPr sz="1800">
                <a:latin typeface="+mn-lt"/>
              </a:defRPr>
            </a:lvl1pPr>
            <a:lvl2pPr marL="342900" indent="0">
              <a:buNone/>
              <a:defRPr/>
            </a:lvl2pPr>
            <a:lvl3pPr marL="685800" indent="0">
              <a:buNone/>
              <a:defRPr/>
            </a:lvl3pPr>
          </a:lstStyle>
          <a:p>
            <a:pPr lvl="0"/>
            <a:r>
              <a:rPr lang="en-US" dirty="0"/>
              <a:t>1</a:t>
            </a:r>
          </a:p>
        </p:txBody>
      </p:sp>
      <p:sp>
        <p:nvSpPr>
          <p:cNvPr id="5" name="Text Placeholder 4"/>
          <p:cNvSpPr>
            <a:spLocks noGrp="1"/>
          </p:cNvSpPr>
          <p:nvPr>
            <p:ph type="body" sz="quarter" idx="11" hasCustomPrompt="1"/>
          </p:nvPr>
        </p:nvSpPr>
        <p:spPr>
          <a:xfrm>
            <a:off x="265112" y="2391157"/>
            <a:ext cx="4284853" cy="484188"/>
          </a:xfrm>
        </p:spPr>
        <p:txBody>
          <a:bodyPr anchor="ctr">
            <a:normAutofit/>
          </a:bodyPr>
          <a:lstStyle>
            <a:lvl1pPr algn="ctr">
              <a:defRPr sz="1600">
                <a:latin typeface="+mn-lt"/>
              </a:defRPr>
            </a:lvl1pPr>
          </a:lstStyle>
          <a:p>
            <a:pPr lvl="0"/>
            <a:r>
              <a:rPr lang="en-US" dirty="0"/>
              <a:t>2</a:t>
            </a:r>
          </a:p>
        </p:txBody>
      </p:sp>
      <p:sp>
        <p:nvSpPr>
          <p:cNvPr id="8" name="Text Placeholder 7"/>
          <p:cNvSpPr>
            <a:spLocks noGrp="1"/>
          </p:cNvSpPr>
          <p:nvPr>
            <p:ph type="body" sz="quarter" idx="12" hasCustomPrompt="1"/>
          </p:nvPr>
        </p:nvSpPr>
        <p:spPr>
          <a:xfrm>
            <a:off x="4704202" y="2391157"/>
            <a:ext cx="4219136" cy="484188"/>
          </a:xfrm>
        </p:spPr>
        <p:txBody>
          <a:bodyPr anchor="ctr">
            <a:normAutofit/>
          </a:bodyPr>
          <a:lstStyle>
            <a:lvl1pPr algn="ctr">
              <a:defRPr sz="1600">
                <a:latin typeface="+mn-lt"/>
              </a:defRPr>
            </a:lvl1pPr>
          </a:lstStyle>
          <a:p>
            <a:pPr lvl="0"/>
            <a:r>
              <a:rPr lang="en-US" dirty="0"/>
              <a:t>3</a:t>
            </a:r>
          </a:p>
        </p:txBody>
      </p:sp>
      <p:sp>
        <p:nvSpPr>
          <p:cNvPr id="10" name="Content Placeholder 9"/>
          <p:cNvSpPr>
            <a:spLocks noGrp="1"/>
          </p:cNvSpPr>
          <p:nvPr>
            <p:ph sz="quarter" idx="13" hasCustomPrompt="1"/>
          </p:nvPr>
        </p:nvSpPr>
        <p:spPr>
          <a:xfrm>
            <a:off x="265113" y="2941943"/>
            <a:ext cx="8658225" cy="3800074"/>
          </a:xfrm>
        </p:spPr>
        <p:txBody>
          <a:bodyPr anchor="ctr"/>
          <a:lstStyle>
            <a:lvl1pPr algn="ctr">
              <a:defRPr>
                <a:latin typeface="+mn-lt"/>
              </a:defRPr>
            </a:lvl1pPr>
          </a:lstStyle>
          <a:p>
            <a:pPr lvl="0"/>
            <a:r>
              <a:rPr lang="en-US" dirty="0"/>
              <a:t>4</a:t>
            </a:r>
          </a:p>
        </p:txBody>
      </p:sp>
    </p:spTree>
    <p:custDataLst>
      <p:custData r:id="rId1"/>
    </p:custDataLst>
    <p:extLst>
      <p:ext uri="{BB962C8B-B14F-4D97-AF65-F5344CB8AC3E}">
        <p14:creationId xmlns:p14="http://schemas.microsoft.com/office/powerpoint/2010/main" val="1378371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reeText w/all">
    <p:spTree>
      <p:nvGrpSpPr>
        <p:cNvPr id="1" name=""/>
        <p:cNvGrpSpPr/>
        <p:nvPr/>
      </p:nvGrpSpPr>
      <p:grpSpPr>
        <a:xfrm>
          <a:off x="0" y="0"/>
          <a:ext cx="0" cy="0"/>
          <a:chOff x="0" y="0"/>
          <a:chExt cx="0" cy="0"/>
        </a:xfrm>
      </p:grpSpPr>
      <p:sp>
        <p:nvSpPr>
          <p:cNvPr id="2" name="Title 1"/>
          <p:cNvSpPr>
            <a:spLocks noGrp="1"/>
          </p:cNvSpPr>
          <p:nvPr>
            <p:ph type="title"/>
          </p:nvPr>
        </p:nvSpPr>
        <p:spPr>
          <a:xfrm>
            <a:off x="397294" y="462709"/>
            <a:ext cx="6841706" cy="572877"/>
          </a:xfrm>
        </p:spPr>
        <p:txBody>
          <a:bodyPr>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457200" y="1371600"/>
            <a:ext cx="8229600" cy="903651"/>
          </a:xfrm>
        </p:spPr>
        <p:txBody>
          <a:bodyPr anchor="t" anchorCtr="0">
            <a:normAutofit/>
          </a:bodyPr>
          <a:lstStyle>
            <a:lvl1pPr>
              <a:defRPr sz="1800">
                <a:latin typeface="+mn-lt"/>
              </a:defRPr>
            </a:lvl1pPr>
            <a:lvl2pPr marL="342900" indent="0">
              <a:buNone/>
              <a:defRPr/>
            </a:lvl2pPr>
            <a:lvl3pPr marL="685800" indent="0">
              <a:buNone/>
              <a:defRPr/>
            </a:lvl3pPr>
          </a:lstStyle>
          <a:p>
            <a:pPr lvl="0"/>
            <a:r>
              <a:rPr lang="en-US" dirty="0"/>
              <a:t>1</a:t>
            </a:r>
          </a:p>
        </p:txBody>
      </p:sp>
      <p:sp>
        <p:nvSpPr>
          <p:cNvPr id="5" name="Text Placeholder 4"/>
          <p:cNvSpPr>
            <a:spLocks noGrp="1"/>
          </p:cNvSpPr>
          <p:nvPr>
            <p:ph type="body" sz="quarter" idx="11" hasCustomPrompt="1"/>
          </p:nvPr>
        </p:nvSpPr>
        <p:spPr>
          <a:xfrm>
            <a:off x="430117" y="2438400"/>
            <a:ext cx="8305800" cy="685800"/>
          </a:xfrm>
          <a:solidFill>
            <a:srgbClr val="F1F8EC"/>
          </a:solidFill>
          <a:ln w="3175">
            <a:solidFill>
              <a:schemeClr val="tx1"/>
            </a:solidFill>
          </a:ln>
        </p:spPr>
        <p:txBody>
          <a:bodyPr anchor="ctr">
            <a:normAutofit/>
          </a:bodyPr>
          <a:lstStyle>
            <a:lvl1pPr algn="ctr">
              <a:defRPr sz="1600" i="1">
                <a:latin typeface="+mn-lt"/>
              </a:defRPr>
            </a:lvl1pPr>
          </a:lstStyle>
          <a:p>
            <a:pPr lvl="0"/>
            <a:r>
              <a:rPr lang="en-US" dirty="0"/>
              <a:t>2</a:t>
            </a:r>
          </a:p>
        </p:txBody>
      </p:sp>
      <p:sp>
        <p:nvSpPr>
          <p:cNvPr id="8" name="Text Placeholder 7"/>
          <p:cNvSpPr>
            <a:spLocks noGrp="1"/>
          </p:cNvSpPr>
          <p:nvPr>
            <p:ph type="body" sz="quarter" idx="12" hasCustomPrompt="1"/>
          </p:nvPr>
        </p:nvSpPr>
        <p:spPr>
          <a:xfrm>
            <a:off x="582517" y="3276600"/>
            <a:ext cx="8001001" cy="3494183"/>
          </a:xfrm>
          <a:ln w="3175">
            <a:solidFill>
              <a:schemeClr val="tx1"/>
            </a:solidFill>
          </a:ln>
        </p:spPr>
        <p:txBody>
          <a:bodyPr anchor="t">
            <a:normAutofit/>
          </a:bodyPr>
          <a:lstStyle>
            <a:lvl1pPr algn="l">
              <a:defRPr sz="1400">
                <a:latin typeface="+mn-lt"/>
              </a:defRPr>
            </a:lvl1pPr>
          </a:lstStyle>
          <a:p>
            <a:pPr lvl="0"/>
            <a:r>
              <a:rPr lang="en-US" dirty="0"/>
              <a:t>3</a:t>
            </a:r>
          </a:p>
        </p:txBody>
      </p:sp>
    </p:spTree>
    <p:custDataLst>
      <p:custData r:id="rId1"/>
    </p:custDataLst>
    <p:extLst>
      <p:ext uri="{BB962C8B-B14F-4D97-AF65-F5344CB8AC3E}">
        <p14:creationId xmlns:p14="http://schemas.microsoft.com/office/powerpoint/2010/main" val="247083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reeText no summary">
    <p:spTree>
      <p:nvGrpSpPr>
        <p:cNvPr id="1" name=""/>
        <p:cNvGrpSpPr/>
        <p:nvPr/>
      </p:nvGrpSpPr>
      <p:grpSpPr>
        <a:xfrm>
          <a:off x="0" y="0"/>
          <a:ext cx="0" cy="0"/>
          <a:chOff x="0" y="0"/>
          <a:chExt cx="0" cy="0"/>
        </a:xfrm>
      </p:grpSpPr>
      <p:sp>
        <p:nvSpPr>
          <p:cNvPr id="2" name="Title 1"/>
          <p:cNvSpPr>
            <a:spLocks noGrp="1"/>
          </p:cNvSpPr>
          <p:nvPr>
            <p:ph type="title"/>
          </p:nvPr>
        </p:nvSpPr>
        <p:spPr>
          <a:xfrm>
            <a:off x="397294" y="462709"/>
            <a:ext cx="6841706" cy="572877"/>
          </a:xfrm>
        </p:spPr>
        <p:txBody>
          <a:bodyPr>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457200" y="1371600"/>
            <a:ext cx="8229600" cy="903651"/>
          </a:xfrm>
        </p:spPr>
        <p:txBody>
          <a:bodyPr anchor="t" anchorCtr="0">
            <a:normAutofit/>
          </a:bodyPr>
          <a:lstStyle>
            <a:lvl1pPr>
              <a:defRPr sz="1800">
                <a:latin typeface="+mn-lt"/>
              </a:defRPr>
            </a:lvl1pPr>
            <a:lvl2pPr marL="342900" indent="0">
              <a:buNone/>
              <a:defRPr/>
            </a:lvl2pPr>
            <a:lvl3pPr marL="685800" indent="0">
              <a:buNone/>
              <a:defRPr/>
            </a:lvl3pPr>
          </a:lstStyle>
          <a:p>
            <a:pPr lvl="0"/>
            <a:r>
              <a:rPr lang="en-US" dirty="0"/>
              <a:t>1</a:t>
            </a:r>
          </a:p>
        </p:txBody>
      </p:sp>
      <p:sp>
        <p:nvSpPr>
          <p:cNvPr id="8" name="Text Placeholder 7"/>
          <p:cNvSpPr>
            <a:spLocks noGrp="1"/>
          </p:cNvSpPr>
          <p:nvPr>
            <p:ph type="body" sz="quarter" idx="12" hasCustomPrompt="1"/>
          </p:nvPr>
        </p:nvSpPr>
        <p:spPr>
          <a:xfrm>
            <a:off x="457200" y="2438401"/>
            <a:ext cx="8305799" cy="4332382"/>
          </a:xfrm>
        </p:spPr>
        <p:txBody>
          <a:bodyPr anchor="t">
            <a:normAutofit/>
          </a:bodyPr>
          <a:lstStyle>
            <a:lvl1pPr algn="l">
              <a:defRPr sz="1400">
                <a:latin typeface="+mn-lt"/>
              </a:defRPr>
            </a:lvl1pPr>
          </a:lstStyle>
          <a:p>
            <a:pPr lvl="0"/>
            <a:r>
              <a:rPr lang="en-US" dirty="0"/>
              <a:t>2</a:t>
            </a:r>
          </a:p>
        </p:txBody>
      </p:sp>
      <p:cxnSp>
        <p:nvCxnSpPr>
          <p:cNvPr id="6" name="Straight Connector 5"/>
          <p:cNvCxnSpPr/>
          <p:nvPr userDrawn="1"/>
        </p:nvCxnSpPr>
        <p:spPr>
          <a:xfrm>
            <a:off x="334865" y="2362200"/>
            <a:ext cx="8504335" cy="0"/>
          </a:xfrm>
          <a:prstGeom prst="line">
            <a:avLst/>
          </a:prstGeom>
        </p:spPr>
        <p:style>
          <a:lnRef idx="1">
            <a:schemeClr val="accent1"/>
          </a:lnRef>
          <a:fillRef idx="0">
            <a:schemeClr val="accent1"/>
          </a:fillRef>
          <a:effectRef idx="0">
            <a:schemeClr val="accent1"/>
          </a:effectRef>
          <a:fontRef idx="minor">
            <a:schemeClr val="tx1"/>
          </a:fontRef>
        </p:style>
      </p:cxnSp>
    </p:spTree>
    <p:custDataLst>
      <p:custData r:id="rId1"/>
    </p:custDataLst>
    <p:extLst>
      <p:ext uri="{BB962C8B-B14F-4D97-AF65-F5344CB8AC3E}">
        <p14:creationId xmlns:p14="http://schemas.microsoft.com/office/powerpoint/2010/main" val="47993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reeText no/body">
    <p:spTree>
      <p:nvGrpSpPr>
        <p:cNvPr id="1" name=""/>
        <p:cNvGrpSpPr/>
        <p:nvPr/>
      </p:nvGrpSpPr>
      <p:grpSpPr>
        <a:xfrm>
          <a:off x="0" y="0"/>
          <a:ext cx="0" cy="0"/>
          <a:chOff x="0" y="0"/>
          <a:chExt cx="0" cy="0"/>
        </a:xfrm>
      </p:grpSpPr>
      <p:sp>
        <p:nvSpPr>
          <p:cNvPr id="2" name="Title 1"/>
          <p:cNvSpPr>
            <a:spLocks noGrp="1"/>
          </p:cNvSpPr>
          <p:nvPr>
            <p:ph type="title"/>
          </p:nvPr>
        </p:nvSpPr>
        <p:spPr>
          <a:xfrm>
            <a:off x="397294" y="462709"/>
            <a:ext cx="6841706" cy="572877"/>
          </a:xfrm>
        </p:spPr>
        <p:txBody>
          <a:bodyPr>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457200" y="1371600"/>
            <a:ext cx="8229600" cy="1360851"/>
          </a:xfrm>
        </p:spPr>
        <p:txBody>
          <a:bodyPr anchor="t" anchorCtr="0">
            <a:normAutofit/>
          </a:bodyPr>
          <a:lstStyle>
            <a:lvl1pPr>
              <a:defRPr sz="1800">
                <a:latin typeface="+mn-lt"/>
              </a:defRPr>
            </a:lvl1pPr>
            <a:lvl2pPr marL="342900" indent="0">
              <a:buNone/>
              <a:defRPr/>
            </a:lvl2pPr>
            <a:lvl3pPr marL="685800" indent="0">
              <a:buNone/>
              <a:defRPr/>
            </a:lvl3pPr>
          </a:lstStyle>
          <a:p>
            <a:pPr lvl="0"/>
            <a:r>
              <a:rPr lang="en-US" dirty="0"/>
              <a:t>1</a:t>
            </a:r>
          </a:p>
        </p:txBody>
      </p:sp>
      <p:sp>
        <p:nvSpPr>
          <p:cNvPr id="5" name="Text Placeholder 4"/>
          <p:cNvSpPr>
            <a:spLocks noGrp="1"/>
          </p:cNvSpPr>
          <p:nvPr>
            <p:ph type="body" sz="quarter" idx="11" hasCustomPrompt="1"/>
          </p:nvPr>
        </p:nvSpPr>
        <p:spPr>
          <a:xfrm>
            <a:off x="430117" y="2819400"/>
            <a:ext cx="8305800" cy="3733800"/>
          </a:xfrm>
          <a:solidFill>
            <a:srgbClr val="F1F8EC"/>
          </a:solidFill>
          <a:ln w="3175">
            <a:solidFill>
              <a:schemeClr val="tx1"/>
            </a:solidFill>
          </a:ln>
        </p:spPr>
        <p:txBody>
          <a:bodyPr anchor="ctr">
            <a:normAutofit/>
          </a:bodyPr>
          <a:lstStyle>
            <a:lvl1pPr algn="ctr">
              <a:defRPr sz="1600" i="1">
                <a:latin typeface="+mn-lt"/>
              </a:defRPr>
            </a:lvl1pPr>
          </a:lstStyle>
          <a:p>
            <a:pPr lvl="0"/>
            <a:r>
              <a:rPr lang="en-US" dirty="0"/>
              <a:t>2</a:t>
            </a:r>
          </a:p>
        </p:txBody>
      </p:sp>
    </p:spTree>
    <p:custDataLst>
      <p:custData r:id="rId1"/>
    </p:custDataLst>
    <p:extLst>
      <p:ext uri="{BB962C8B-B14F-4D97-AF65-F5344CB8AC3E}">
        <p14:creationId xmlns:p14="http://schemas.microsoft.com/office/powerpoint/2010/main" val="175243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amp;E2">
    <p:spTree>
      <p:nvGrpSpPr>
        <p:cNvPr id="1" name=""/>
        <p:cNvGrpSpPr/>
        <p:nvPr/>
      </p:nvGrpSpPr>
      <p:grpSpPr>
        <a:xfrm>
          <a:off x="0" y="0"/>
          <a:ext cx="0" cy="0"/>
          <a:chOff x="0" y="0"/>
          <a:chExt cx="0" cy="0"/>
        </a:xfrm>
      </p:grpSpPr>
      <p:sp>
        <p:nvSpPr>
          <p:cNvPr id="2" name="Title 1"/>
          <p:cNvSpPr>
            <a:spLocks noGrp="1"/>
          </p:cNvSpPr>
          <p:nvPr>
            <p:ph type="title"/>
          </p:nvPr>
        </p:nvSpPr>
        <p:spPr>
          <a:xfrm>
            <a:off x="397294" y="462709"/>
            <a:ext cx="6841706" cy="572877"/>
          </a:xfrm>
        </p:spPr>
        <p:txBody>
          <a:bodyPr>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Content Placeholder 5"/>
          <p:cNvSpPr>
            <a:spLocks noGrp="1"/>
          </p:cNvSpPr>
          <p:nvPr>
            <p:ph sz="quarter" idx="12" hasCustomPrompt="1"/>
          </p:nvPr>
        </p:nvSpPr>
        <p:spPr>
          <a:xfrm>
            <a:off x="381000" y="1371600"/>
            <a:ext cx="8382000" cy="1219200"/>
          </a:xfrm>
        </p:spPr>
        <p:txBody>
          <a:bodyPr anchor="ctr">
            <a:normAutofit/>
          </a:bodyPr>
          <a:lstStyle>
            <a:lvl1pPr>
              <a:defRPr sz="1600">
                <a:latin typeface="+mn-lt"/>
              </a:defRPr>
            </a:lvl1pPr>
          </a:lstStyle>
          <a:p>
            <a:pPr lvl="0"/>
            <a:r>
              <a:rPr lang="en-US" dirty="0"/>
              <a:t>1</a:t>
            </a:r>
          </a:p>
        </p:txBody>
      </p:sp>
      <p:sp>
        <p:nvSpPr>
          <p:cNvPr id="8" name="Content Placeholder 7"/>
          <p:cNvSpPr>
            <a:spLocks noGrp="1"/>
          </p:cNvSpPr>
          <p:nvPr>
            <p:ph sz="quarter" idx="13" hasCustomPrompt="1"/>
          </p:nvPr>
        </p:nvSpPr>
        <p:spPr>
          <a:xfrm>
            <a:off x="381000" y="2667000"/>
            <a:ext cx="8382000" cy="4038600"/>
          </a:xfrm>
          <a:solidFill>
            <a:srgbClr val="F1F8EC"/>
          </a:solidFill>
        </p:spPr>
        <p:txBody>
          <a:bodyPr tIns="0" bIns="91440">
            <a:normAutofit/>
          </a:bodyPr>
          <a:lstStyle>
            <a:lvl1pPr algn="ctr">
              <a:defRPr sz="1600">
                <a:latin typeface="+mn-lt"/>
              </a:defRPr>
            </a:lvl1pPr>
          </a:lstStyle>
          <a:p>
            <a:pPr lvl="0"/>
            <a:r>
              <a:rPr lang="en-US" dirty="0"/>
              <a:t>2</a:t>
            </a:r>
          </a:p>
        </p:txBody>
      </p:sp>
    </p:spTree>
    <p:custDataLst>
      <p:custData r:id="rId1"/>
    </p:custDataLst>
    <p:extLst>
      <p:ext uri="{BB962C8B-B14F-4D97-AF65-F5344CB8AC3E}">
        <p14:creationId xmlns:p14="http://schemas.microsoft.com/office/powerpoint/2010/main" val="173903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ffectiveness Profile">
    <p:spTree>
      <p:nvGrpSpPr>
        <p:cNvPr id="1" name=""/>
        <p:cNvGrpSpPr/>
        <p:nvPr/>
      </p:nvGrpSpPr>
      <p:grpSpPr>
        <a:xfrm>
          <a:off x="0" y="0"/>
          <a:ext cx="0" cy="0"/>
          <a:chOff x="0" y="0"/>
          <a:chExt cx="0" cy="0"/>
        </a:xfrm>
      </p:grpSpPr>
      <p:sp>
        <p:nvSpPr>
          <p:cNvPr id="2" name="Title 1"/>
          <p:cNvSpPr>
            <a:spLocks noGrp="1"/>
          </p:cNvSpPr>
          <p:nvPr>
            <p:ph type="title"/>
          </p:nvPr>
        </p:nvSpPr>
        <p:spPr>
          <a:xfrm>
            <a:off x="397831" y="409517"/>
            <a:ext cx="6845058" cy="667896"/>
          </a:xfrm>
        </p:spPr>
        <p:txBody>
          <a:bodyPr>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cxnSp>
        <p:nvCxnSpPr>
          <p:cNvPr id="7" name="Elbow Connector 6"/>
          <p:cNvCxnSpPr/>
          <p:nvPr userDrawn="1"/>
        </p:nvCxnSpPr>
        <p:spPr>
          <a:xfrm>
            <a:off x="1658843" y="3255789"/>
            <a:ext cx="5632772" cy="3212215"/>
          </a:xfrm>
          <a:prstGeom prst="bentConnector3">
            <a:avLst>
              <a:gd name="adj1" fmla="val 196"/>
            </a:avLst>
          </a:prstGeom>
          <a:ln w="19050" cmpd="sng">
            <a:solidFill>
              <a:srgbClr val="17B0B6"/>
            </a:solidFill>
          </a:ln>
        </p:spPr>
        <p:style>
          <a:lnRef idx="3">
            <a:schemeClr val="accent6"/>
          </a:lnRef>
          <a:fillRef idx="0">
            <a:schemeClr val="accent6"/>
          </a:fillRef>
          <a:effectRef idx="2">
            <a:schemeClr val="accent6"/>
          </a:effectRef>
          <a:fontRef idx="minor">
            <a:schemeClr val="tx1"/>
          </a:fontRef>
        </p:style>
      </p:cxnSp>
      <p:sp>
        <p:nvSpPr>
          <p:cNvPr id="8" name="TextBox 7"/>
          <p:cNvSpPr txBox="1"/>
          <p:nvPr userDrawn="1"/>
        </p:nvSpPr>
        <p:spPr>
          <a:xfrm>
            <a:off x="1284860" y="3255789"/>
            <a:ext cx="243069" cy="369332"/>
          </a:xfrm>
          <a:prstGeom prst="rect">
            <a:avLst/>
          </a:prstGeom>
          <a:noFill/>
        </p:spPr>
        <p:txBody>
          <a:bodyPr wrap="square" rtlCol="0" anchor="ctr" anchorCtr="0">
            <a:spAutoFit/>
          </a:bodyPr>
          <a:lstStyle/>
          <a:p>
            <a:pPr algn="ctr"/>
            <a:r>
              <a:rPr lang="en-US" b="1">
                <a:solidFill>
                  <a:srgbClr val="17B0B6"/>
                </a:solidFill>
              </a:rPr>
              <a:t>+</a:t>
            </a:r>
          </a:p>
        </p:txBody>
      </p:sp>
      <p:sp>
        <p:nvSpPr>
          <p:cNvPr id="9" name="TextBox 8"/>
          <p:cNvSpPr txBox="1"/>
          <p:nvPr userDrawn="1"/>
        </p:nvSpPr>
        <p:spPr>
          <a:xfrm>
            <a:off x="6905335" y="6488668"/>
            <a:ext cx="243069" cy="369332"/>
          </a:xfrm>
          <a:prstGeom prst="rect">
            <a:avLst/>
          </a:prstGeom>
          <a:noFill/>
        </p:spPr>
        <p:txBody>
          <a:bodyPr wrap="square" rtlCol="0" anchor="ctr" anchorCtr="0">
            <a:spAutoFit/>
          </a:bodyPr>
          <a:lstStyle/>
          <a:p>
            <a:pPr algn="ctr"/>
            <a:r>
              <a:rPr lang="en-US" b="1">
                <a:solidFill>
                  <a:srgbClr val="17B0B6"/>
                </a:solidFill>
              </a:rPr>
              <a:t>+</a:t>
            </a:r>
          </a:p>
        </p:txBody>
      </p:sp>
      <p:sp>
        <p:nvSpPr>
          <p:cNvPr id="10" name="TextBox 9"/>
          <p:cNvSpPr txBox="1"/>
          <p:nvPr userDrawn="1"/>
        </p:nvSpPr>
        <p:spPr>
          <a:xfrm>
            <a:off x="1284860" y="6056151"/>
            <a:ext cx="243069" cy="369332"/>
          </a:xfrm>
          <a:prstGeom prst="rect">
            <a:avLst/>
          </a:prstGeom>
          <a:noFill/>
        </p:spPr>
        <p:txBody>
          <a:bodyPr wrap="square" rtlCol="0" anchor="ctr" anchorCtr="0">
            <a:spAutoFit/>
          </a:bodyPr>
          <a:lstStyle/>
          <a:p>
            <a:pPr algn="ctr"/>
            <a:r>
              <a:rPr lang="en-US" b="1">
                <a:solidFill>
                  <a:srgbClr val="17B0B6"/>
                </a:solidFill>
              </a:rPr>
              <a:t>-</a:t>
            </a:r>
          </a:p>
        </p:txBody>
      </p:sp>
      <p:sp>
        <p:nvSpPr>
          <p:cNvPr id="11" name="TextBox 10"/>
          <p:cNvSpPr txBox="1"/>
          <p:nvPr userDrawn="1"/>
        </p:nvSpPr>
        <p:spPr>
          <a:xfrm>
            <a:off x="1814164" y="6485066"/>
            <a:ext cx="243069" cy="369332"/>
          </a:xfrm>
          <a:prstGeom prst="rect">
            <a:avLst/>
          </a:prstGeom>
          <a:noFill/>
        </p:spPr>
        <p:txBody>
          <a:bodyPr wrap="square" rtlCol="0" anchor="ctr" anchorCtr="0">
            <a:spAutoFit/>
          </a:bodyPr>
          <a:lstStyle/>
          <a:p>
            <a:pPr algn="ctr"/>
            <a:r>
              <a:rPr lang="en-US" b="1">
                <a:solidFill>
                  <a:srgbClr val="17B0B6"/>
                </a:solidFill>
              </a:rPr>
              <a:t>-</a:t>
            </a:r>
          </a:p>
        </p:txBody>
      </p:sp>
      <p:sp>
        <p:nvSpPr>
          <p:cNvPr id="13" name="Rectangle 12"/>
          <p:cNvSpPr/>
          <p:nvPr userDrawn="1"/>
        </p:nvSpPr>
        <p:spPr>
          <a:xfrm>
            <a:off x="2256720" y="3442227"/>
            <a:ext cx="2490172" cy="1187490"/>
          </a:xfrm>
          <a:prstGeom prst="rect">
            <a:avLst/>
          </a:prstGeom>
          <a:solidFill>
            <a:srgbClr val="00B7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p:cNvSpPr/>
          <p:nvPr userDrawn="1"/>
        </p:nvSpPr>
        <p:spPr>
          <a:xfrm>
            <a:off x="2249123" y="4635714"/>
            <a:ext cx="2480014" cy="1330585"/>
          </a:xfrm>
          <a:prstGeom prst="rect">
            <a:avLst/>
          </a:prstGeom>
          <a:solidFill>
            <a:srgbClr val="F03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723273" y="3442227"/>
            <a:ext cx="2522137" cy="1187490"/>
          </a:xfrm>
          <a:prstGeom prst="rect">
            <a:avLst/>
          </a:prstGeom>
          <a:solidFill>
            <a:srgbClr val="82C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4742854" y="4635714"/>
            <a:ext cx="2500035" cy="1330585"/>
          </a:xfrm>
          <a:prstGeom prst="rect">
            <a:avLst/>
          </a:prstGeom>
          <a:solidFill>
            <a:srgbClr val="F99B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userDrawn="1"/>
        </p:nvCxnSpPr>
        <p:spPr>
          <a:xfrm>
            <a:off x="2256720" y="4629717"/>
            <a:ext cx="4986169" cy="1"/>
          </a:xfrm>
          <a:prstGeom prst="line">
            <a:avLst/>
          </a:prstGeom>
          <a:ln>
            <a:solidFill>
              <a:srgbClr val="DDDFE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H="1">
            <a:off x="4723273" y="3442227"/>
            <a:ext cx="19582" cy="2524071"/>
          </a:xfrm>
          <a:prstGeom prst="line">
            <a:avLst/>
          </a:prstGeom>
          <a:ln>
            <a:solidFill>
              <a:srgbClr val="DDDFED"/>
            </a:solidFill>
          </a:ln>
        </p:spPr>
        <p:style>
          <a:lnRef idx="1">
            <a:schemeClr val="accent1"/>
          </a:lnRef>
          <a:fillRef idx="0">
            <a:schemeClr val="accent1"/>
          </a:fillRef>
          <a:effectRef idx="0">
            <a:schemeClr val="accent1"/>
          </a:effectRef>
          <a:fontRef idx="minor">
            <a:schemeClr val="tx1"/>
          </a:fontRef>
        </p:style>
      </p:cxnSp>
      <p:sp>
        <p:nvSpPr>
          <p:cNvPr id="20" name="Text Placeholder 19"/>
          <p:cNvSpPr>
            <a:spLocks noGrp="1"/>
          </p:cNvSpPr>
          <p:nvPr>
            <p:ph type="body" sz="quarter" idx="13" hasCustomPrompt="1"/>
          </p:nvPr>
        </p:nvSpPr>
        <p:spPr>
          <a:xfrm>
            <a:off x="457200" y="1371599"/>
            <a:ext cx="8229600" cy="1491497"/>
          </a:xfrm>
        </p:spPr>
        <p:txBody>
          <a:bodyPr anchor="t" anchorCtr="0">
            <a:normAutofit/>
          </a:bodyPr>
          <a:lstStyle>
            <a:lvl1pPr>
              <a:defRPr sz="1800">
                <a:latin typeface="Arial" panose="020B0604020202020204" pitchFamily="34" charset="0"/>
                <a:cs typeface="Arial" panose="020B0604020202020204" pitchFamily="34" charset="0"/>
              </a:defRPr>
            </a:lvl1pPr>
          </a:lstStyle>
          <a:p>
            <a:pPr lvl="0"/>
            <a:r>
              <a:rPr lang="en-US" dirty="0"/>
              <a:t>1</a:t>
            </a:r>
          </a:p>
        </p:txBody>
      </p:sp>
      <p:sp>
        <p:nvSpPr>
          <p:cNvPr id="22" name="Text Placeholder 21"/>
          <p:cNvSpPr>
            <a:spLocks noGrp="1"/>
          </p:cNvSpPr>
          <p:nvPr>
            <p:ph type="body" sz="quarter" idx="14" hasCustomPrompt="1"/>
          </p:nvPr>
        </p:nvSpPr>
        <p:spPr>
          <a:xfrm>
            <a:off x="2256720" y="6124852"/>
            <a:ext cx="4986169" cy="242544"/>
          </a:xfrm>
        </p:spPr>
        <p:txBody>
          <a:bodyPr>
            <a:noAutofit/>
          </a:bodyPr>
          <a:lstStyle>
            <a:lvl1pPr algn="ctr">
              <a:defRPr sz="1600">
                <a:solidFill>
                  <a:srgbClr val="17B0B6"/>
                </a:solidFill>
                <a:latin typeface="Arial" panose="020B0604020202020204" pitchFamily="34" charset="0"/>
                <a:cs typeface="Arial" panose="020B0604020202020204" pitchFamily="34" charset="0"/>
              </a:defRPr>
            </a:lvl1pPr>
          </a:lstStyle>
          <a:p>
            <a:pPr lvl="0"/>
            <a:r>
              <a:rPr lang="en-US" dirty="0"/>
              <a:t>2</a:t>
            </a:r>
          </a:p>
        </p:txBody>
      </p:sp>
      <p:sp>
        <p:nvSpPr>
          <p:cNvPr id="24" name="Text Placeholder 23"/>
          <p:cNvSpPr>
            <a:spLocks noGrp="1"/>
          </p:cNvSpPr>
          <p:nvPr>
            <p:ph type="body" sz="quarter" idx="15" hasCustomPrompt="1"/>
          </p:nvPr>
        </p:nvSpPr>
        <p:spPr>
          <a:xfrm>
            <a:off x="1800960" y="3442227"/>
            <a:ext cx="301625" cy="2524071"/>
          </a:xfrm>
        </p:spPr>
        <p:txBody>
          <a:bodyPr vert="vert270" anchor="ctr">
            <a:noAutofit/>
          </a:bodyPr>
          <a:lstStyle>
            <a:lvl1pPr algn="ctr">
              <a:defRPr sz="1600">
                <a:solidFill>
                  <a:srgbClr val="17B0B6"/>
                </a:solidFill>
                <a:latin typeface="Arial" panose="020B0604020202020204" pitchFamily="34" charset="0"/>
                <a:cs typeface="Arial" panose="020B0604020202020204" pitchFamily="34" charset="0"/>
              </a:defRPr>
            </a:lvl1pPr>
          </a:lstStyle>
          <a:p>
            <a:pPr lvl="0"/>
            <a:r>
              <a:rPr lang="en-US" dirty="0"/>
              <a:t>3</a:t>
            </a:r>
          </a:p>
        </p:txBody>
      </p:sp>
      <p:sp>
        <p:nvSpPr>
          <p:cNvPr id="26" name="Text Placeholder 25"/>
          <p:cNvSpPr>
            <a:spLocks noGrp="1"/>
          </p:cNvSpPr>
          <p:nvPr>
            <p:ph type="body" sz="quarter" idx="16" hasCustomPrompt="1"/>
          </p:nvPr>
        </p:nvSpPr>
        <p:spPr>
          <a:xfrm>
            <a:off x="2393484" y="3492255"/>
            <a:ext cx="2198888" cy="296348"/>
          </a:xfrm>
        </p:spPr>
        <p:txBody>
          <a:bodyPr anchor="ctr">
            <a:noAutofit/>
          </a:bodyPr>
          <a:lstStyle>
            <a:lvl1pPr algn="ctr">
              <a:defRPr sz="1800" b="0">
                <a:solidFill>
                  <a:schemeClr val="bg1"/>
                </a:solidFill>
                <a:latin typeface="Arial" panose="020B0604020202020204" pitchFamily="34" charset="0"/>
                <a:cs typeface="Arial" panose="020B0604020202020204" pitchFamily="34" charset="0"/>
              </a:defRPr>
            </a:lvl1pPr>
          </a:lstStyle>
          <a:p>
            <a:pPr lvl="0"/>
            <a:r>
              <a:rPr lang="en-US" dirty="0"/>
              <a:t>4</a:t>
            </a:r>
          </a:p>
        </p:txBody>
      </p:sp>
      <p:sp>
        <p:nvSpPr>
          <p:cNvPr id="28" name="Text Placeholder 27"/>
          <p:cNvSpPr>
            <a:spLocks noGrp="1"/>
          </p:cNvSpPr>
          <p:nvPr>
            <p:ph type="body" sz="quarter" idx="17" hasCustomPrompt="1"/>
          </p:nvPr>
        </p:nvSpPr>
        <p:spPr>
          <a:xfrm>
            <a:off x="4881901" y="3494901"/>
            <a:ext cx="2199254" cy="296348"/>
          </a:xfrm>
        </p:spPr>
        <p:txBody>
          <a:bodyPr anchor="ctr">
            <a:noAutofit/>
          </a:bodyPr>
          <a:lstStyle>
            <a:lvl1pPr algn="ctr">
              <a:defRPr sz="1800" b="0">
                <a:solidFill>
                  <a:schemeClr val="bg1"/>
                </a:solidFill>
                <a:latin typeface="Arial" panose="020B0604020202020204" pitchFamily="34" charset="0"/>
                <a:cs typeface="Arial" panose="020B0604020202020204" pitchFamily="34" charset="0"/>
              </a:defRPr>
            </a:lvl1pPr>
          </a:lstStyle>
          <a:p>
            <a:pPr lvl="0"/>
            <a:r>
              <a:rPr lang="en-US" dirty="0"/>
              <a:t>5</a:t>
            </a:r>
          </a:p>
        </p:txBody>
      </p:sp>
      <p:sp>
        <p:nvSpPr>
          <p:cNvPr id="30" name="Text Placeholder 29"/>
          <p:cNvSpPr>
            <a:spLocks noGrp="1"/>
          </p:cNvSpPr>
          <p:nvPr>
            <p:ph type="body" sz="quarter" idx="18" hasCustomPrompt="1"/>
          </p:nvPr>
        </p:nvSpPr>
        <p:spPr>
          <a:xfrm>
            <a:off x="2393684" y="4710553"/>
            <a:ext cx="2198688" cy="313061"/>
          </a:xfrm>
        </p:spPr>
        <p:txBody>
          <a:bodyPr anchor="ctr">
            <a:noAutofit/>
          </a:bodyPr>
          <a:lstStyle>
            <a:lvl1pPr algn="ctr">
              <a:defRPr sz="1800" b="0">
                <a:solidFill>
                  <a:schemeClr val="bg1"/>
                </a:solidFill>
                <a:latin typeface="Arial" panose="020B0604020202020204" pitchFamily="34" charset="0"/>
                <a:cs typeface="Arial" panose="020B0604020202020204" pitchFamily="34" charset="0"/>
              </a:defRPr>
            </a:lvl1pPr>
          </a:lstStyle>
          <a:p>
            <a:pPr lvl="0"/>
            <a:r>
              <a:rPr lang="en-US" dirty="0"/>
              <a:t>6</a:t>
            </a:r>
          </a:p>
        </p:txBody>
      </p:sp>
      <p:sp>
        <p:nvSpPr>
          <p:cNvPr id="32" name="Text Placeholder 31"/>
          <p:cNvSpPr>
            <a:spLocks noGrp="1"/>
          </p:cNvSpPr>
          <p:nvPr>
            <p:ph type="body" sz="quarter" idx="19" hasCustomPrompt="1"/>
          </p:nvPr>
        </p:nvSpPr>
        <p:spPr>
          <a:xfrm>
            <a:off x="4882242" y="4714125"/>
            <a:ext cx="2198688" cy="309489"/>
          </a:xfrm>
        </p:spPr>
        <p:txBody>
          <a:bodyPr anchor="ctr">
            <a:noAutofit/>
          </a:bodyPr>
          <a:lstStyle>
            <a:lvl1pPr algn="ctr">
              <a:defRPr sz="1800" b="0">
                <a:solidFill>
                  <a:schemeClr val="bg1"/>
                </a:solidFill>
                <a:latin typeface="Arial" panose="020B0604020202020204" pitchFamily="34" charset="0"/>
                <a:cs typeface="Arial" panose="020B0604020202020204" pitchFamily="34" charset="0"/>
              </a:defRPr>
            </a:lvl1pPr>
          </a:lstStyle>
          <a:p>
            <a:pPr lvl="0"/>
            <a:r>
              <a:rPr lang="en-US" dirty="0"/>
              <a:t>7</a:t>
            </a:r>
          </a:p>
        </p:txBody>
      </p:sp>
      <p:sp>
        <p:nvSpPr>
          <p:cNvPr id="36" name="Text Placeholder 35"/>
          <p:cNvSpPr>
            <a:spLocks noGrp="1"/>
          </p:cNvSpPr>
          <p:nvPr>
            <p:ph type="body" sz="quarter" idx="20" hasCustomPrompt="1"/>
          </p:nvPr>
        </p:nvSpPr>
        <p:spPr>
          <a:xfrm>
            <a:off x="2841406" y="3879962"/>
            <a:ext cx="1320800" cy="682625"/>
          </a:xfrm>
        </p:spPr>
        <p:txBody>
          <a:bodyPr anchor="ctr">
            <a:normAutofit/>
          </a:bodyPr>
          <a:lstStyle>
            <a:lvl1pPr algn="ctr">
              <a:defRPr sz="2800" b="1">
                <a:solidFill>
                  <a:schemeClr val="bg1"/>
                </a:solidFill>
                <a:latin typeface="Arial" panose="020B0604020202020204" pitchFamily="34" charset="0"/>
                <a:cs typeface="Arial" panose="020B0604020202020204" pitchFamily="34" charset="0"/>
              </a:defRPr>
            </a:lvl1pPr>
          </a:lstStyle>
          <a:p>
            <a:pPr lvl="0"/>
            <a:r>
              <a:rPr lang="en-US" dirty="0"/>
              <a:t>8</a:t>
            </a:r>
          </a:p>
        </p:txBody>
      </p:sp>
      <p:sp>
        <p:nvSpPr>
          <p:cNvPr id="38" name="Text Placeholder 37"/>
          <p:cNvSpPr>
            <a:spLocks noGrp="1"/>
          </p:cNvSpPr>
          <p:nvPr>
            <p:ph type="body" sz="quarter" idx="21" hasCustomPrompt="1"/>
          </p:nvPr>
        </p:nvSpPr>
        <p:spPr>
          <a:xfrm>
            <a:off x="5326915" y="3885375"/>
            <a:ext cx="1331912" cy="682625"/>
          </a:xfrm>
        </p:spPr>
        <p:txBody>
          <a:bodyPr anchor="ctr">
            <a:normAutofit/>
          </a:bodyPr>
          <a:lstStyle>
            <a:lvl1pPr algn="ctr">
              <a:defRPr sz="2800" b="1">
                <a:solidFill>
                  <a:schemeClr val="bg1"/>
                </a:solidFill>
                <a:latin typeface="Arial" panose="020B0604020202020204" pitchFamily="34" charset="0"/>
                <a:cs typeface="Arial" panose="020B0604020202020204" pitchFamily="34" charset="0"/>
              </a:defRPr>
            </a:lvl1pPr>
          </a:lstStyle>
          <a:p>
            <a:pPr lvl="0"/>
            <a:r>
              <a:rPr lang="en-US" dirty="0"/>
              <a:t>9</a:t>
            </a:r>
          </a:p>
        </p:txBody>
      </p:sp>
      <p:sp>
        <p:nvSpPr>
          <p:cNvPr id="40" name="Text Placeholder 39"/>
          <p:cNvSpPr>
            <a:spLocks noGrp="1"/>
          </p:cNvSpPr>
          <p:nvPr>
            <p:ph type="body" sz="quarter" idx="22" hasCustomPrompt="1"/>
          </p:nvPr>
        </p:nvSpPr>
        <p:spPr>
          <a:xfrm>
            <a:off x="2832359" y="5115344"/>
            <a:ext cx="1320800" cy="781050"/>
          </a:xfrm>
        </p:spPr>
        <p:txBody>
          <a:bodyPr anchor="ctr">
            <a:normAutofit/>
          </a:bodyPr>
          <a:lstStyle>
            <a:lvl1pPr algn="ctr">
              <a:defRPr sz="2800" b="1">
                <a:solidFill>
                  <a:schemeClr val="bg1"/>
                </a:solidFill>
                <a:latin typeface="Arial" panose="020B0604020202020204" pitchFamily="34" charset="0"/>
                <a:cs typeface="Arial" panose="020B0604020202020204" pitchFamily="34" charset="0"/>
              </a:defRPr>
            </a:lvl1pPr>
          </a:lstStyle>
          <a:p>
            <a:pPr lvl="0"/>
            <a:r>
              <a:rPr lang="en-US" dirty="0"/>
              <a:t>10</a:t>
            </a:r>
          </a:p>
        </p:txBody>
      </p:sp>
      <p:sp>
        <p:nvSpPr>
          <p:cNvPr id="42" name="Text Placeholder 41"/>
          <p:cNvSpPr>
            <a:spLocks noGrp="1"/>
          </p:cNvSpPr>
          <p:nvPr>
            <p:ph type="body" sz="quarter" idx="23" hasCustomPrompt="1"/>
          </p:nvPr>
        </p:nvSpPr>
        <p:spPr>
          <a:xfrm>
            <a:off x="5340024" y="5115344"/>
            <a:ext cx="1331912" cy="789928"/>
          </a:xfrm>
        </p:spPr>
        <p:txBody>
          <a:bodyPr anchor="ctr">
            <a:normAutofit/>
          </a:bodyPr>
          <a:lstStyle>
            <a:lvl1pPr algn="ctr">
              <a:defRPr sz="2800" b="1">
                <a:solidFill>
                  <a:schemeClr val="bg1"/>
                </a:solidFill>
                <a:latin typeface="Arial" panose="020B0604020202020204" pitchFamily="34" charset="0"/>
                <a:cs typeface="Arial" panose="020B0604020202020204" pitchFamily="34" charset="0"/>
              </a:defRPr>
            </a:lvl1pPr>
          </a:lstStyle>
          <a:p>
            <a:pPr lvl="0"/>
            <a:r>
              <a:rPr lang="en-US" dirty="0"/>
              <a:t>11</a:t>
            </a:r>
          </a:p>
        </p:txBody>
      </p:sp>
    </p:spTree>
    <p:custDataLst>
      <p:custData r:id="rId1"/>
    </p:custDataLst>
    <p:extLst>
      <p:ext uri="{BB962C8B-B14F-4D97-AF65-F5344CB8AC3E}">
        <p14:creationId xmlns:p14="http://schemas.microsoft.com/office/powerpoint/2010/main" val="112224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ends w/ Intro text">
    <p:spTree>
      <p:nvGrpSpPr>
        <p:cNvPr id="1" name=""/>
        <p:cNvGrpSpPr/>
        <p:nvPr/>
      </p:nvGrpSpPr>
      <p:grpSpPr>
        <a:xfrm>
          <a:off x="0" y="0"/>
          <a:ext cx="0" cy="0"/>
          <a:chOff x="0" y="0"/>
          <a:chExt cx="0" cy="0"/>
        </a:xfrm>
      </p:grpSpPr>
      <p:sp>
        <p:nvSpPr>
          <p:cNvPr id="12" name="Rectangle 11"/>
          <p:cNvSpPr/>
          <p:nvPr userDrawn="1"/>
        </p:nvSpPr>
        <p:spPr>
          <a:xfrm>
            <a:off x="914400" y="2700236"/>
            <a:ext cx="7315200" cy="15749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 name="Rectangle 12"/>
          <p:cNvSpPr/>
          <p:nvPr userDrawn="1"/>
        </p:nvSpPr>
        <p:spPr>
          <a:xfrm>
            <a:off x="914400" y="4249964"/>
            <a:ext cx="7315200" cy="15412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71600" y="2778750"/>
            <a:ext cx="1276350" cy="127635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71600" y="4428204"/>
            <a:ext cx="1276350" cy="1276350"/>
          </a:xfrm>
          <a:prstGeom prst="rect">
            <a:avLst/>
          </a:prstGeom>
        </p:spPr>
      </p:pic>
      <p:sp>
        <p:nvSpPr>
          <p:cNvPr id="2" name="Title 1"/>
          <p:cNvSpPr>
            <a:spLocks noGrp="1"/>
          </p:cNvSpPr>
          <p:nvPr userDrawn="1">
            <p:ph type="title"/>
          </p:nvPr>
        </p:nvSpPr>
        <p:spPr>
          <a:xfrm>
            <a:off x="402336" y="521208"/>
            <a:ext cx="6350649" cy="484632"/>
          </a:xfrm>
        </p:spPr>
        <p:txBody>
          <a:bodyPr anchor="b" anchorCtr="0">
            <a:normAutofit/>
          </a:bodyPr>
          <a:lstStyle>
            <a:lvl1pPr>
              <a:defRPr sz="30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8" name="Text Placeholder 14"/>
          <p:cNvSpPr>
            <a:spLocks noGrp="1"/>
          </p:cNvSpPr>
          <p:nvPr userDrawn="1">
            <p:ph type="body" sz="quarter" idx="15" hasCustomPrompt="1"/>
          </p:nvPr>
        </p:nvSpPr>
        <p:spPr>
          <a:xfrm>
            <a:off x="3205842" y="2691393"/>
            <a:ext cx="2500313" cy="1541462"/>
          </a:xfrm>
        </p:spPr>
        <p:txBody>
          <a:bodyPr anchor="ctr" anchorCtr="1">
            <a:normAutofit/>
          </a:bodyPr>
          <a:lstStyle>
            <a:lvl1pPr algn="ctr">
              <a:defRPr sz="2000">
                <a:solidFill>
                  <a:schemeClr val="bg1"/>
                </a:solidFill>
                <a:latin typeface="Arial" panose="020B0604020202020204" pitchFamily="34" charset="0"/>
                <a:cs typeface="Arial" panose="020B0604020202020204" pitchFamily="34" charset="0"/>
              </a:defRPr>
            </a:lvl1pPr>
          </a:lstStyle>
          <a:p>
            <a:pPr lvl="0"/>
            <a:r>
              <a:rPr lang="en-US" dirty="0"/>
              <a:t>1</a:t>
            </a:r>
          </a:p>
        </p:txBody>
      </p:sp>
      <p:sp>
        <p:nvSpPr>
          <p:cNvPr id="20" name="Text Placeholder 14"/>
          <p:cNvSpPr>
            <a:spLocks noGrp="1"/>
          </p:cNvSpPr>
          <p:nvPr userDrawn="1">
            <p:ph type="body" sz="quarter" idx="16" hasCustomPrompt="1"/>
          </p:nvPr>
        </p:nvSpPr>
        <p:spPr>
          <a:xfrm>
            <a:off x="5867400" y="2708855"/>
            <a:ext cx="2209800" cy="1541462"/>
          </a:xfrm>
        </p:spPr>
        <p:txBody>
          <a:bodyPr anchor="ctr" anchorCtr="1">
            <a:noAutofit/>
          </a:bodyPr>
          <a:lstStyle>
            <a:lvl1pPr algn="ctr">
              <a:defRPr sz="4400">
                <a:solidFill>
                  <a:schemeClr val="bg1"/>
                </a:solidFill>
                <a:latin typeface="Arial" panose="020B0604020202020204" pitchFamily="34" charset="0"/>
                <a:cs typeface="Arial" panose="020B0604020202020204" pitchFamily="34" charset="0"/>
              </a:defRPr>
            </a:lvl1pPr>
          </a:lstStyle>
          <a:p>
            <a:pPr lvl="0"/>
            <a:r>
              <a:rPr lang="en-US" dirty="0"/>
              <a:t>2</a:t>
            </a:r>
          </a:p>
        </p:txBody>
      </p:sp>
      <p:sp>
        <p:nvSpPr>
          <p:cNvPr id="21" name="Text Placeholder 14"/>
          <p:cNvSpPr>
            <a:spLocks noGrp="1"/>
          </p:cNvSpPr>
          <p:nvPr userDrawn="1">
            <p:ph type="body" sz="quarter" idx="17" hasCustomPrompt="1"/>
          </p:nvPr>
        </p:nvSpPr>
        <p:spPr>
          <a:xfrm>
            <a:off x="3205842" y="4292261"/>
            <a:ext cx="2500313" cy="1498939"/>
          </a:xfrm>
        </p:spPr>
        <p:txBody>
          <a:bodyPr anchor="ctr" anchorCtr="1">
            <a:normAutofit/>
          </a:bodyPr>
          <a:lstStyle>
            <a:lvl1pPr algn="ctr">
              <a:defRPr sz="2000">
                <a:solidFill>
                  <a:schemeClr val="bg1"/>
                </a:solidFill>
                <a:latin typeface="Arial" panose="020B0604020202020204" pitchFamily="34" charset="0"/>
                <a:cs typeface="Arial" panose="020B0604020202020204" pitchFamily="34" charset="0"/>
              </a:defRPr>
            </a:lvl1pPr>
          </a:lstStyle>
          <a:p>
            <a:pPr lvl="0"/>
            <a:r>
              <a:rPr lang="en-US" dirty="0"/>
              <a:t>3</a:t>
            </a:r>
          </a:p>
        </p:txBody>
      </p:sp>
      <p:sp>
        <p:nvSpPr>
          <p:cNvPr id="22" name="Text Placeholder 14"/>
          <p:cNvSpPr>
            <a:spLocks noGrp="1"/>
          </p:cNvSpPr>
          <p:nvPr userDrawn="1">
            <p:ph type="body" sz="quarter" idx="18" hasCustomPrompt="1"/>
          </p:nvPr>
        </p:nvSpPr>
        <p:spPr>
          <a:xfrm>
            <a:off x="5867400" y="4249738"/>
            <a:ext cx="2209800" cy="1541462"/>
          </a:xfrm>
        </p:spPr>
        <p:txBody>
          <a:bodyPr anchor="ctr" anchorCtr="1">
            <a:noAutofit/>
          </a:bodyPr>
          <a:lstStyle>
            <a:lvl1pPr algn="ctr">
              <a:defRPr sz="4400">
                <a:solidFill>
                  <a:schemeClr val="bg1"/>
                </a:solidFill>
                <a:latin typeface="Arial" panose="020B0604020202020204" pitchFamily="34" charset="0"/>
                <a:cs typeface="Arial" panose="020B0604020202020204" pitchFamily="34" charset="0"/>
              </a:defRPr>
            </a:lvl1pPr>
          </a:lstStyle>
          <a:p>
            <a:pPr lvl="0"/>
            <a:r>
              <a:rPr lang="en-US" dirty="0"/>
              <a:t>4</a:t>
            </a:r>
          </a:p>
        </p:txBody>
      </p:sp>
      <p:sp>
        <p:nvSpPr>
          <p:cNvPr id="7" name="Text Placeholder 6"/>
          <p:cNvSpPr>
            <a:spLocks noGrp="1"/>
          </p:cNvSpPr>
          <p:nvPr userDrawn="1">
            <p:ph type="body" sz="quarter" idx="19" hasCustomPrompt="1"/>
          </p:nvPr>
        </p:nvSpPr>
        <p:spPr>
          <a:xfrm>
            <a:off x="457200" y="1371600"/>
            <a:ext cx="8229600" cy="1123950"/>
          </a:xfrm>
        </p:spPr>
        <p:txBody>
          <a:bodyPr anchor="t" anchorCtr="0">
            <a:noAutofit/>
          </a:bodyPr>
          <a:lstStyle>
            <a:lvl1pPr>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5</a:t>
            </a:r>
          </a:p>
        </p:txBody>
      </p:sp>
    </p:spTree>
    <p:custDataLst>
      <p:custData r:id="rId1"/>
    </p:custDataLst>
    <p:extLst>
      <p:ext uri="{BB962C8B-B14F-4D97-AF65-F5344CB8AC3E}">
        <p14:creationId xmlns:p14="http://schemas.microsoft.com/office/powerpoint/2010/main" val="1147440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B532AE4-086D-4F1C-B6C1-A455E19E1DA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7698403" y="2601"/>
            <a:ext cx="1445594" cy="295057"/>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1</a:t>
            </a:r>
          </a:p>
        </p:txBody>
      </p:sp>
      <p:pic>
        <p:nvPicPr>
          <p:cNvPr id="7" name="Picture 6">
            <a:extLst>
              <a:ext uri="{FF2B5EF4-FFF2-40B4-BE49-F238E27FC236}">
                <a16:creationId xmlns:a16="http://schemas.microsoft.com/office/drawing/2014/main" id="{12C2AEAD-0DB8-44DC-BD2B-DBFF392B9696}"/>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0" y="24211"/>
            <a:ext cx="1752600" cy="292100"/>
          </a:xfrm>
          <a:prstGeom prst="rect">
            <a:avLst/>
          </a:prstGeom>
        </p:spPr>
      </p:pic>
      <p:sp>
        <p:nvSpPr>
          <p:cNvPr id="9" name="Rectangle 8">
            <a:extLst>
              <a:ext uri="{FF2B5EF4-FFF2-40B4-BE49-F238E27FC236}">
                <a16:creationId xmlns:a16="http://schemas.microsoft.com/office/drawing/2014/main" id="{0411BC99-60A1-4885-B35B-FE49AC704BA6}"/>
              </a:ext>
            </a:extLst>
          </p:cNvPr>
          <p:cNvSpPr/>
          <p:nvPr userDrawn="1"/>
        </p:nvSpPr>
        <p:spPr>
          <a:xfrm>
            <a:off x="8802457" y="6584389"/>
            <a:ext cx="683079" cy="246221"/>
          </a:xfrm>
          <a:prstGeom prst="rect">
            <a:avLst/>
          </a:prstGeom>
        </p:spPr>
        <p:txBody>
          <a:bodyPr wrap="square">
            <a:spAutoFit/>
          </a:bodyPr>
          <a:lstStyle/>
          <a:p>
            <a:fld id="{8D106B86-2C1D-4C37-AAEC-BECB664F03FD}" type="slidenum">
              <a:rPr lang="en-GB" sz="1000" smtClean="0">
                <a:latin typeface="Arial" panose="020B0604020202020204" pitchFamily="34" charset="0"/>
                <a:cs typeface="Arial" panose="020B0604020202020204" pitchFamily="34" charset="0"/>
              </a:rPr>
              <a:pPr/>
              <a:t>‹#›</a:t>
            </a:fld>
            <a:endParaRPr lang="en-US" sz="1000" dirty="0">
              <a:latin typeface="Arial" panose="020B0604020202020204" pitchFamily="34" charset="0"/>
              <a:cs typeface="Arial" panose="020B0604020202020204" pitchFamily="34" charset="0"/>
            </a:endParaRPr>
          </a:p>
        </p:txBody>
      </p:sp>
      <p:sp>
        <p:nvSpPr>
          <p:cNvPr id="4" name="Rectangle 3"/>
          <p:cNvSpPr/>
          <p:nvPr userDrawn="1"/>
        </p:nvSpPr>
        <p:spPr>
          <a:xfrm>
            <a:off x="-1" y="338186"/>
            <a:ext cx="9143997" cy="957214"/>
          </a:xfrm>
          <a:prstGeom prst="rect">
            <a:avLst/>
          </a:prstGeom>
          <a:solidFill>
            <a:srgbClr val="700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47785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2" r:id="rId3"/>
    <p:sldLayoutId id="2147483694" r:id="rId4"/>
    <p:sldLayoutId id="2147483695" r:id="rId5"/>
    <p:sldLayoutId id="2147483696" r:id="rId6"/>
    <p:sldLayoutId id="2147483697" r:id="rId7"/>
    <p:sldLayoutId id="2147483684" r:id="rId8"/>
    <p:sldLayoutId id="2147483673" r:id="rId9"/>
    <p:sldLayoutId id="2147483670" r:id="rId10"/>
    <p:sldLayoutId id="2147483680" r:id="rId11"/>
    <p:sldLayoutId id="2147483681" r:id="rId12"/>
    <p:sldLayoutId id="2147483682" r:id="rId13"/>
    <p:sldLayoutId id="2147483685" r:id="rId14"/>
    <p:sldLayoutId id="2147483687" r:id="rId15"/>
    <p:sldLayoutId id="2147483689" r:id="rId16"/>
    <p:sldLayoutId id="2147483688" r:id="rId17"/>
    <p:sldLayoutId id="2147483690" r:id="rId18"/>
  </p:sldLayoutIdLst>
  <p:txStyles>
    <p:titleStyle>
      <a:lvl1pPr algn="l" defTabSz="685800" rtl="0" eaLnBrk="1" latinLnBrk="0" hangingPunct="1">
        <a:lnSpc>
          <a:spcPct val="90000"/>
        </a:lnSpc>
        <a:spcBef>
          <a:spcPct val="0"/>
        </a:spcBef>
        <a:buNone/>
        <a:defRPr sz="3300" kern="1200">
          <a:solidFill>
            <a:schemeClr val="tx1"/>
          </a:solidFill>
          <a:latin typeface="Times New Roman"/>
          <a:ea typeface="+mj-ea"/>
          <a:cs typeface="Times New Roman"/>
        </a:defRPr>
      </a:lvl1pPr>
    </p:titleStyle>
    <p:body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Times New Roman"/>
          <a:ea typeface="+mn-ea"/>
          <a:cs typeface="Times New Roman"/>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13.xml"/><Relationship Id="rId1" Type="http://schemas.openxmlformats.org/officeDocument/2006/relationships/customXml" Target="../../customXml/item6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ustomXml" Target="../../customXml/item4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ustomXml" Target="../../customXml/item1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ustomXml" Target="../../customXml/item6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ustomXml" Target="../../customXml/item55.xml"/></Relationships>
</file>

<file path=ppt/slides/_rels/slide2.xml.rels><?xml version="1.0" encoding="UTF-8" standalone="yes"?>
<Relationships xmlns="http://schemas.openxmlformats.org/package/2006/relationships"><Relationship Id="rId3" Type="http://schemas.openxmlformats.org/officeDocument/2006/relationships/customXml" Target="../../customXml/item48.xml"/><Relationship Id="rId2" Type="http://schemas.openxmlformats.org/officeDocument/2006/relationships/customXml" Target="../../customXml/item2.xml"/><Relationship Id="rId1" Type="http://schemas.openxmlformats.org/officeDocument/2006/relationships/customXml" Target="../../customXml/item67.xml"/><Relationship Id="rId5" Type="http://schemas.openxmlformats.org/officeDocument/2006/relationships/chart" Target="../charts/chart1.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customXml/item36.xml"/><Relationship Id="rId2" Type="http://schemas.openxmlformats.org/officeDocument/2006/relationships/customXml" Target="../../customXml/item84.xml"/><Relationship Id="rId1" Type="http://schemas.openxmlformats.org/officeDocument/2006/relationships/customXml" Target="../../customXml/item52.xml"/><Relationship Id="rId5" Type="http://schemas.openxmlformats.org/officeDocument/2006/relationships/chart" Target="../charts/chart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ustomXml" Target="../../customXml/item31.xml"/><Relationship Id="rId13" Type="http://schemas.openxmlformats.org/officeDocument/2006/relationships/slideLayout" Target="../slideLayouts/slideLayout8.xml"/><Relationship Id="rId3" Type="http://schemas.openxmlformats.org/officeDocument/2006/relationships/customXml" Target="../../customXml/item76.xml"/><Relationship Id="rId7" Type="http://schemas.openxmlformats.org/officeDocument/2006/relationships/customXml" Target="../../customXml/item8.xml"/><Relationship Id="rId12" Type="http://schemas.openxmlformats.org/officeDocument/2006/relationships/customXml" Target="../../customXml/item28.xml"/><Relationship Id="rId2" Type="http://schemas.openxmlformats.org/officeDocument/2006/relationships/customXml" Target="../../customXml/item1.xml"/><Relationship Id="rId1" Type="http://schemas.openxmlformats.org/officeDocument/2006/relationships/customXml" Target="../../customXml/item20.xml"/><Relationship Id="rId6" Type="http://schemas.openxmlformats.org/officeDocument/2006/relationships/customXml" Target="../../customXml/item24.xml"/><Relationship Id="rId11" Type="http://schemas.openxmlformats.org/officeDocument/2006/relationships/customXml" Target="../../customXml/item9.xml"/><Relationship Id="rId5" Type="http://schemas.openxmlformats.org/officeDocument/2006/relationships/customXml" Target="../../customXml/item68.xml"/><Relationship Id="rId10" Type="http://schemas.openxmlformats.org/officeDocument/2006/relationships/customXml" Target="../../customXml/item77.xml"/><Relationship Id="rId4" Type="http://schemas.openxmlformats.org/officeDocument/2006/relationships/customXml" Target="../../customXml/item14.xml"/><Relationship Id="rId9" Type="http://schemas.openxmlformats.org/officeDocument/2006/relationships/customXml" Target="../../customXml/item32.xml"/></Relationships>
</file>

<file path=ppt/slides/_rels/slide5.xml.rels><?xml version="1.0" encoding="UTF-8" standalone="yes"?>
<Relationships xmlns="http://schemas.openxmlformats.org/package/2006/relationships"><Relationship Id="rId8" Type="http://schemas.openxmlformats.org/officeDocument/2006/relationships/customXml" Target="../../customXml/item22.xml"/><Relationship Id="rId13" Type="http://schemas.openxmlformats.org/officeDocument/2006/relationships/slideLayout" Target="../slideLayouts/slideLayout8.xml"/><Relationship Id="rId3" Type="http://schemas.openxmlformats.org/officeDocument/2006/relationships/customXml" Target="../../customXml/item51.xml"/><Relationship Id="rId7" Type="http://schemas.openxmlformats.org/officeDocument/2006/relationships/customXml" Target="../../customXml/item79.xml"/><Relationship Id="rId12" Type="http://schemas.openxmlformats.org/officeDocument/2006/relationships/customXml" Target="../../customXml/item88.xml"/><Relationship Id="rId2" Type="http://schemas.openxmlformats.org/officeDocument/2006/relationships/customXml" Target="../../customXml/item74.xml"/><Relationship Id="rId1" Type="http://schemas.openxmlformats.org/officeDocument/2006/relationships/customXml" Target="../../customXml/item46.xml"/><Relationship Id="rId6" Type="http://schemas.openxmlformats.org/officeDocument/2006/relationships/customXml" Target="../../customXml/item6.xml"/><Relationship Id="rId11" Type="http://schemas.openxmlformats.org/officeDocument/2006/relationships/customXml" Target="../../customXml/item12.xml"/><Relationship Id="rId5" Type="http://schemas.openxmlformats.org/officeDocument/2006/relationships/customXml" Target="../../customXml/item60.xml"/><Relationship Id="rId10" Type="http://schemas.openxmlformats.org/officeDocument/2006/relationships/customXml" Target="../../customXml/item63.xml"/><Relationship Id="rId4" Type="http://schemas.openxmlformats.org/officeDocument/2006/relationships/customXml" Target="../../customXml/item78.xml"/><Relationship Id="rId9" Type="http://schemas.openxmlformats.org/officeDocument/2006/relationships/customXml" Target="../../customXml/item44.xml"/></Relationships>
</file>

<file path=ppt/slides/_rels/slide6.xml.rels><?xml version="1.0" encoding="UTF-8" standalone="yes"?>
<Relationships xmlns="http://schemas.openxmlformats.org/package/2006/relationships"><Relationship Id="rId8" Type="http://schemas.openxmlformats.org/officeDocument/2006/relationships/customXml" Target="../../customXml/item37.xml"/><Relationship Id="rId13" Type="http://schemas.openxmlformats.org/officeDocument/2006/relationships/slideLayout" Target="../slideLayouts/slideLayout8.xml"/><Relationship Id="rId3" Type="http://schemas.openxmlformats.org/officeDocument/2006/relationships/customXml" Target="../../customXml/item53.xml"/><Relationship Id="rId7" Type="http://schemas.openxmlformats.org/officeDocument/2006/relationships/customXml" Target="../../customXml/item17.xml"/><Relationship Id="rId12" Type="http://schemas.openxmlformats.org/officeDocument/2006/relationships/customXml" Target="../../customXml/item3.xml"/><Relationship Id="rId2" Type="http://schemas.openxmlformats.org/officeDocument/2006/relationships/customXml" Target="../../customXml/item16.xml"/><Relationship Id="rId1" Type="http://schemas.openxmlformats.org/officeDocument/2006/relationships/customXml" Target="../../customXml/item70.xml"/><Relationship Id="rId6" Type="http://schemas.openxmlformats.org/officeDocument/2006/relationships/customXml" Target="../../customXml/item71.xml"/><Relationship Id="rId11" Type="http://schemas.openxmlformats.org/officeDocument/2006/relationships/customXml" Target="../../customXml/item54.xml"/><Relationship Id="rId5" Type="http://schemas.openxmlformats.org/officeDocument/2006/relationships/customXml" Target="../../customXml/item33.xml"/><Relationship Id="rId10" Type="http://schemas.openxmlformats.org/officeDocument/2006/relationships/customXml" Target="../../customXml/item21.xml"/><Relationship Id="rId4" Type="http://schemas.openxmlformats.org/officeDocument/2006/relationships/customXml" Target="../../customXml/item82.xml"/><Relationship Id="rId9" Type="http://schemas.openxmlformats.org/officeDocument/2006/relationships/customXml" Target="../../customXml/item7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43.xml"/><Relationship Id="rId1" Type="http://schemas.openxmlformats.org/officeDocument/2006/relationships/customXml" Target="../../customXml/item3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73.xml"/><Relationship Id="rId1" Type="http://schemas.openxmlformats.org/officeDocument/2006/relationships/customXml" Target="../../customXml/item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_University_of_Minnesota_2019__Faculty_All_NVG_v210__Export_Cover__ReportFor" descr="ReportFor"/>
          <p:cNvSpPr txBox="1">
            <a:spLocks noGrp="1"/>
          </p:cNvSpPr>
          <p:nvPr>
            <p:ph type="body" sz="quarter" idx="13"/>
            <p:custDataLst>
              <p:custData r:id="rId1"/>
            </p:custDataLst>
          </p:nvPr>
        </p:nvSpPr>
        <p:spPr>
          <a:xfrm>
            <a:off x="1447800" y="2133600"/>
            <a:ext cx="6266280" cy="757130"/>
          </a:xfrm>
          <a:prstGeom prst="rect">
            <a:avLst/>
          </a:prstGeom>
        </p:spPr>
        <p:txBody>
          <a:bodyPr wrap="square" rtlCol="0">
            <a:spAutoFit/>
          </a:bodyPr>
          <a:lstStyle/>
          <a:p>
            <a:pPr algn="ctr"/>
            <a:r>
              <a:rPr lang="en" sz="2400" b="1" dirty="0" smtClean="0"/>
              <a:t>Staff and Faculty Survey Results Highlights</a:t>
            </a:r>
          </a:p>
        </p:txBody>
      </p:sp>
      <p:sp>
        <p:nvSpPr>
          <p:cNvPr id="16" name="_University_of_Minnesota_2019__Faculty_All_NVG_v210__Export_Cover__Page_Title_1" descr="Page Title (1)"/>
          <p:cNvSpPr>
            <a:spLocks noGrp="1"/>
          </p:cNvSpPr>
          <p:nvPr>
            <p:ph type="ctrTitle"/>
            <p:custDataLst>
              <p:custData r:id="rId2"/>
            </p:custDataLst>
          </p:nvPr>
        </p:nvSpPr>
        <p:spPr>
          <a:xfrm>
            <a:off x="398881" y="455170"/>
            <a:ext cx="8364119" cy="840230"/>
          </a:xfrm>
          <a:prstGeom prst="rect">
            <a:avLst/>
          </a:prstGeom>
        </p:spPr>
        <p:txBody>
          <a:bodyPr wrap="square">
            <a:spAutoFit/>
          </a:bodyPr>
          <a:lstStyle/>
          <a:p>
            <a:pPr algn="ctr"/>
            <a:r>
              <a:rPr lang="en" sz="3000" dirty="0" smtClean="0"/>
              <a:t>2019 Employee Engagement Survey Results</a:t>
            </a:r>
            <a:br>
              <a:rPr lang="en" sz="3000" dirty="0" smtClean="0"/>
            </a:br>
            <a:r>
              <a:rPr lang="en" sz="2400" dirty="0" smtClean="0"/>
              <a:t>College of Education and Human Development</a:t>
            </a:r>
            <a:endParaRPr lang="en" sz="3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Staff_All_NVG_v210__Results_Sorting_Tool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Staff: Top 10 Strengths</a:t>
            </a:r>
            <a:endParaRPr lang="en" sz="3000" dirty="0"/>
          </a:p>
        </p:txBody>
      </p:sp>
      <p:graphicFrame>
        <p:nvGraphicFramePr>
          <p:cNvPr id="5" name="Table 4"/>
          <p:cNvGraphicFramePr>
            <a:graphicFrameLocks noGrp="1"/>
          </p:cNvGraphicFramePr>
          <p:nvPr>
            <p:extLst>
              <p:ext uri="{D42A27DB-BD31-4B8C-83A1-F6EECF244321}">
                <p14:modId xmlns:p14="http://schemas.microsoft.com/office/powerpoint/2010/main" val="2070617704"/>
              </p:ext>
            </p:extLst>
          </p:nvPr>
        </p:nvGraphicFramePr>
        <p:xfrm>
          <a:off x="533400" y="1600200"/>
          <a:ext cx="8153400" cy="4602480"/>
        </p:xfrm>
        <a:graphic>
          <a:graphicData uri="http://schemas.openxmlformats.org/drawingml/2006/table">
            <a:tbl>
              <a:tblPr firstRow="1" bandRow="1">
                <a:tableStyleId>{1E171933-4619-4E11-9A3F-F7608DF75F80}</a:tableStyleId>
              </a:tblPr>
              <a:tblGrid>
                <a:gridCol w="6096000">
                  <a:extLst>
                    <a:ext uri="{9D8B030D-6E8A-4147-A177-3AD203B41FA5}">
                      <a16:colId xmlns:a16="http://schemas.microsoft.com/office/drawing/2014/main" val="1782941550"/>
                    </a:ext>
                  </a:extLst>
                </a:gridCol>
                <a:gridCol w="762000">
                  <a:extLst>
                    <a:ext uri="{9D8B030D-6E8A-4147-A177-3AD203B41FA5}">
                      <a16:colId xmlns:a16="http://schemas.microsoft.com/office/drawing/2014/main" val="1058683595"/>
                    </a:ext>
                  </a:extLst>
                </a:gridCol>
                <a:gridCol w="1295400">
                  <a:extLst>
                    <a:ext uri="{9D8B030D-6E8A-4147-A177-3AD203B41FA5}">
                      <a16:colId xmlns:a16="http://schemas.microsoft.com/office/drawing/2014/main" val="1096454696"/>
                    </a:ext>
                  </a:extLst>
                </a:gridCol>
              </a:tblGrid>
              <a:tr h="370840">
                <a:tc>
                  <a:txBody>
                    <a:bodyPr/>
                    <a:lstStyle/>
                    <a:p>
                      <a:r>
                        <a:rPr lang="en-US" sz="1200" dirty="0" smtClean="0">
                          <a:solidFill>
                            <a:schemeClr val="tx1"/>
                          </a:solidFill>
                        </a:rPr>
                        <a:t>Item</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Valid N</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 Favorable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357422"/>
                  </a:ext>
                </a:extLst>
              </a:tr>
              <a:tr h="5435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00" dirty="0" smtClean="0">
                          <a:effectLst/>
                        </a:rPr>
                        <a:t>The people in my department are committed to delivering high quality services.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31271"/>
                  </a:ext>
                </a:extLst>
              </a:tr>
              <a:tr h="370840">
                <a:tc>
                  <a:txBody>
                    <a:bodyPr/>
                    <a:lstStyle/>
                    <a:p>
                      <a:r>
                        <a:rPr lang="en-US" sz="1300" dirty="0" smtClean="0"/>
                        <a:t>I am treated with respect as an individual.</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376979"/>
                  </a:ext>
                </a:extLst>
              </a:tr>
              <a:tr h="370840">
                <a:tc>
                  <a:txBody>
                    <a:bodyPr/>
                    <a:lstStyle/>
                    <a:p>
                      <a:r>
                        <a:rPr lang="en-US" sz="1300" dirty="0" smtClean="0"/>
                        <a:t>My department is committed to providing high quality customer support (i.e., responsiveness,</a:t>
                      </a:r>
                      <a:r>
                        <a:rPr lang="en-US" sz="1300" baseline="0" dirty="0" smtClean="0"/>
                        <a:t> flexibility, turnaround).</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386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85%</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8446303"/>
                  </a:ext>
                </a:extLst>
              </a:tr>
              <a:tr h="370840">
                <a:tc>
                  <a:txBody>
                    <a:bodyPr/>
                    <a:lstStyle/>
                    <a:p>
                      <a:pPr marL="0" algn="l" defTabSz="685800" rtl="0" eaLnBrk="1" latinLnBrk="0" hangingPunct="1"/>
                      <a:r>
                        <a:rPr lang="en-US" sz="1300" kern="1200" dirty="0" smtClean="0"/>
                        <a:t>I am encouraged to be innovative to find more effective ways of doing things.</a:t>
                      </a:r>
                      <a:endParaRPr lang="en-US" sz="13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r>
                        <a:rPr lang="en-US" sz="1300" kern="1200" dirty="0" smtClean="0"/>
                        <a:t>407</a:t>
                      </a:r>
                      <a:endParaRPr lang="en-US" sz="13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r>
                        <a:rPr lang="en-US" sz="1300" kern="1200" dirty="0" smtClean="0"/>
                        <a:t>84%</a:t>
                      </a:r>
                      <a:endParaRPr lang="en-US" sz="13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318017"/>
                  </a:ext>
                </a:extLst>
              </a:tr>
              <a:tr h="370840">
                <a:tc>
                  <a:txBody>
                    <a:bodyPr/>
                    <a:lstStyle/>
                    <a:p>
                      <a:r>
                        <a:rPr lang="en-US" sz="1300" dirty="0" smtClean="0"/>
                        <a:t>I have enough authority to carry out my job effectively.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408</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452456"/>
                  </a:ext>
                </a:extLst>
              </a:tr>
              <a:tr h="370840">
                <a:tc>
                  <a:txBody>
                    <a:bodyPr/>
                    <a:lstStyle/>
                    <a:p>
                      <a:r>
                        <a:rPr lang="en-US" sz="1300" dirty="0" smtClean="0"/>
                        <a:t>There is open and honest communication between me and my manager/supervisor.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2173618"/>
                  </a:ext>
                </a:extLst>
              </a:tr>
              <a:tr h="370840">
                <a:tc>
                  <a:txBody>
                    <a:bodyPr/>
                    <a:lstStyle/>
                    <a:p>
                      <a:r>
                        <a:rPr lang="en-US" sz="1300" dirty="0" smtClean="0"/>
                        <a:t>I understand the results expected of me in</a:t>
                      </a:r>
                      <a:r>
                        <a:rPr lang="en-US" sz="1300" baseline="0" dirty="0" smtClean="0"/>
                        <a:t> my work.</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405</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2753527"/>
                  </a:ext>
                </a:extLst>
              </a:tr>
              <a:tr h="370840">
                <a:tc>
                  <a:txBody>
                    <a:bodyPr/>
                    <a:lstStyle/>
                    <a:p>
                      <a:r>
                        <a:rPr lang="en-US" sz="1300" dirty="0" smtClean="0"/>
                        <a:t>My department</a:t>
                      </a:r>
                      <a:r>
                        <a:rPr lang="en-US" sz="1300" baseline="0" dirty="0" smtClean="0"/>
                        <a:t> demonstrates a commitment to supporting my overall wellbeing.</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77%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069198"/>
                  </a:ext>
                </a:extLst>
              </a:tr>
              <a:tr h="370840">
                <a:tc>
                  <a:txBody>
                    <a:bodyPr/>
                    <a:lstStyle/>
                    <a:p>
                      <a:r>
                        <a:rPr lang="en-US" sz="1300" dirty="0" smtClean="0"/>
                        <a:t>Overall, my department demonstrates a strong commitment to diversity and inclusion.</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76%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4132754"/>
                  </a:ext>
                </a:extLst>
              </a:tr>
              <a:tr h="370840">
                <a:tc>
                  <a:txBody>
                    <a:bodyPr/>
                    <a:lstStyle/>
                    <a:p>
                      <a:r>
                        <a:rPr lang="en-US" sz="1300" dirty="0" smtClean="0"/>
                        <a:t>I have good opportunities for learning and development.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76%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4912026"/>
                  </a:ext>
                </a:extLst>
              </a:tr>
            </a:tbl>
          </a:graphicData>
        </a:graphic>
      </p:graphicFrame>
    </p:spTree>
    <p:extLst>
      <p:ext uri="{BB962C8B-B14F-4D97-AF65-F5344CB8AC3E}">
        <p14:creationId xmlns:p14="http://schemas.microsoft.com/office/powerpoint/2010/main" val="195803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Staff_All_NVG_v210__Results_Sorting_Tool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Faculty: Top 10 Strengths</a:t>
            </a:r>
            <a:endParaRPr lang="en" sz="3000" dirty="0"/>
          </a:p>
        </p:txBody>
      </p:sp>
      <p:graphicFrame>
        <p:nvGraphicFramePr>
          <p:cNvPr id="5" name="Table 4"/>
          <p:cNvGraphicFramePr>
            <a:graphicFrameLocks noGrp="1"/>
          </p:cNvGraphicFramePr>
          <p:nvPr>
            <p:extLst/>
          </p:nvPr>
        </p:nvGraphicFramePr>
        <p:xfrm>
          <a:off x="533400" y="1600200"/>
          <a:ext cx="8153400" cy="4485640"/>
        </p:xfrm>
        <a:graphic>
          <a:graphicData uri="http://schemas.openxmlformats.org/drawingml/2006/table">
            <a:tbl>
              <a:tblPr firstRow="1" bandRow="1">
                <a:tableStyleId>{1E171933-4619-4E11-9A3F-F7608DF75F80}</a:tableStyleId>
              </a:tblPr>
              <a:tblGrid>
                <a:gridCol w="6096000">
                  <a:extLst>
                    <a:ext uri="{9D8B030D-6E8A-4147-A177-3AD203B41FA5}">
                      <a16:colId xmlns:a16="http://schemas.microsoft.com/office/drawing/2014/main" val="1782941550"/>
                    </a:ext>
                  </a:extLst>
                </a:gridCol>
                <a:gridCol w="762000">
                  <a:extLst>
                    <a:ext uri="{9D8B030D-6E8A-4147-A177-3AD203B41FA5}">
                      <a16:colId xmlns:a16="http://schemas.microsoft.com/office/drawing/2014/main" val="1058683595"/>
                    </a:ext>
                  </a:extLst>
                </a:gridCol>
                <a:gridCol w="1295400">
                  <a:extLst>
                    <a:ext uri="{9D8B030D-6E8A-4147-A177-3AD203B41FA5}">
                      <a16:colId xmlns:a16="http://schemas.microsoft.com/office/drawing/2014/main" val="1096454696"/>
                    </a:ext>
                  </a:extLst>
                </a:gridCol>
              </a:tblGrid>
              <a:tr h="370840">
                <a:tc>
                  <a:txBody>
                    <a:bodyPr/>
                    <a:lstStyle/>
                    <a:p>
                      <a:r>
                        <a:rPr lang="en-US" sz="1200" dirty="0" smtClean="0">
                          <a:solidFill>
                            <a:schemeClr val="tx1"/>
                          </a:solidFill>
                        </a:rPr>
                        <a:t>Item</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Valid N</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 Favorable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357422"/>
                  </a:ext>
                </a:extLst>
              </a:tr>
              <a:tr h="5435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00" dirty="0" smtClean="0">
                          <a:effectLst/>
                        </a:rPr>
                        <a:t>The people in my department are committed to delivering high impact, high quality scholarship.</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84%</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31271"/>
                  </a:ext>
                </a:extLst>
              </a:tr>
              <a:tr h="370840">
                <a:tc>
                  <a:txBody>
                    <a:bodyPr/>
                    <a:lstStyle/>
                    <a:p>
                      <a:r>
                        <a:rPr lang="en-US" sz="1300" dirty="0" smtClean="0"/>
                        <a:t>I have enough authority to carry out my job effectively.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84%</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376979"/>
                  </a:ext>
                </a:extLst>
              </a:tr>
              <a:tr h="370840">
                <a:tc>
                  <a:txBody>
                    <a:bodyPr/>
                    <a:lstStyle/>
                    <a:p>
                      <a:r>
                        <a:rPr lang="en-US" sz="1300" dirty="0" smtClean="0"/>
                        <a:t>I understand the results expected of me in my work.</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8446303"/>
                  </a:ext>
                </a:extLst>
              </a:tr>
              <a:tr h="370840">
                <a:tc>
                  <a:txBody>
                    <a:bodyPr/>
                    <a:lstStyle/>
                    <a:p>
                      <a:pPr marL="0" algn="l" defTabSz="685800" rtl="0" eaLnBrk="1" latinLnBrk="0" hangingPunct="1"/>
                      <a:r>
                        <a:rPr lang="en-US" sz="1300" kern="1200" dirty="0" smtClean="0"/>
                        <a:t>I have the resources and support I need to deliver high quality teaching.</a:t>
                      </a:r>
                      <a:endParaRPr lang="en-US" sz="13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r>
                        <a:rPr lang="en-US" sz="1300" kern="1200" dirty="0" smtClean="0">
                          <a:solidFill>
                            <a:schemeClr val="tx1"/>
                          </a:solidFill>
                          <a:latin typeface="+mn-lt"/>
                          <a:ea typeface="+mn-ea"/>
                          <a:cs typeface="+mn-cs"/>
                        </a:rPr>
                        <a:t>177</a:t>
                      </a:r>
                      <a:endParaRPr lang="en-US" sz="13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latinLnBrk="0" hangingPunct="1"/>
                      <a:r>
                        <a:rPr lang="en-US" sz="1300" kern="1200" dirty="0" smtClean="0">
                          <a:solidFill>
                            <a:schemeClr val="tx1"/>
                          </a:solidFill>
                          <a:latin typeface="+mn-lt"/>
                          <a:ea typeface="+mn-ea"/>
                          <a:cs typeface="+mn-cs"/>
                        </a:rPr>
                        <a:t>79%</a:t>
                      </a:r>
                      <a:endParaRPr lang="en-US" sz="13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318017"/>
                  </a:ext>
                </a:extLst>
              </a:tr>
              <a:tr h="370840">
                <a:tc>
                  <a:txBody>
                    <a:bodyPr/>
                    <a:lstStyle/>
                    <a:p>
                      <a:r>
                        <a:rPr lang="en-US" sz="1300" dirty="0" smtClean="0"/>
                        <a:t>I am encouraged to be innovative to find more effective ways of doing things.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75%</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452456"/>
                  </a:ext>
                </a:extLst>
              </a:tr>
              <a:tr h="370840">
                <a:tc>
                  <a:txBody>
                    <a:bodyPr/>
                    <a:lstStyle/>
                    <a:p>
                      <a:r>
                        <a:rPr lang="en-US" sz="1300" dirty="0" smtClean="0"/>
                        <a:t>I have good opportunities for learning and development.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180</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74%</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2173618"/>
                  </a:ext>
                </a:extLst>
              </a:tr>
              <a:tr h="370840">
                <a:tc>
                  <a:txBody>
                    <a:bodyPr/>
                    <a:lstStyle/>
                    <a:p>
                      <a:r>
                        <a:rPr lang="en-US" sz="1300" dirty="0" smtClean="0"/>
                        <a:t>I have opportunities to achieve my personal career objectives at my campus (Crookston, Duluth, Morris, Rochester, Twin Cities).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177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74%</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2753527"/>
                  </a:ext>
                </a:extLst>
              </a:tr>
              <a:tr h="370840">
                <a:tc>
                  <a:txBody>
                    <a:bodyPr/>
                    <a:lstStyle/>
                    <a:p>
                      <a:r>
                        <a:rPr lang="en-US" sz="1300" dirty="0" smtClean="0"/>
                        <a:t>I am treated with respect as an individual.</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75%</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069198"/>
                  </a:ext>
                </a:extLst>
              </a:tr>
              <a:tr h="370840">
                <a:tc>
                  <a:txBody>
                    <a:bodyPr/>
                    <a:lstStyle/>
                    <a:p>
                      <a:r>
                        <a:rPr lang="en-US" sz="1300" dirty="0" smtClean="0"/>
                        <a:t>Overall, my department demonstrates a strong commitment to diversity and inclusion.</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68%</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4132754"/>
                  </a:ext>
                </a:extLst>
              </a:tr>
              <a:tr h="370840">
                <a:tc>
                  <a:txBody>
                    <a:bodyPr/>
                    <a:lstStyle/>
                    <a:p>
                      <a:r>
                        <a:rPr lang="en-US" sz="1300" dirty="0" smtClean="0"/>
                        <a:t>I participated in a feedback meeting about the previous survey results.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134</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67%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4912026"/>
                  </a:ext>
                </a:extLst>
              </a:tr>
            </a:tbl>
          </a:graphicData>
        </a:graphic>
      </p:graphicFrame>
    </p:spTree>
    <p:extLst>
      <p:ext uri="{BB962C8B-B14F-4D97-AF65-F5344CB8AC3E}">
        <p14:creationId xmlns:p14="http://schemas.microsoft.com/office/powerpoint/2010/main" val="222173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Staff_All_NVG_v210__Results_Sorting_Tool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Staff: Top 10 Opportunities</a:t>
            </a:r>
            <a:endParaRPr lang="en" sz="3000" dirty="0"/>
          </a:p>
        </p:txBody>
      </p:sp>
      <p:graphicFrame>
        <p:nvGraphicFramePr>
          <p:cNvPr id="5" name="Table 4"/>
          <p:cNvGraphicFramePr>
            <a:graphicFrameLocks noGrp="1"/>
          </p:cNvGraphicFramePr>
          <p:nvPr>
            <p:extLst>
              <p:ext uri="{D42A27DB-BD31-4B8C-83A1-F6EECF244321}">
                <p14:modId xmlns:p14="http://schemas.microsoft.com/office/powerpoint/2010/main" val="4126270343"/>
              </p:ext>
            </p:extLst>
          </p:nvPr>
        </p:nvGraphicFramePr>
        <p:xfrm>
          <a:off x="533400" y="1600200"/>
          <a:ext cx="8153400" cy="4485640"/>
        </p:xfrm>
        <a:graphic>
          <a:graphicData uri="http://schemas.openxmlformats.org/drawingml/2006/table">
            <a:tbl>
              <a:tblPr firstRow="1" bandRow="1">
                <a:tableStyleId>{1E171933-4619-4E11-9A3F-F7608DF75F80}</a:tableStyleId>
              </a:tblPr>
              <a:tblGrid>
                <a:gridCol w="6019800">
                  <a:extLst>
                    <a:ext uri="{9D8B030D-6E8A-4147-A177-3AD203B41FA5}">
                      <a16:colId xmlns:a16="http://schemas.microsoft.com/office/drawing/2014/main" val="1782941550"/>
                    </a:ext>
                  </a:extLst>
                </a:gridCol>
                <a:gridCol w="762000">
                  <a:extLst>
                    <a:ext uri="{9D8B030D-6E8A-4147-A177-3AD203B41FA5}">
                      <a16:colId xmlns:a16="http://schemas.microsoft.com/office/drawing/2014/main" val="1058683595"/>
                    </a:ext>
                  </a:extLst>
                </a:gridCol>
                <a:gridCol w="1371600">
                  <a:extLst>
                    <a:ext uri="{9D8B030D-6E8A-4147-A177-3AD203B41FA5}">
                      <a16:colId xmlns:a16="http://schemas.microsoft.com/office/drawing/2014/main" val="1096454696"/>
                    </a:ext>
                  </a:extLst>
                </a:gridCol>
              </a:tblGrid>
              <a:tr h="370840">
                <a:tc>
                  <a:txBody>
                    <a:bodyPr/>
                    <a:lstStyle/>
                    <a:p>
                      <a:r>
                        <a:rPr lang="en-US" sz="1300" dirty="0" smtClean="0">
                          <a:solidFill>
                            <a:schemeClr val="tx1"/>
                          </a:solidFill>
                        </a:rPr>
                        <a:t>Item</a:t>
                      </a:r>
                      <a:endParaRPr 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solidFill>
                            <a:schemeClr val="tx1"/>
                          </a:solidFill>
                        </a:rPr>
                        <a:t>Valid N</a:t>
                      </a:r>
                      <a:endParaRPr 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solidFill>
                            <a:schemeClr val="tx1"/>
                          </a:solidFill>
                        </a:rPr>
                        <a:t>% Unfavorable</a:t>
                      </a:r>
                      <a:endParaRPr 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357422"/>
                  </a:ext>
                </a:extLst>
              </a:tr>
              <a:tr h="5435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00" dirty="0" smtClean="0"/>
                        <a:t>There is an equitable distribution</a:t>
                      </a:r>
                      <a:r>
                        <a:rPr lang="en-US" sz="1300" baseline="0" dirty="0" smtClean="0"/>
                        <a:t> of workload within my department.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378</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31271"/>
                  </a:ext>
                </a:extLst>
              </a:tr>
              <a:tr h="370840">
                <a:tc>
                  <a:txBody>
                    <a:bodyPr/>
                    <a:lstStyle/>
                    <a:p>
                      <a:r>
                        <a:rPr lang="en-US" sz="1300" dirty="0" smtClean="0"/>
                        <a:t>I</a:t>
                      </a:r>
                      <a:r>
                        <a:rPr lang="en-US" sz="1300" baseline="0" dirty="0" smtClean="0"/>
                        <a:t> participated in a feedback meeting about the previous survey results.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283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28%</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376979"/>
                  </a:ext>
                </a:extLst>
              </a:tr>
              <a:tr h="370840">
                <a:tc>
                  <a:txBody>
                    <a:bodyPr/>
                    <a:lstStyle/>
                    <a:p>
                      <a:r>
                        <a:rPr lang="en-US" sz="1300" dirty="0" smtClean="0"/>
                        <a:t>The training that new employees receive in my department is effective.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364</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8446303"/>
                  </a:ext>
                </a:extLst>
              </a:tr>
              <a:tr h="370840">
                <a:tc>
                  <a:txBody>
                    <a:bodyPr/>
                    <a:lstStyle/>
                    <a:p>
                      <a:r>
                        <a:rPr lang="en-US" sz="1300" dirty="0" smtClean="0"/>
                        <a:t>Action was taken on issues raised in the last survey.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250</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318017"/>
                  </a:ext>
                </a:extLst>
              </a:tr>
              <a:tr h="370840">
                <a:tc>
                  <a:txBody>
                    <a:bodyPr/>
                    <a:lstStyle/>
                    <a:p>
                      <a:r>
                        <a:rPr lang="en-US" sz="1300" dirty="0" smtClean="0"/>
                        <a:t>There is good cooperation and sharing of ideas between my department and other departments.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370</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452456"/>
                  </a:ext>
                </a:extLst>
              </a:tr>
              <a:tr h="370840">
                <a:tc>
                  <a:txBody>
                    <a:bodyPr/>
                    <a:lstStyle/>
                    <a:p>
                      <a:r>
                        <a:rPr lang="en-US" sz="1300" dirty="0" smtClean="0"/>
                        <a:t>I receive the training I need to handle my present job well.</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405</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2173618"/>
                  </a:ext>
                </a:extLst>
              </a:tr>
              <a:tr h="370840">
                <a:tc>
                  <a:txBody>
                    <a:bodyPr/>
                    <a:lstStyle/>
                    <a:p>
                      <a:r>
                        <a:rPr lang="en-US" sz="1300" dirty="0" smtClean="0"/>
                        <a:t>The information from this survey will be used constructively.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367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2753527"/>
                  </a:ext>
                </a:extLst>
              </a:tr>
              <a:tr h="370840">
                <a:tc>
                  <a:txBody>
                    <a:bodyPr/>
                    <a:lstStyle/>
                    <a:p>
                      <a:r>
                        <a:rPr lang="en-US" sz="1300" dirty="0" smtClean="0"/>
                        <a:t>My manager/supervisor coaches me in my development.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069198"/>
                  </a:ext>
                </a:extLst>
              </a:tr>
              <a:tr h="370840">
                <a:tc>
                  <a:txBody>
                    <a:bodyPr/>
                    <a:lstStyle/>
                    <a:p>
                      <a:r>
                        <a:rPr lang="en-US" sz="1300" dirty="0" smtClean="0"/>
                        <a:t>I have trust and confidence in my college’s leadership team.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380</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4132754"/>
                  </a:ext>
                </a:extLst>
              </a:tr>
              <a:tr h="370840">
                <a:tc>
                  <a:txBody>
                    <a:bodyPr/>
                    <a:lstStyle/>
                    <a:p>
                      <a:r>
                        <a:rPr lang="en-US" sz="1300" dirty="0" smtClean="0"/>
                        <a:t>My department has a strategy and goals that address our most important challenges and opportunities.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387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4912026"/>
                  </a:ext>
                </a:extLst>
              </a:tr>
            </a:tbl>
          </a:graphicData>
        </a:graphic>
      </p:graphicFrame>
    </p:spTree>
    <p:extLst>
      <p:ext uri="{BB962C8B-B14F-4D97-AF65-F5344CB8AC3E}">
        <p14:creationId xmlns:p14="http://schemas.microsoft.com/office/powerpoint/2010/main" val="2359776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Staff_All_NVG_v210__Results_Sorting_Tool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Faculty: Top 10 Opportunities</a:t>
            </a:r>
            <a:endParaRPr lang="en" sz="3000" dirty="0"/>
          </a:p>
        </p:txBody>
      </p:sp>
      <p:graphicFrame>
        <p:nvGraphicFramePr>
          <p:cNvPr id="5" name="Table 4"/>
          <p:cNvGraphicFramePr>
            <a:graphicFrameLocks noGrp="1"/>
          </p:cNvGraphicFramePr>
          <p:nvPr>
            <p:extLst/>
          </p:nvPr>
        </p:nvGraphicFramePr>
        <p:xfrm>
          <a:off x="533400" y="1600200"/>
          <a:ext cx="8153400" cy="4602480"/>
        </p:xfrm>
        <a:graphic>
          <a:graphicData uri="http://schemas.openxmlformats.org/drawingml/2006/table">
            <a:tbl>
              <a:tblPr firstRow="1" bandRow="1">
                <a:tableStyleId>{1E171933-4619-4E11-9A3F-F7608DF75F80}</a:tableStyleId>
              </a:tblPr>
              <a:tblGrid>
                <a:gridCol w="6019800">
                  <a:extLst>
                    <a:ext uri="{9D8B030D-6E8A-4147-A177-3AD203B41FA5}">
                      <a16:colId xmlns:a16="http://schemas.microsoft.com/office/drawing/2014/main" val="1782941550"/>
                    </a:ext>
                  </a:extLst>
                </a:gridCol>
                <a:gridCol w="762000">
                  <a:extLst>
                    <a:ext uri="{9D8B030D-6E8A-4147-A177-3AD203B41FA5}">
                      <a16:colId xmlns:a16="http://schemas.microsoft.com/office/drawing/2014/main" val="1058683595"/>
                    </a:ext>
                  </a:extLst>
                </a:gridCol>
                <a:gridCol w="1371600">
                  <a:extLst>
                    <a:ext uri="{9D8B030D-6E8A-4147-A177-3AD203B41FA5}">
                      <a16:colId xmlns:a16="http://schemas.microsoft.com/office/drawing/2014/main" val="1096454696"/>
                    </a:ext>
                  </a:extLst>
                </a:gridCol>
              </a:tblGrid>
              <a:tr h="370840">
                <a:tc>
                  <a:txBody>
                    <a:bodyPr/>
                    <a:lstStyle/>
                    <a:p>
                      <a:r>
                        <a:rPr lang="en-US" sz="1300" dirty="0" smtClean="0">
                          <a:solidFill>
                            <a:schemeClr val="tx1"/>
                          </a:solidFill>
                        </a:rPr>
                        <a:t>Item</a:t>
                      </a:r>
                      <a:endParaRPr 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solidFill>
                            <a:schemeClr val="tx1"/>
                          </a:solidFill>
                        </a:rPr>
                        <a:t>Valid N</a:t>
                      </a:r>
                      <a:endParaRPr 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solidFill>
                            <a:schemeClr val="tx1"/>
                          </a:solidFill>
                        </a:rPr>
                        <a:t>% Unfavorable</a:t>
                      </a:r>
                      <a:endParaRPr 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357422"/>
                  </a:ext>
                </a:extLst>
              </a:tr>
              <a:tr h="5435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00" dirty="0" smtClean="0"/>
                        <a:t>There is an equitable distribution of workload within my department.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171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49%</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31271"/>
                  </a:ext>
                </a:extLst>
              </a:tr>
              <a:tr h="370840">
                <a:tc>
                  <a:txBody>
                    <a:bodyPr/>
                    <a:lstStyle/>
                    <a:p>
                      <a:r>
                        <a:rPr lang="en-US" sz="1300" dirty="0" smtClean="0"/>
                        <a:t>My department offers effective mentoring and coaching to support my development.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173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376979"/>
                  </a:ext>
                </a:extLst>
              </a:tr>
              <a:tr h="370840">
                <a:tc>
                  <a:txBody>
                    <a:bodyPr/>
                    <a:lstStyle/>
                    <a:p>
                      <a:r>
                        <a:rPr lang="en-US" sz="1300" dirty="0" smtClean="0"/>
                        <a:t>There is good cooperation and teamwork within my department.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8446303"/>
                  </a:ext>
                </a:extLst>
              </a:tr>
              <a:tr h="370840">
                <a:tc>
                  <a:txBody>
                    <a:bodyPr/>
                    <a:lstStyle/>
                    <a:p>
                      <a:r>
                        <a:rPr lang="en-US" sz="1300" dirty="0" smtClean="0"/>
                        <a:t>My department is open and honest in communication to employees.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182</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28%</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318017"/>
                  </a:ext>
                </a:extLst>
              </a:tr>
              <a:tr h="370840">
                <a:tc>
                  <a:txBody>
                    <a:bodyPr/>
                    <a:lstStyle/>
                    <a:p>
                      <a:r>
                        <a:rPr lang="en-US" sz="1300" dirty="0" smtClean="0"/>
                        <a:t>My department proactively identifies and eliminates barriers to getting work done efficiently.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179</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31%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452456"/>
                  </a:ext>
                </a:extLst>
              </a:tr>
              <a:tr h="370840">
                <a:tc>
                  <a:txBody>
                    <a:bodyPr/>
                    <a:lstStyle/>
                    <a:p>
                      <a:r>
                        <a:rPr lang="en-US" sz="1300" dirty="0" smtClean="0"/>
                        <a:t>I receive recognition from my department for my contributions to my field / discipline.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180</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2173618"/>
                  </a:ext>
                </a:extLst>
              </a:tr>
              <a:tr h="370840">
                <a:tc>
                  <a:txBody>
                    <a:bodyPr/>
                    <a:lstStyle/>
                    <a:p>
                      <a:r>
                        <a:rPr lang="en-US" sz="1300" dirty="0" smtClean="0"/>
                        <a:t>My department demonstrates a commitment to supporting my overall wellbeing.</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26%</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2753527"/>
                  </a:ext>
                </a:extLst>
              </a:tr>
              <a:tr h="370840">
                <a:tc>
                  <a:txBody>
                    <a:bodyPr/>
                    <a:lstStyle/>
                    <a:p>
                      <a:r>
                        <a:rPr lang="en-US" sz="1300" dirty="0" smtClean="0"/>
                        <a:t>I receive clear and regular feedback on how well I do my work.</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181</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23%</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069198"/>
                  </a:ext>
                </a:extLst>
              </a:tr>
              <a:tr h="370840">
                <a:tc>
                  <a:txBody>
                    <a:bodyPr/>
                    <a:lstStyle/>
                    <a:p>
                      <a:r>
                        <a:rPr lang="en-US" sz="1300" dirty="0" smtClean="0"/>
                        <a:t>My department supports and encourages interdisciplinary scholarship.</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177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15%</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4132754"/>
                  </a:ext>
                </a:extLst>
              </a:tr>
              <a:tr h="370840">
                <a:tc>
                  <a:txBody>
                    <a:bodyPr/>
                    <a:lstStyle/>
                    <a:p>
                      <a:r>
                        <a:rPr lang="en-US" sz="1300" dirty="0" smtClean="0"/>
                        <a:t>Action was taken on issues raised in the last survey.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117</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29%</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4912026"/>
                  </a:ext>
                </a:extLst>
              </a:tr>
            </a:tbl>
          </a:graphicData>
        </a:graphic>
      </p:graphicFrame>
    </p:spTree>
    <p:extLst>
      <p:ext uri="{BB962C8B-B14F-4D97-AF65-F5344CB8AC3E}">
        <p14:creationId xmlns:p14="http://schemas.microsoft.com/office/powerpoint/2010/main" val="378508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Staff_All_NVG_v210__Respondents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Staff Respondents</a:t>
            </a:r>
            <a:endParaRPr lang="en" sz="3000" dirty="0"/>
          </a:p>
        </p:txBody>
      </p:sp>
      <p:sp>
        <p:nvSpPr>
          <p:cNvPr id="8" name="_University_of_Minnesota_2019__Staff_All_NVG_v210__Respondents__Intro" descr="Intro"/>
          <p:cNvSpPr txBox="1">
            <a:spLocks noGrp="1"/>
          </p:cNvSpPr>
          <p:nvPr>
            <p:ph type="body" sz="quarter" idx="10"/>
            <p:custDataLst>
              <p:custData r:id="rId2"/>
            </p:custDataLst>
          </p:nvPr>
        </p:nvSpPr>
        <p:spPr>
          <a:xfrm>
            <a:off x="457200" y="1371600"/>
            <a:ext cx="8229600" cy="535531"/>
          </a:xfrm>
          <a:prstGeom prst="rect">
            <a:avLst/>
          </a:prstGeom>
        </p:spPr>
        <p:txBody>
          <a:bodyPr wrap="square" rtlCol="0">
            <a:spAutoFit/>
          </a:bodyPr>
          <a:lstStyle/>
          <a:p>
            <a:r>
              <a:rPr lang="en" sz="1600" dirty="0"/>
              <a:t>The overall </a:t>
            </a:r>
            <a:r>
              <a:rPr lang="en" sz="1600" dirty="0" smtClean="0"/>
              <a:t>staff response </a:t>
            </a:r>
            <a:r>
              <a:rPr lang="en" sz="1600" dirty="0"/>
              <a:t>rate </a:t>
            </a:r>
            <a:r>
              <a:rPr lang="en" sz="1600" dirty="0" smtClean="0"/>
              <a:t>for CEHD was </a:t>
            </a:r>
            <a:r>
              <a:rPr lang="en" sz="1600" dirty="0"/>
              <a:t>85%. This was 7 points above the </a:t>
            </a:r>
            <a:r>
              <a:rPr lang="en" sz="1600" dirty="0" smtClean="0"/>
              <a:t>University </a:t>
            </a:r>
            <a:r>
              <a:rPr lang="en" sz="1600" dirty="0"/>
              <a:t>overall.</a:t>
            </a:r>
          </a:p>
        </p:txBody>
      </p:sp>
      <p:graphicFrame>
        <p:nvGraphicFramePr>
          <p:cNvPr id="9" name="_University_of_Minnesota_2019__Staff_All_NVG_v210__Respondents__ResponseRatePPT"/>
          <p:cNvGraphicFramePr>
            <a:graphicFrameLocks noGrp="1"/>
          </p:cNvGraphicFramePr>
          <p:nvPr>
            <p:ph sz="quarter" idx="11"/>
            <p:custDataLst>
              <p:custData r:id="rId3"/>
            </p:custDataLst>
          </p:nvPr>
        </p:nvGraphicFramePr>
        <p:xfrm>
          <a:off x="264405" y="1941723"/>
          <a:ext cx="8637224" cy="370166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70334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Faculty_All_NVG_v210__Respondents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Faculty Respondents</a:t>
            </a:r>
            <a:endParaRPr lang="en" sz="3000" dirty="0"/>
          </a:p>
        </p:txBody>
      </p:sp>
      <p:sp>
        <p:nvSpPr>
          <p:cNvPr id="8" name="_University_of_Minnesota_2019__Faculty_All_NVG_v210__Respondents__Intro" descr="Intro"/>
          <p:cNvSpPr txBox="1">
            <a:spLocks noGrp="1"/>
          </p:cNvSpPr>
          <p:nvPr>
            <p:ph type="body" sz="quarter" idx="10"/>
            <p:custDataLst>
              <p:custData r:id="rId2"/>
            </p:custDataLst>
          </p:nvPr>
        </p:nvSpPr>
        <p:spPr>
          <a:xfrm>
            <a:off x="457200" y="1371600"/>
            <a:ext cx="8229600" cy="535531"/>
          </a:xfrm>
          <a:prstGeom prst="rect">
            <a:avLst/>
          </a:prstGeom>
        </p:spPr>
        <p:txBody>
          <a:bodyPr wrap="square" rtlCol="0">
            <a:spAutoFit/>
          </a:bodyPr>
          <a:lstStyle/>
          <a:p>
            <a:r>
              <a:rPr lang="en" sz="1600" dirty="0"/>
              <a:t>The overall </a:t>
            </a:r>
            <a:r>
              <a:rPr lang="en" sz="1600" dirty="0" smtClean="0"/>
              <a:t>faculty response </a:t>
            </a:r>
            <a:r>
              <a:rPr lang="en" sz="1600" dirty="0"/>
              <a:t>rate for </a:t>
            </a:r>
            <a:r>
              <a:rPr lang="en" sz="1600" dirty="0" smtClean="0"/>
              <a:t>CEHD was </a:t>
            </a:r>
            <a:r>
              <a:rPr lang="en" sz="1600" dirty="0"/>
              <a:t>77%. This was 13 points above the </a:t>
            </a:r>
            <a:r>
              <a:rPr lang="en" sz="1600" dirty="0" smtClean="0"/>
              <a:t>University </a:t>
            </a:r>
            <a:r>
              <a:rPr lang="en" sz="1600" dirty="0"/>
              <a:t>overall.</a:t>
            </a:r>
          </a:p>
        </p:txBody>
      </p:sp>
      <p:graphicFrame>
        <p:nvGraphicFramePr>
          <p:cNvPr id="9" name="_University_of_Minnesota_2019__Faculty_All_NVG_v210__Respondents__ResponseRatePPT"/>
          <p:cNvGraphicFramePr>
            <a:graphicFrameLocks noGrp="1"/>
          </p:cNvGraphicFramePr>
          <p:nvPr>
            <p:ph sz="quarter" idx="11"/>
            <p:custDataLst>
              <p:custData r:id="rId3"/>
            </p:custDataLst>
          </p:nvPr>
        </p:nvGraphicFramePr>
        <p:xfrm>
          <a:off x="264405" y="1941723"/>
          <a:ext cx="8637224" cy="370166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31584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_University_of_Minnesota_2019__Staff_All_NVG_v210__Engagement_Profile__Page_Title_1" descr="Page Title (1)"/>
          <p:cNvSpPr>
            <a:spLocks noGrp="1"/>
          </p:cNvSpPr>
          <p:nvPr>
            <p:ph type="title"/>
            <p:custDataLst>
              <p:custData r:id="rId1"/>
            </p:custDataLst>
          </p:nvPr>
        </p:nvSpPr>
        <p:spPr>
          <a:xfrm>
            <a:off x="397831" y="558969"/>
            <a:ext cx="6845058" cy="507831"/>
          </a:xfrm>
          <a:prstGeom prst="rect">
            <a:avLst/>
          </a:prstGeom>
        </p:spPr>
        <p:txBody>
          <a:bodyPr wrap="square">
            <a:spAutoFit/>
          </a:bodyPr>
          <a:lstStyle/>
          <a:p>
            <a:r>
              <a:rPr lang="en" sz="3000" dirty="0" smtClean="0"/>
              <a:t>Engagement </a:t>
            </a:r>
            <a:r>
              <a:rPr lang="en" sz="3000" dirty="0"/>
              <a:t>Profile</a:t>
            </a:r>
          </a:p>
        </p:txBody>
      </p:sp>
      <p:sp>
        <p:nvSpPr>
          <p:cNvPr id="44" name="_University_of_Minnesota_2019__Staff_All_NVG_v210__Engagement_Profile__Preamble" descr="Preamble"/>
          <p:cNvSpPr txBox="1">
            <a:spLocks noGrp="1"/>
          </p:cNvSpPr>
          <p:nvPr>
            <p:ph type="body" sz="quarter" idx="13"/>
            <p:custDataLst>
              <p:custData r:id="rId2"/>
            </p:custDataLst>
          </p:nvPr>
        </p:nvSpPr>
        <p:spPr>
          <a:xfrm>
            <a:off x="457200" y="1295400"/>
            <a:ext cx="8305800" cy="2269852"/>
          </a:xfrm>
          <a:prstGeom prst="rect">
            <a:avLst/>
          </a:prstGeom>
        </p:spPr>
        <p:txBody>
          <a:bodyPr wrap="square" rtlCol="0">
            <a:spAutoFit/>
          </a:bodyPr>
          <a:lstStyle/>
          <a:p>
            <a:r>
              <a:rPr lang="en" sz="1500" dirty="0"/>
              <a:t>The Engagement Profile arranges employees into four different groups based on levels of Commitment and Dedication and Effective Environment and compares the size of these groups to Korn Ferry benchmarks calculated by an algorithm. </a:t>
            </a:r>
            <a:endParaRPr lang="en" sz="1500" dirty="0" smtClean="0"/>
          </a:p>
          <a:p>
            <a:r>
              <a:rPr lang="en" sz="1500" dirty="0" smtClean="0"/>
              <a:t>•  </a:t>
            </a:r>
            <a:r>
              <a:rPr lang="en" sz="1500" dirty="0"/>
              <a:t>Commitment and Dedication represents employees' commitment, motivation, and pride for their work and the organization and their willingness to provide extra effort in their work when it matters to them. 
•  Effective Environment represents conditions that allow employees to be effective in their jobs and remove barriers to their productivity.</a:t>
            </a:r>
          </a:p>
          <a:p>
            <a:endParaRPr lang="en" sz="1500" dirty="0"/>
          </a:p>
        </p:txBody>
      </p:sp>
      <p:sp>
        <p:nvSpPr>
          <p:cNvPr id="45" name="_University_of_Minnesota_2019__Staff_All_NVG_v210__Engagement_Profile__ScaleX" descr="ScaleX"/>
          <p:cNvSpPr txBox="1">
            <a:spLocks noGrp="1"/>
          </p:cNvSpPr>
          <p:nvPr>
            <p:ph type="body" sz="quarter" idx="14"/>
            <p:custDataLst>
              <p:custData r:id="rId3"/>
            </p:custDataLst>
          </p:nvPr>
        </p:nvSpPr>
        <p:spPr>
          <a:xfrm>
            <a:off x="2256720" y="6124852"/>
            <a:ext cx="4986169" cy="242544"/>
          </a:xfrm>
          <a:prstGeom prst="rect">
            <a:avLst/>
          </a:prstGeom>
        </p:spPr>
        <p:txBody>
          <a:bodyPr wrap="square" rtlCol="0">
            <a:spAutoFit/>
          </a:bodyPr>
          <a:lstStyle/>
          <a:p>
            <a:r>
              <a:rPr lang="en" sz="1600" dirty="0"/>
              <a:t>Commitment and Dedication</a:t>
            </a:r>
          </a:p>
        </p:txBody>
      </p:sp>
      <p:sp>
        <p:nvSpPr>
          <p:cNvPr id="46" name="_University_of_Minnesota_2019__Staff_All_NVG_v210__Engagement_Profile__ScaleY" descr="ScaleY"/>
          <p:cNvSpPr txBox="1">
            <a:spLocks noGrp="1"/>
          </p:cNvSpPr>
          <p:nvPr>
            <p:ph type="body" sz="quarter" idx="15"/>
            <p:custDataLst>
              <p:custData r:id="rId4"/>
            </p:custDataLst>
          </p:nvPr>
        </p:nvSpPr>
        <p:spPr>
          <a:xfrm>
            <a:off x="1800960" y="3442227"/>
            <a:ext cx="301625" cy="2524071"/>
          </a:xfrm>
          <a:prstGeom prst="rect">
            <a:avLst/>
          </a:prstGeom>
        </p:spPr>
        <p:txBody>
          <a:bodyPr wrap="square" rtlCol="0">
            <a:spAutoFit/>
          </a:bodyPr>
          <a:lstStyle/>
          <a:p>
            <a:r>
              <a:rPr lang="en" sz="1600" dirty="0"/>
              <a:t>Effective Environment</a:t>
            </a:r>
          </a:p>
        </p:txBody>
      </p:sp>
      <p:sp>
        <p:nvSpPr>
          <p:cNvPr id="47" name="_University_of_Minnesota_2019__Staff_All_NVG_v210__Engagement_Profile__Detached" descr="Detached"/>
          <p:cNvSpPr txBox="1">
            <a:spLocks noGrp="1"/>
          </p:cNvSpPr>
          <p:nvPr>
            <p:ph type="body" sz="quarter" idx="16"/>
            <p:custDataLst>
              <p:custData r:id="rId5"/>
            </p:custDataLst>
          </p:nvPr>
        </p:nvSpPr>
        <p:spPr>
          <a:xfrm>
            <a:off x="2393484" y="3469613"/>
            <a:ext cx="2198888" cy="341632"/>
          </a:xfrm>
          <a:prstGeom prst="rect">
            <a:avLst/>
          </a:prstGeom>
        </p:spPr>
        <p:txBody>
          <a:bodyPr wrap="square" rtlCol="0">
            <a:spAutoFit/>
          </a:bodyPr>
          <a:lstStyle/>
          <a:p>
            <a:r>
              <a:rPr lang="en" sz="1800" b="1" dirty="0"/>
              <a:t>Detached</a:t>
            </a:r>
          </a:p>
        </p:txBody>
      </p:sp>
      <p:sp>
        <p:nvSpPr>
          <p:cNvPr id="48" name="_University_of_Minnesota_2019__Staff_All_NVG_v210__Engagement_Profile__MostEffective" descr="MostEffective"/>
          <p:cNvSpPr txBox="1">
            <a:spLocks noGrp="1"/>
          </p:cNvSpPr>
          <p:nvPr>
            <p:ph type="body" sz="quarter" idx="17"/>
            <p:custDataLst>
              <p:custData r:id="rId6"/>
            </p:custDataLst>
          </p:nvPr>
        </p:nvSpPr>
        <p:spPr>
          <a:xfrm>
            <a:off x="4881901" y="3472259"/>
            <a:ext cx="2199254" cy="341632"/>
          </a:xfrm>
          <a:prstGeom prst="rect">
            <a:avLst/>
          </a:prstGeom>
        </p:spPr>
        <p:txBody>
          <a:bodyPr wrap="square" rtlCol="0">
            <a:spAutoFit/>
          </a:bodyPr>
          <a:lstStyle/>
          <a:p>
            <a:r>
              <a:rPr lang="en" sz="1800" b="1" dirty="0"/>
              <a:t>Engaged</a:t>
            </a:r>
          </a:p>
        </p:txBody>
      </p:sp>
      <p:sp>
        <p:nvSpPr>
          <p:cNvPr id="49" name="_University_of_Minnesota_2019__Staff_All_NVG_v210__Engagement_Profile__LeastEffective" descr="LeastEffective"/>
          <p:cNvSpPr txBox="1">
            <a:spLocks noGrp="1"/>
          </p:cNvSpPr>
          <p:nvPr>
            <p:ph type="body" sz="quarter" idx="18"/>
            <p:custDataLst>
              <p:custData r:id="rId7"/>
            </p:custDataLst>
          </p:nvPr>
        </p:nvSpPr>
        <p:spPr>
          <a:xfrm>
            <a:off x="2393684" y="4696268"/>
            <a:ext cx="2198688" cy="341632"/>
          </a:xfrm>
          <a:prstGeom prst="rect">
            <a:avLst/>
          </a:prstGeom>
        </p:spPr>
        <p:txBody>
          <a:bodyPr wrap="square" rtlCol="0">
            <a:spAutoFit/>
          </a:bodyPr>
          <a:lstStyle/>
          <a:p>
            <a:r>
              <a:rPr lang="en" sz="1800" b="1" dirty="0"/>
              <a:t>Disengaged</a:t>
            </a:r>
          </a:p>
        </p:txBody>
      </p:sp>
      <p:sp>
        <p:nvSpPr>
          <p:cNvPr id="50" name="_University_of_Minnesota_2019__Staff_All_NVG_v210__Engagement_Profile__Frustrated" descr="Frustrated"/>
          <p:cNvSpPr txBox="1">
            <a:spLocks noGrp="1"/>
          </p:cNvSpPr>
          <p:nvPr>
            <p:ph type="body" sz="quarter" idx="19"/>
            <p:custDataLst>
              <p:custData r:id="rId8"/>
            </p:custDataLst>
          </p:nvPr>
        </p:nvSpPr>
        <p:spPr>
          <a:xfrm>
            <a:off x="4882242" y="4698054"/>
            <a:ext cx="2198688" cy="341632"/>
          </a:xfrm>
          <a:prstGeom prst="rect">
            <a:avLst/>
          </a:prstGeom>
        </p:spPr>
        <p:txBody>
          <a:bodyPr wrap="square" rtlCol="0">
            <a:spAutoFit/>
          </a:bodyPr>
          <a:lstStyle/>
          <a:p>
            <a:r>
              <a:rPr lang="en" sz="1800" b="1" dirty="0"/>
              <a:t>Frustrated</a:t>
            </a:r>
          </a:p>
        </p:txBody>
      </p:sp>
      <p:sp>
        <p:nvSpPr>
          <p:cNvPr id="51" name="_University_of_Minnesota_2019__Staff_All_NVG_v210__Engagement_Profile__DetachedPct" descr="DetachedPct"/>
          <p:cNvSpPr txBox="1">
            <a:spLocks noGrp="1"/>
          </p:cNvSpPr>
          <p:nvPr>
            <p:ph type="body" sz="quarter" idx="20"/>
            <p:custDataLst>
              <p:custData r:id="rId9"/>
            </p:custDataLst>
          </p:nvPr>
        </p:nvSpPr>
        <p:spPr>
          <a:xfrm>
            <a:off x="2392114" y="3821769"/>
            <a:ext cx="2200258" cy="674031"/>
          </a:xfrm>
          <a:prstGeom prst="rect">
            <a:avLst/>
          </a:prstGeom>
        </p:spPr>
        <p:txBody>
          <a:bodyPr wrap="square" rtlCol="0">
            <a:spAutoFit/>
          </a:bodyPr>
          <a:lstStyle/>
          <a:p>
            <a:r>
              <a:rPr lang="en" sz="1400" dirty="0" smtClean="0"/>
              <a:t>Lower commitment, but view the environment as effective</a:t>
            </a:r>
            <a:endParaRPr lang="en" sz="1400" dirty="0"/>
          </a:p>
        </p:txBody>
      </p:sp>
      <p:sp>
        <p:nvSpPr>
          <p:cNvPr id="15" name="_University_of_Minnesota_2019__Staff_All_NVG_v210__Engagement_Profile__DetachedPct" descr="DetachedPct"/>
          <p:cNvSpPr txBox="1">
            <a:spLocks/>
          </p:cNvSpPr>
          <p:nvPr>
            <p:custDataLst>
              <p:custData r:id="rId10"/>
            </p:custDataLst>
          </p:nvPr>
        </p:nvSpPr>
        <p:spPr>
          <a:xfrm>
            <a:off x="4874615" y="5105400"/>
            <a:ext cx="2288185" cy="674031"/>
          </a:xfrm>
          <a:prstGeom prst="rect">
            <a:avLst/>
          </a:prstGeom>
        </p:spPr>
        <p:txBody>
          <a:bodyPr vert="horz" wrap="square" lIns="91440" tIns="45720" rIns="91440" bIns="45720" rtlCol="0" anchor="ctr">
            <a:spAutoFit/>
          </a:bodyPr>
          <a:lstStyle>
            <a:lvl1pPr marL="0" indent="0" algn="ctr" defTabSz="685800" rtl="0" eaLnBrk="1" latinLnBrk="0" hangingPunct="1">
              <a:lnSpc>
                <a:spcPct val="90000"/>
              </a:lnSpc>
              <a:spcBef>
                <a:spcPts val="750"/>
              </a:spcBef>
              <a:buFont typeface="Arial" panose="020B0604020202020204" pitchFamily="34" charset="0"/>
              <a:buNone/>
              <a:defRPr sz="2800" b="1" kern="1200">
                <a:solidFill>
                  <a:schemeClr val="bg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 sz="1400" dirty="0" smtClean="0"/>
              <a:t>Higher commitment, but view the environment as less effective</a:t>
            </a:r>
            <a:endParaRPr lang="en" sz="1400" dirty="0"/>
          </a:p>
        </p:txBody>
      </p:sp>
      <p:sp>
        <p:nvSpPr>
          <p:cNvPr id="18" name="_University_of_Minnesota_2019__Staff_All_NVG_v210__Engagement_Profile__DetachedPct" descr="DetachedPct"/>
          <p:cNvSpPr txBox="1">
            <a:spLocks/>
          </p:cNvSpPr>
          <p:nvPr>
            <p:custDataLst>
              <p:custData r:id="rId11"/>
            </p:custDataLst>
          </p:nvPr>
        </p:nvSpPr>
        <p:spPr>
          <a:xfrm>
            <a:off x="4881901" y="3821769"/>
            <a:ext cx="2234873" cy="674031"/>
          </a:xfrm>
          <a:prstGeom prst="rect">
            <a:avLst/>
          </a:prstGeom>
        </p:spPr>
        <p:txBody>
          <a:bodyPr vert="horz" wrap="square" lIns="91440" tIns="45720" rIns="91440" bIns="45720" rtlCol="0" anchor="ctr">
            <a:spAutoFit/>
          </a:bodyPr>
          <a:lstStyle>
            <a:lvl1pPr marL="0" indent="0" algn="ctr" defTabSz="685800" rtl="0" eaLnBrk="1" latinLnBrk="0" hangingPunct="1">
              <a:lnSpc>
                <a:spcPct val="90000"/>
              </a:lnSpc>
              <a:spcBef>
                <a:spcPts val="750"/>
              </a:spcBef>
              <a:buFont typeface="Arial" panose="020B0604020202020204" pitchFamily="34" charset="0"/>
              <a:buNone/>
              <a:defRPr sz="2800" b="1" kern="1200">
                <a:solidFill>
                  <a:schemeClr val="bg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 sz="1400" dirty="0" smtClean="0"/>
              <a:t>Higher commitment and view the environment as effective</a:t>
            </a:r>
            <a:endParaRPr lang="en" sz="1400" dirty="0"/>
          </a:p>
        </p:txBody>
      </p:sp>
      <p:sp>
        <p:nvSpPr>
          <p:cNvPr id="19" name="_University_of_Minnesota_2019__Staff_All_NVG_v210__Engagement_Profile__DetachedPct" descr="DetachedPct"/>
          <p:cNvSpPr txBox="1">
            <a:spLocks/>
          </p:cNvSpPr>
          <p:nvPr>
            <p:custDataLst>
              <p:custData r:id="rId12"/>
            </p:custDataLst>
          </p:nvPr>
        </p:nvSpPr>
        <p:spPr>
          <a:xfrm>
            <a:off x="2429600" y="5105400"/>
            <a:ext cx="2200258" cy="674031"/>
          </a:xfrm>
          <a:prstGeom prst="rect">
            <a:avLst/>
          </a:prstGeom>
        </p:spPr>
        <p:txBody>
          <a:bodyPr vert="horz" wrap="square" lIns="91440" tIns="45720" rIns="91440" bIns="45720" rtlCol="0" anchor="ctr">
            <a:spAutoFit/>
          </a:bodyPr>
          <a:lstStyle>
            <a:lvl1pPr marL="0" indent="0" algn="ctr" defTabSz="685800" rtl="0" eaLnBrk="1" latinLnBrk="0" hangingPunct="1">
              <a:lnSpc>
                <a:spcPct val="90000"/>
              </a:lnSpc>
              <a:spcBef>
                <a:spcPts val="750"/>
              </a:spcBef>
              <a:buFont typeface="Arial" panose="020B0604020202020204" pitchFamily="34" charset="0"/>
              <a:buNone/>
              <a:defRPr sz="2800" b="1" kern="1200">
                <a:solidFill>
                  <a:schemeClr val="bg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 sz="1400" dirty="0" smtClean="0"/>
              <a:t>Lower commitment and view the environment as less effective</a:t>
            </a:r>
            <a:endParaRPr lang="en" sz="1400" dirty="0"/>
          </a:p>
        </p:txBody>
      </p:sp>
    </p:spTree>
    <p:extLst>
      <p:ext uri="{BB962C8B-B14F-4D97-AF65-F5344CB8AC3E}">
        <p14:creationId xmlns:p14="http://schemas.microsoft.com/office/powerpoint/2010/main" val="166761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_University_of_Minnesota_2019__Staff_All_NVG_v210__Engagement_Profile__Page_Title_1" descr="Page Title (1)"/>
          <p:cNvSpPr>
            <a:spLocks noGrp="1"/>
          </p:cNvSpPr>
          <p:nvPr>
            <p:ph type="title"/>
            <p:custDataLst>
              <p:custData r:id="rId1"/>
            </p:custDataLst>
          </p:nvPr>
        </p:nvSpPr>
        <p:spPr>
          <a:xfrm>
            <a:off x="397831" y="558969"/>
            <a:ext cx="6845058" cy="507831"/>
          </a:xfrm>
          <a:prstGeom prst="rect">
            <a:avLst/>
          </a:prstGeom>
        </p:spPr>
        <p:txBody>
          <a:bodyPr wrap="square">
            <a:spAutoFit/>
          </a:bodyPr>
          <a:lstStyle/>
          <a:p>
            <a:r>
              <a:rPr lang="en" sz="3000" dirty="0" smtClean="0"/>
              <a:t>Staff Engagement </a:t>
            </a:r>
            <a:r>
              <a:rPr lang="en" sz="3000" dirty="0"/>
              <a:t>Profile</a:t>
            </a:r>
          </a:p>
        </p:txBody>
      </p:sp>
      <p:sp>
        <p:nvSpPr>
          <p:cNvPr id="44" name="_University_of_Minnesota_2019__Staff_All_NVG_v210__Engagement_Profile__Preamble" descr="Preamble"/>
          <p:cNvSpPr txBox="1">
            <a:spLocks noGrp="1"/>
          </p:cNvSpPr>
          <p:nvPr>
            <p:ph type="body" sz="quarter" idx="13"/>
            <p:custDataLst>
              <p:custData r:id="rId2"/>
            </p:custDataLst>
          </p:nvPr>
        </p:nvSpPr>
        <p:spPr>
          <a:xfrm>
            <a:off x="457200" y="1819668"/>
            <a:ext cx="8305800" cy="313932"/>
          </a:xfrm>
          <a:prstGeom prst="rect">
            <a:avLst/>
          </a:prstGeom>
        </p:spPr>
        <p:txBody>
          <a:bodyPr wrap="square" rtlCol="0">
            <a:spAutoFit/>
          </a:bodyPr>
          <a:lstStyle/>
          <a:p>
            <a:r>
              <a:rPr lang="en" sz="1600" dirty="0"/>
              <a:t>The overal staff Engagement Profile is slightly down from the 2017 survey.</a:t>
            </a:r>
          </a:p>
        </p:txBody>
      </p:sp>
      <p:sp>
        <p:nvSpPr>
          <p:cNvPr id="45" name="_University_of_Minnesota_2019__Staff_All_NVG_v210__Engagement_Profile__ScaleX" descr="ScaleX"/>
          <p:cNvSpPr txBox="1">
            <a:spLocks noGrp="1"/>
          </p:cNvSpPr>
          <p:nvPr>
            <p:ph type="body" sz="quarter" idx="14"/>
            <p:custDataLst>
              <p:custData r:id="rId3"/>
            </p:custDataLst>
          </p:nvPr>
        </p:nvSpPr>
        <p:spPr>
          <a:xfrm>
            <a:off x="2256720" y="6124852"/>
            <a:ext cx="4986169" cy="242544"/>
          </a:xfrm>
          <a:prstGeom prst="rect">
            <a:avLst/>
          </a:prstGeom>
        </p:spPr>
        <p:txBody>
          <a:bodyPr wrap="square" rtlCol="0">
            <a:spAutoFit/>
          </a:bodyPr>
          <a:lstStyle/>
          <a:p>
            <a:r>
              <a:rPr lang="en" sz="1600" dirty="0"/>
              <a:t>Commitment and Dedication</a:t>
            </a:r>
          </a:p>
        </p:txBody>
      </p:sp>
      <p:sp>
        <p:nvSpPr>
          <p:cNvPr id="46" name="_University_of_Minnesota_2019__Staff_All_NVG_v210__Engagement_Profile__ScaleY" descr="ScaleY"/>
          <p:cNvSpPr txBox="1">
            <a:spLocks noGrp="1"/>
          </p:cNvSpPr>
          <p:nvPr>
            <p:ph type="body" sz="quarter" idx="15"/>
            <p:custDataLst>
              <p:custData r:id="rId4"/>
            </p:custDataLst>
          </p:nvPr>
        </p:nvSpPr>
        <p:spPr>
          <a:xfrm>
            <a:off x="1800960" y="3442227"/>
            <a:ext cx="301625" cy="2524071"/>
          </a:xfrm>
          <a:prstGeom prst="rect">
            <a:avLst/>
          </a:prstGeom>
        </p:spPr>
        <p:txBody>
          <a:bodyPr wrap="square" rtlCol="0">
            <a:spAutoFit/>
          </a:bodyPr>
          <a:lstStyle/>
          <a:p>
            <a:r>
              <a:rPr lang="en" sz="1600" dirty="0"/>
              <a:t>Effective Environment</a:t>
            </a:r>
          </a:p>
        </p:txBody>
      </p:sp>
      <p:sp>
        <p:nvSpPr>
          <p:cNvPr id="47" name="_University_of_Minnesota_2019__Staff_All_NVG_v210__Engagement_Profile__Detached" descr="Detached"/>
          <p:cNvSpPr txBox="1">
            <a:spLocks noGrp="1"/>
          </p:cNvSpPr>
          <p:nvPr>
            <p:ph type="body" sz="quarter" idx="16"/>
            <p:custDataLst>
              <p:custData r:id="rId5"/>
            </p:custDataLst>
          </p:nvPr>
        </p:nvSpPr>
        <p:spPr>
          <a:xfrm>
            <a:off x="2393484" y="3492255"/>
            <a:ext cx="2198888" cy="296348"/>
          </a:xfrm>
          <a:prstGeom prst="rect">
            <a:avLst/>
          </a:prstGeom>
        </p:spPr>
        <p:txBody>
          <a:bodyPr wrap="square" rtlCol="0">
            <a:spAutoFit/>
          </a:bodyPr>
          <a:lstStyle/>
          <a:p>
            <a:r>
              <a:rPr lang="en" sz="1800" dirty="0"/>
              <a:t>Detached</a:t>
            </a:r>
          </a:p>
        </p:txBody>
      </p:sp>
      <p:sp>
        <p:nvSpPr>
          <p:cNvPr id="48" name="_University_of_Minnesota_2019__Staff_All_NVG_v210__Engagement_Profile__MostEffective" descr="MostEffective"/>
          <p:cNvSpPr txBox="1">
            <a:spLocks noGrp="1"/>
          </p:cNvSpPr>
          <p:nvPr>
            <p:ph type="body" sz="quarter" idx="17"/>
            <p:custDataLst>
              <p:custData r:id="rId6"/>
            </p:custDataLst>
          </p:nvPr>
        </p:nvSpPr>
        <p:spPr>
          <a:xfrm>
            <a:off x="4881901" y="3494901"/>
            <a:ext cx="2199254" cy="296348"/>
          </a:xfrm>
          <a:prstGeom prst="rect">
            <a:avLst/>
          </a:prstGeom>
        </p:spPr>
        <p:txBody>
          <a:bodyPr wrap="square" rtlCol="0">
            <a:spAutoFit/>
          </a:bodyPr>
          <a:lstStyle/>
          <a:p>
            <a:r>
              <a:rPr lang="en" sz="1800" dirty="0"/>
              <a:t>Engaged</a:t>
            </a:r>
          </a:p>
        </p:txBody>
      </p:sp>
      <p:sp>
        <p:nvSpPr>
          <p:cNvPr id="49" name="_University_of_Minnesota_2019__Staff_All_NVG_v210__Engagement_Profile__LeastEffective" descr="LeastEffective"/>
          <p:cNvSpPr txBox="1">
            <a:spLocks noGrp="1"/>
          </p:cNvSpPr>
          <p:nvPr>
            <p:ph type="body" sz="quarter" idx="18"/>
            <p:custDataLst>
              <p:custData r:id="rId7"/>
            </p:custDataLst>
          </p:nvPr>
        </p:nvSpPr>
        <p:spPr>
          <a:xfrm>
            <a:off x="2393684" y="4710553"/>
            <a:ext cx="2198688" cy="313061"/>
          </a:xfrm>
          <a:prstGeom prst="rect">
            <a:avLst/>
          </a:prstGeom>
        </p:spPr>
        <p:txBody>
          <a:bodyPr wrap="square" rtlCol="0">
            <a:spAutoFit/>
          </a:bodyPr>
          <a:lstStyle/>
          <a:p>
            <a:r>
              <a:rPr lang="en" sz="1800" dirty="0"/>
              <a:t>Disengaged</a:t>
            </a:r>
          </a:p>
        </p:txBody>
      </p:sp>
      <p:sp>
        <p:nvSpPr>
          <p:cNvPr id="50" name="_University_of_Minnesota_2019__Staff_All_NVG_v210__Engagement_Profile__Frustrated" descr="Frustrated"/>
          <p:cNvSpPr txBox="1">
            <a:spLocks noGrp="1"/>
          </p:cNvSpPr>
          <p:nvPr>
            <p:ph type="body" sz="quarter" idx="19"/>
            <p:custDataLst>
              <p:custData r:id="rId8"/>
            </p:custDataLst>
          </p:nvPr>
        </p:nvSpPr>
        <p:spPr>
          <a:xfrm>
            <a:off x="4882242" y="4714125"/>
            <a:ext cx="2198688" cy="309489"/>
          </a:xfrm>
          <a:prstGeom prst="rect">
            <a:avLst/>
          </a:prstGeom>
        </p:spPr>
        <p:txBody>
          <a:bodyPr wrap="square" rtlCol="0">
            <a:spAutoFit/>
          </a:bodyPr>
          <a:lstStyle/>
          <a:p>
            <a:r>
              <a:rPr lang="en" sz="1800" dirty="0"/>
              <a:t>Frustrated</a:t>
            </a:r>
          </a:p>
        </p:txBody>
      </p:sp>
      <p:sp>
        <p:nvSpPr>
          <p:cNvPr id="51" name="_University_of_Minnesota_2019__Staff_All_NVG_v210__Engagement_Profile__DetachedPct" descr="DetachedPct"/>
          <p:cNvSpPr txBox="1">
            <a:spLocks noGrp="1"/>
          </p:cNvSpPr>
          <p:nvPr>
            <p:ph type="body" sz="quarter" idx="20"/>
            <p:custDataLst>
              <p:custData r:id="rId9"/>
            </p:custDataLst>
          </p:nvPr>
        </p:nvSpPr>
        <p:spPr>
          <a:xfrm>
            <a:off x="2841406" y="3879962"/>
            <a:ext cx="1320800" cy="682625"/>
          </a:xfrm>
          <a:prstGeom prst="rect">
            <a:avLst/>
          </a:prstGeom>
        </p:spPr>
        <p:txBody>
          <a:bodyPr wrap="square" rtlCol="0">
            <a:spAutoFit/>
          </a:bodyPr>
          <a:lstStyle/>
          <a:p>
            <a:r>
              <a:rPr lang="en" sz="2800" dirty="0"/>
              <a:t>7%</a:t>
            </a:r>
          </a:p>
        </p:txBody>
      </p:sp>
      <p:sp>
        <p:nvSpPr>
          <p:cNvPr id="52" name="_University_of_Minnesota_2019__Staff_All_NVG_v210__Engagement_Profile__MostEffectivePct" descr="MostEffectivePct"/>
          <p:cNvSpPr txBox="1">
            <a:spLocks noGrp="1"/>
          </p:cNvSpPr>
          <p:nvPr>
            <p:ph type="body" sz="quarter" idx="21"/>
            <p:custDataLst>
              <p:custData r:id="rId10"/>
            </p:custDataLst>
          </p:nvPr>
        </p:nvSpPr>
        <p:spPr>
          <a:xfrm>
            <a:off x="5326915" y="3885375"/>
            <a:ext cx="1331912" cy="682625"/>
          </a:xfrm>
          <a:prstGeom prst="rect">
            <a:avLst/>
          </a:prstGeom>
        </p:spPr>
        <p:txBody>
          <a:bodyPr wrap="square" rtlCol="0">
            <a:spAutoFit/>
          </a:bodyPr>
          <a:lstStyle/>
          <a:p>
            <a:r>
              <a:rPr lang="en" sz="2800" dirty="0"/>
              <a:t>54%</a:t>
            </a:r>
          </a:p>
        </p:txBody>
      </p:sp>
      <p:sp>
        <p:nvSpPr>
          <p:cNvPr id="53" name="_University_of_Minnesota_2019__Staff_All_NVG_v210__Engagement_Profile__LeastEffectivePct" descr="LeastEffectivePct"/>
          <p:cNvSpPr txBox="1">
            <a:spLocks noGrp="1"/>
          </p:cNvSpPr>
          <p:nvPr>
            <p:ph type="body" sz="quarter" idx="22"/>
            <p:custDataLst>
              <p:custData r:id="rId11"/>
            </p:custDataLst>
          </p:nvPr>
        </p:nvSpPr>
        <p:spPr>
          <a:xfrm>
            <a:off x="2832359" y="5115344"/>
            <a:ext cx="1320800" cy="781050"/>
          </a:xfrm>
          <a:prstGeom prst="rect">
            <a:avLst/>
          </a:prstGeom>
        </p:spPr>
        <p:txBody>
          <a:bodyPr wrap="square" rtlCol="0">
            <a:spAutoFit/>
          </a:bodyPr>
          <a:lstStyle/>
          <a:p>
            <a:r>
              <a:rPr lang="en" sz="2800" dirty="0"/>
              <a:t>18%</a:t>
            </a:r>
          </a:p>
        </p:txBody>
      </p:sp>
      <p:sp>
        <p:nvSpPr>
          <p:cNvPr id="54" name="_University_of_Minnesota_2019__Staff_All_NVG_v210__Engagement_Profile__FrustratedPct" descr="FrustratedPct"/>
          <p:cNvSpPr txBox="1">
            <a:spLocks noGrp="1"/>
          </p:cNvSpPr>
          <p:nvPr>
            <p:ph type="body" sz="quarter" idx="23"/>
            <p:custDataLst>
              <p:custData r:id="rId12"/>
            </p:custDataLst>
          </p:nvPr>
        </p:nvSpPr>
        <p:spPr>
          <a:xfrm>
            <a:off x="5340024" y="5115344"/>
            <a:ext cx="1331912" cy="789928"/>
          </a:xfrm>
          <a:prstGeom prst="rect">
            <a:avLst/>
          </a:prstGeom>
        </p:spPr>
        <p:txBody>
          <a:bodyPr wrap="square" rtlCol="0">
            <a:spAutoFit/>
          </a:bodyPr>
          <a:lstStyle/>
          <a:p>
            <a:r>
              <a:rPr lang="en" sz="2800" dirty="0"/>
              <a:t>21%</a:t>
            </a:r>
          </a:p>
        </p:txBody>
      </p:sp>
    </p:spTree>
    <p:extLst>
      <p:ext uri="{BB962C8B-B14F-4D97-AF65-F5344CB8AC3E}">
        <p14:creationId xmlns:p14="http://schemas.microsoft.com/office/powerpoint/2010/main" val="144126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_University_of_Minnesota_2019__Faculty_All_NVG_v210__Engagement_Profile__Page_Title_1" descr="Page Title (1)"/>
          <p:cNvSpPr>
            <a:spLocks noGrp="1"/>
          </p:cNvSpPr>
          <p:nvPr>
            <p:ph type="title"/>
            <p:custDataLst>
              <p:custData r:id="rId1"/>
            </p:custDataLst>
          </p:nvPr>
        </p:nvSpPr>
        <p:spPr>
          <a:xfrm>
            <a:off x="397831" y="558969"/>
            <a:ext cx="6845058" cy="507831"/>
          </a:xfrm>
          <a:prstGeom prst="rect">
            <a:avLst/>
          </a:prstGeom>
        </p:spPr>
        <p:txBody>
          <a:bodyPr wrap="square">
            <a:spAutoFit/>
          </a:bodyPr>
          <a:lstStyle/>
          <a:p>
            <a:r>
              <a:rPr lang="en" sz="3000" dirty="0" smtClean="0"/>
              <a:t>Faculty Engagement </a:t>
            </a:r>
            <a:r>
              <a:rPr lang="en" sz="3000" dirty="0"/>
              <a:t>Profile</a:t>
            </a:r>
          </a:p>
        </p:txBody>
      </p:sp>
      <p:sp>
        <p:nvSpPr>
          <p:cNvPr id="44" name="_University_of_Minnesota_2019__Faculty_All_NVG_v210__Engagement_Profile__Preamble" descr="Preamble"/>
          <p:cNvSpPr txBox="1">
            <a:spLocks noGrp="1"/>
          </p:cNvSpPr>
          <p:nvPr>
            <p:ph type="body" sz="quarter" idx="13"/>
            <p:custDataLst>
              <p:custData r:id="rId2"/>
            </p:custDataLst>
          </p:nvPr>
        </p:nvSpPr>
        <p:spPr>
          <a:xfrm>
            <a:off x="457200" y="1819668"/>
            <a:ext cx="8229600" cy="313932"/>
          </a:xfrm>
          <a:prstGeom prst="rect">
            <a:avLst/>
          </a:prstGeom>
        </p:spPr>
        <p:txBody>
          <a:bodyPr wrap="square" rtlCol="0">
            <a:spAutoFit/>
          </a:bodyPr>
          <a:lstStyle/>
          <a:p>
            <a:r>
              <a:rPr lang="en" sz="1600" dirty="0" smtClean="0"/>
              <a:t>The overall faculty Engagement Profile is slightly down from the 2017 survey.</a:t>
            </a:r>
            <a:endParaRPr lang="en" sz="1600" dirty="0"/>
          </a:p>
        </p:txBody>
      </p:sp>
      <p:sp>
        <p:nvSpPr>
          <p:cNvPr id="45" name="_University_of_Minnesota_2019__Faculty_All_NVG_v210__Engagement_Profile__ScaleX" descr="ScaleX"/>
          <p:cNvSpPr txBox="1">
            <a:spLocks noGrp="1"/>
          </p:cNvSpPr>
          <p:nvPr>
            <p:ph type="body" sz="quarter" idx="14"/>
            <p:custDataLst>
              <p:custData r:id="rId3"/>
            </p:custDataLst>
          </p:nvPr>
        </p:nvSpPr>
        <p:spPr>
          <a:xfrm>
            <a:off x="2256720" y="6124852"/>
            <a:ext cx="4986169" cy="242544"/>
          </a:xfrm>
          <a:prstGeom prst="rect">
            <a:avLst/>
          </a:prstGeom>
        </p:spPr>
        <p:txBody>
          <a:bodyPr wrap="square" rtlCol="0">
            <a:spAutoFit/>
          </a:bodyPr>
          <a:lstStyle/>
          <a:p>
            <a:r>
              <a:rPr lang="en" sz="1600" dirty="0"/>
              <a:t>Commitment and Dedication</a:t>
            </a:r>
          </a:p>
        </p:txBody>
      </p:sp>
      <p:sp>
        <p:nvSpPr>
          <p:cNvPr id="46" name="_University_of_Minnesota_2019__Faculty_All_NVG_v210__Engagement_Profile__ScaleY" descr="ScaleY"/>
          <p:cNvSpPr txBox="1">
            <a:spLocks noGrp="1"/>
          </p:cNvSpPr>
          <p:nvPr>
            <p:ph type="body" sz="quarter" idx="15"/>
            <p:custDataLst>
              <p:custData r:id="rId4"/>
            </p:custDataLst>
          </p:nvPr>
        </p:nvSpPr>
        <p:spPr>
          <a:xfrm>
            <a:off x="1800960" y="3442227"/>
            <a:ext cx="301625" cy="2524071"/>
          </a:xfrm>
          <a:prstGeom prst="rect">
            <a:avLst/>
          </a:prstGeom>
        </p:spPr>
        <p:txBody>
          <a:bodyPr wrap="square" rtlCol="0">
            <a:spAutoFit/>
          </a:bodyPr>
          <a:lstStyle/>
          <a:p>
            <a:r>
              <a:rPr lang="en" sz="1600" dirty="0"/>
              <a:t>Effective Environment</a:t>
            </a:r>
          </a:p>
        </p:txBody>
      </p:sp>
      <p:sp>
        <p:nvSpPr>
          <p:cNvPr id="47" name="_University_of_Minnesota_2019__Faculty_All_NVG_v210__Engagement_Profile__Detached" descr="Detached"/>
          <p:cNvSpPr txBox="1">
            <a:spLocks noGrp="1"/>
          </p:cNvSpPr>
          <p:nvPr>
            <p:ph type="body" sz="quarter" idx="16"/>
            <p:custDataLst>
              <p:custData r:id="rId5"/>
            </p:custDataLst>
          </p:nvPr>
        </p:nvSpPr>
        <p:spPr>
          <a:xfrm>
            <a:off x="2393484" y="3492255"/>
            <a:ext cx="2198888" cy="296348"/>
          </a:xfrm>
          <a:prstGeom prst="rect">
            <a:avLst/>
          </a:prstGeom>
        </p:spPr>
        <p:txBody>
          <a:bodyPr wrap="square" rtlCol="0">
            <a:spAutoFit/>
          </a:bodyPr>
          <a:lstStyle/>
          <a:p>
            <a:r>
              <a:rPr lang="en" sz="1800" dirty="0"/>
              <a:t>Detached</a:t>
            </a:r>
          </a:p>
        </p:txBody>
      </p:sp>
      <p:sp>
        <p:nvSpPr>
          <p:cNvPr id="48" name="_University_of_Minnesota_2019__Faculty_All_NVG_v210__Engagement_Profile__MostEffective" descr="MostEffective"/>
          <p:cNvSpPr txBox="1">
            <a:spLocks noGrp="1"/>
          </p:cNvSpPr>
          <p:nvPr>
            <p:ph type="body" sz="quarter" idx="17"/>
            <p:custDataLst>
              <p:custData r:id="rId6"/>
            </p:custDataLst>
          </p:nvPr>
        </p:nvSpPr>
        <p:spPr>
          <a:xfrm>
            <a:off x="4881901" y="3494901"/>
            <a:ext cx="2199254" cy="296348"/>
          </a:xfrm>
          <a:prstGeom prst="rect">
            <a:avLst/>
          </a:prstGeom>
        </p:spPr>
        <p:txBody>
          <a:bodyPr wrap="square" rtlCol="0">
            <a:spAutoFit/>
          </a:bodyPr>
          <a:lstStyle/>
          <a:p>
            <a:r>
              <a:rPr lang="en" sz="1800" dirty="0"/>
              <a:t>Engaged</a:t>
            </a:r>
          </a:p>
        </p:txBody>
      </p:sp>
      <p:sp>
        <p:nvSpPr>
          <p:cNvPr id="49" name="_University_of_Minnesota_2019__Faculty_All_NVG_v210__Engagement_Profile__LeastEffective" descr="LeastEffective"/>
          <p:cNvSpPr txBox="1">
            <a:spLocks noGrp="1"/>
          </p:cNvSpPr>
          <p:nvPr>
            <p:ph type="body" sz="quarter" idx="18"/>
            <p:custDataLst>
              <p:custData r:id="rId7"/>
            </p:custDataLst>
          </p:nvPr>
        </p:nvSpPr>
        <p:spPr>
          <a:xfrm>
            <a:off x="2393684" y="4710553"/>
            <a:ext cx="2198688" cy="313061"/>
          </a:xfrm>
          <a:prstGeom prst="rect">
            <a:avLst/>
          </a:prstGeom>
        </p:spPr>
        <p:txBody>
          <a:bodyPr wrap="square" rtlCol="0">
            <a:spAutoFit/>
          </a:bodyPr>
          <a:lstStyle/>
          <a:p>
            <a:r>
              <a:rPr lang="en" sz="1800" dirty="0"/>
              <a:t>Disengaged</a:t>
            </a:r>
          </a:p>
        </p:txBody>
      </p:sp>
      <p:sp>
        <p:nvSpPr>
          <p:cNvPr id="50" name="_University_of_Minnesota_2019__Faculty_All_NVG_v210__Engagement_Profile__Frustrated" descr="Frustrated"/>
          <p:cNvSpPr txBox="1">
            <a:spLocks noGrp="1"/>
          </p:cNvSpPr>
          <p:nvPr>
            <p:ph type="body" sz="quarter" idx="19"/>
            <p:custDataLst>
              <p:custData r:id="rId8"/>
            </p:custDataLst>
          </p:nvPr>
        </p:nvSpPr>
        <p:spPr>
          <a:xfrm>
            <a:off x="4882242" y="4714125"/>
            <a:ext cx="2198688" cy="309489"/>
          </a:xfrm>
          <a:prstGeom prst="rect">
            <a:avLst/>
          </a:prstGeom>
        </p:spPr>
        <p:txBody>
          <a:bodyPr wrap="square" rtlCol="0">
            <a:spAutoFit/>
          </a:bodyPr>
          <a:lstStyle/>
          <a:p>
            <a:r>
              <a:rPr lang="en" sz="1800" dirty="0"/>
              <a:t>Frustrated</a:t>
            </a:r>
          </a:p>
        </p:txBody>
      </p:sp>
      <p:sp>
        <p:nvSpPr>
          <p:cNvPr id="51" name="_University_of_Minnesota_2019__Faculty_All_NVG_v210__Engagement_Profile__DetachedPct" descr="DetachedPct"/>
          <p:cNvSpPr txBox="1">
            <a:spLocks noGrp="1"/>
          </p:cNvSpPr>
          <p:nvPr>
            <p:ph type="body" sz="quarter" idx="20"/>
            <p:custDataLst>
              <p:custData r:id="rId9"/>
            </p:custDataLst>
          </p:nvPr>
        </p:nvSpPr>
        <p:spPr>
          <a:xfrm>
            <a:off x="2841406" y="3879962"/>
            <a:ext cx="1320800" cy="682625"/>
          </a:xfrm>
          <a:prstGeom prst="rect">
            <a:avLst/>
          </a:prstGeom>
        </p:spPr>
        <p:txBody>
          <a:bodyPr wrap="square" rtlCol="0">
            <a:spAutoFit/>
          </a:bodyPr>
          <a:lstStyle/>
          <a:p>
            <a:r>
              <a:rPr lang="en" sz="2800" dirty="0"/>
              <a:t>6%</a:t>
            </a:r>
          </a:p>
        </p:txBody>
      </p:sp>
      <p:sp>
        <p:nvSpPr>
          <p:cNvPr id="52" name="_University_of_Minnesota_2019__Faculty_All_NVG_v210__Engagement_Profile__MostEffectivePct" descr="MostEffectivePct"/>
          <p:cNvSpPr txBox="1">
            <a:spLocks noGrp="1"/>
          </p:cNvSpPr>
          <p:nvPr>
            <p:ph type="body" sz="quarter" idx="21"/>
            <p:custDataLst>
              <p:custData r:id="rId10"/>
            </p:custDataLst>
          </p:nvPr>
        </p:nvSpPr>
        <p:spPr>
          <a:xfrm>
            <a:off x="5326915" y="3885375"/>
            <a:ext cx="1331912" cy="682625"/>
          </a:xfrm>
          <a:prstGeom prst="rect">
            <a:avLst/>
          </a:prstGeom>
        </p:spPr>
        <p:txBody>
          <a:bodyPr wrap="square" rtlCol="0">
            <a:spAutoFit/>
          </a:bodyPr>
          <a:lstStyle/>
          <a:p>
            <a:r>
              <a:rPr lang="en" sz="2800" dirty="0"/>
              <a:t>50%</a:t>
            </a:r>
          </a:p>
        </p:txBody>
      </p:sp>
      <p:sp>
        <p:nvSpPr>
          <p:cNvPr id="53" name="_University_of_Minnesota_2019__Faculty_All_NVG_v210__Engagement_Profile__LeastEffectivePct" descr="LeastEffectivePct"/>
          <p:cNvSpPr txBox="1">
            <a:spLocks noGrp="1"/>
          </p:cNvSpPr>
          <p:nvPr>
            <p:ph type="body" sz="quarter" idx="22"/>
            <p:custDataLst>
              <p:custData r:id="rId11"/>
            </p:custDataLst>
          </p:nvPr>
        </p:nvSpPr>
        <p:spPr>
          <a:xfrm>
            <a:off x="2832359" y="5115344"/>
            <a:ext cx="1320800" cy="781050"/>
          </a:xfrm>
          <a:prstGeom prst="rect">
            <a:avLst/>
          </a:prstGeom>
        </p:spPr>
        <p:txBody>
          <a:bodyPr wrap="square" rtlCol="0">
            <a:spAutoFit/>
          </a:bodyPr>
          <a:lstStyle/>
          <a:p>
            <a:r>
              <a:rPr lang="en" sz="2800" dirty="0"/>
              <a:t>26%</a:t>
            </a:r>
          </a:p>
        </p:txBody>
      </p:sp>
      <p:sp>
        <p:nvSpPr>
          <p:cNvPr id="54" name="_University_of_Minnesota_2019__Faculty_All_NVG_v210__Engagement_Profile__FrustratedPct" descr="FrustratedPct"/>
          <p:cNvSpPr txBox="1">
            <a:spLocks noGrp="1"/>
          </p:cNvSpPr>
          <p:nvPr>
            <p:ph type="body" sz="quarter" idx="23"/>
            <p:custDataLst>
              <p:custData r:id="rId12"/>
            </p:custDataLst>
          </p:nvPr>
        </p:nvSpPr>
        <p:spPr>
          <a:xfrm>
            <a:off x="5340024" y="5115344"/>
            <a:ext cx="1331912" cy="789928"/>
          </a:xfrm>
          <a:prstGeom prst="rect">
            <a:avLst/>
          </a:prstGeom>
        </p:spPr>
        <p:txBody>
          <a:bodyPr wrap="square" rtlCol="0">
            <a:spAutoFit/>
          </a:bodyPr>
          <a:lstStyle/>
          <a:p>
            <a:r>
              <a:rPr lang="en" sz="2800" dirty="0"/>
              <a:t>18%</a:t>
            </a:r>
          </a:p>
        </p:txBody>
      </p:sp>
    </p:spTree>
    <p:extLst>
      <p:ext uri="{BB962C8B-B14F-4D97-AF65-F5344CB8AC3E}">
        <p14:creationId xmlns:p14="http://schemas.microsoft.com/office/powerpoint/2010/main" val="1574986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294" y="493923"/>
            <a:ext cx="6841706" cy="572877"/>
          </a:xfrm>
        </p:spPr>
        <p:txBody>
          <a:bodyPr/>
          <a:lstStyle/>
          <a:p>
            <a:r>
              <a:rPr lang="en-US" dirty="0" smtClean="0"/>
              <a:t>Understanding the Ratings</a:t>
            </a:r>
            <a:endParaRPr lang="en-US" dirty="0"/>
          </a:p>
        </p:txBody>
      </p:sp>
      <p:sp>
        <p:nvSpPr>
          <p:cNvPr id="3" name="Text Placeholder 2"/>
          <p:cNvSpPr>
            <a:spLocks noGrp="1"/>
          </p:cNvSpPr>
          <p:nvPr>
            <p:ph type="body" sz="quarter" idx="10"/>
          </p:nvPr>
        </p:nvSpPr>
        <p:spPr/>
        <p:txBody>
          <a:bodyPr>
            <a:normAutofit/>
          </a:bodyPr>
          <a:lstStyle/>
          <a:p>
            <a:r>
              <a:rPr lang="en-US" sz="1600" dirty="0" smtClean="0"/>
              <a:t>The following slides summarize CEHD’s strengths and opportunities. Focus on the percentage of employees responding favorably, unfavorably, or in a neutral way. The following guidelines will help interpret the percentage scores:</a:t>
            </a:r>
            <a:endParaRPr lang="en-US" sz="1600" dirty="0"/>
          </a:p>
        </p:txBody>
      </p:sp>
      <p:sp>
        <p:nvSpPr>
          <p:cNvPr id="4" name="Text Placeholder 3"/>
          <p:cNvSpPr>
            <a:spLocks noGrp="1"/>
          </p:cNvSpPr>
          <p:nvPr>
            <p:ph type="body" sz="quarter" idx="12"/>
          </p:nvPr>
        </p:nvSpPr>
        <p:spPr>
          <a:xfrm>
            <a:off x="304800" y="2438401"/>
            <a:ext cx="8513523" cy="4332382"/>
          </a:xfrm>
        </p:spPr>
        <p:txBody>
          <a:bodyPr/>
          <a:lstStyle/>
          <a:p>
            <a:pPr marL="285750" indent="-285750">
              <a:buFont typeface="Arial" panose="020B0604020202020204" pitchFamily="34" charset="0"/>
              <a:buChar char="•"/>
            </a:pPr>
            <a:r>
              <a:rPr lang="en-US" dirty="0" smtClean="0"/>
              <a:t>Favorable rating of &gt;70%	Clearly favorable</a:t>
            </a:r>
            <a:endParaRPr lang="en-US" dirty="0"/>
          </a:p>
          <a:p>
            <a:pPr marL="285750" indent="-285750">
              <a:buFont typeface="Arial" panose="020B0604020202020204" pitchFamily="34" charset="0"/>
              <a:buChar char="•"/>
            </a:pPr>
            <a:r>
              <a:rPr lang="en-US" dirty="0"/>
              <a:t>Favorable rating </a:t>
            </a:r>
            <a:r>
              <a:rPr lang="en-US" dirty="0" smtClean="0"/>
              <a:t>of 60-70%	Moderately favorable</a:t>
            </a:r>
          </a:p>
          <a:p>
            <a:pPr marL="285750" indent="-285750">
              <a:buFont typeface="Arial" panose="020B0604020202020204" pitchFamily="34" charset="0"/>
              <a:buChar char="•"/>
            </a:pPr>
            <a:r>
              <a:rPr lang="en-US" dirty="0" smtClean="0"/>
              <a:t>Neutral rating of &gt;20%		Potential for converting to a favorable</a:t>
            </a:r>
            <a:r>
              <a:rPr lang="en-US" dirty="0"/>
              <a:t> </a:t>
            </a:r>
            <a:r>
              <a:rPr lang="en-US" dirty="0" smtClean="0"/>
              <a:t>response with more discussion</a:t>
            </a:r>
          </a:p>
          <a:p>
            <a:pPr marL="285750" indent="-285750">
              <a:buFont typeface="Arial" panose="020B0604020202020204" pitchFamily="34" charset="0"/>
              <a:buChar char="•"/>
            </a:pPr>
            <a:r>
              <a:rPr lang="en-US" dirty="0" smtClean="0"/>
              <a:t>Unfavorable rating of &gt;20%	Potential warning sign</a:t>
            </a:r>
            <a:endParaRPr lang="en-US" dirty="0"/>
          </a:p>
          <a:p>
            <a:pPr marL="285750" indent="-285750">
              <a:buFont typeface="Arial" panose="020B0604020202020204" pitchFamily="34" charset="0"/>
              <a:buChar char="•"/>
            </a:pPr>
            <a:r>
              <a:rPr lang="en-US" dirty="0" smtClean="0"/>
              <a:t>Unfavorable rating of &gt;30%	An area for further discussion and possible action</a:t>
            </a:r>
            <a:endParaRPr lang="en-US" dirty="0"/>
          </a:p>
          <a:p>
            <a:endParaRPr lang="en-US" dirty="0"/>
          </a:p>
        </p:txBody>
      </p:sp>
    </p:spTree>
    <p:extLst>
      <p:ext uri="{BB962C8B-B14F-4D97-AF65-F5344CB8AC3E}">
        <p14:creationId xmlns:p14="http://schemas.microsoft.com/office/powerpoint/2010/main" val="184488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Staff_All_NVG_v210__Key_Metrics_and_Drivers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Staff Key </a:t>
            </a:r>
            <a:r>
              <a:rPr lang="en" sz="3000" dirty="0"/>
              <a:t>Metrics and Drivers</a:t>
            </a:r>
          </a:p>
        </p:txBody>
      </p:sp>
      <p:graphicFrame>
        <p:nvGraphicFramePr>
          <p:cNvPr id="9" name="_University_of_Minnesota_2019__Staff_All_NVG_v210__Key_Metrics_and_Drivers__t0"/>
          <p:cNvGraphicFramePr>
            <a:graphicFrameLocks noGrp="1"/>
          </p:cNvGraphicFramePr>
          <p:nvPr>
            <p:ph sz="quarter" idx="11"/>
            <p:custDataLst>
              <p:custData r:id="rId2"/>
            </p:custDataLst>
            <p:extLst>
              <p:ext uri="{D42A27DB-BD31-4B8C-83A1-F6EECF244321}">
                <p14:modId xmlns:p14="http://schemas.microsoft.com/office/powerpoint/2010/main" val="268640775"/>
              </p:ext>
            </p:extLst>
          </p:nvPr>
        </p:nvGraphicFramePr>
        <p:xfrm>
          <a:off x="327089" y="1447800"/>
          <a:ext cx="8283512" cy="5029205"/>
        </p:xfrm>
        <a:graphic>
          <a:graphicData uri="http://schemas.openxmlformats.org/drawingml/2006/table">
            <a:tbl>
              <a:tblPr/>
              <a:tblGrid>
                <a:gridCol w="2372272">
                  <a:extLst>
                    <a:ext uri="{9D8B030D-6E8A-4147-A177-3AD203B41FA5}">
                      <a16:colId xmlns:a16="http://schemas.microsoft.com/office/drawing/2014/main" val="20000"/>
                    </a:ext>
                  </a:extLst>
                </a:gridCol>
                <a:gridCol w="622236">
                  <a:extLst>
                    <a:ext uri="{9D8B030D-6E8A-4147-A177-3AD203B41FA5}">
                      <a16:colId xmlns:a16="http://schemas.microsoft.com/office/drawing/2014/main" val="20001"/>
                    </a:ext>
                  </a:extLst>
                </a:gridCol>
                <a:gridCol w="622236">
                  <a:extLst>
                    <a:ext uri="{9D8B030D-6E8A-4147-A177-3AD203B41FA5}">
                      <a16:colId xmlns:a16="http://schemas.microsoft.com/office/drawing/2014/main" val="20002"/>
                    </a:ext>
                  </a:extLst>
                </a:gridCol>
                <a:gridCol w="622236">
                  <a:extLst>
                    <a:ext uri="{9D8B030D-6E8A-4147-A177-3AD203B41FA5}">
                      <a16:colId xmlns:a16="http://schemas.microsoft.com/office/drawing/2014/main" val="20003"/>
                    </a:ext>
                  </a:extLst>
                </a:gridCol>
                <a:gridCol w="1555588">
                  <a:extLst>
                    <a:ext uri="{9D8B030D-6E8A-4147-A177-3AD203B41FA5}">
                      <a16:colId xmlns:a16="http://schemas.microsoft.com/office/drawing/2014/main" val="20004"/>
                    </a:ext>
                  </a:extLst>
                </a:gridCol>
                <a:gridCol w="622236">
                  <a:extLst>
                    <a:ext uri="{9D8B030D-6E8A-4147-A177-3AD203B41FA5}">
                      <a16:colId xmlns:a16="http://schemas.microsoft.com/office/drawing/2014/main" val="20005"/>
                    </a:ext>
                  </a:extLst>
                </a:gridCol>
                <a:gridCol w="622236">
                  <a:extLst>
                    <a:ext uri="{9D8B030D-6E8A-4147-A177-3AD203B41FA5}">
                      <a16:colId xmlns:a16="http://schemas.microsoft.com/office/drawing/2014/main" val="20006"/>
                    </a:ext>
                  </a:extLst>
                </a:gridCol>
                <a:gridCol w="622236">
                  <a:extLst>
                    <a:ext uri="{9D8B030D-6E8A-4147-A177-3AD203B41FA5}">
                      <a16:colId xmlns:a16="http://schemas.microsoft.com/office/drawing/2014/main" val="20007"/>
                    </a:ext>
                  </a:extLst>
                </a:gridCol>
                <a:gridCol w="622236">
                  <a:extLst>
                    <a:ext uri="{9D8B030D-6E8A-4147-A177-3AD203B41FA5}">
                      <a16:colId xmlns:a16="http://schemas.microsoft.com/office/drawing/2014/main" val="20008"/>
                    </a:ext>
                  </a:extLst>
                </a:gridCol>
              </a:tblGrid>
              <a:tr h="299690">
                <a:tc rowSpan="2">
                  <a:txBody>
                    <a:bodyPr/>
                    <a:lstStyle/>
                    <a:p>
                      <a:endParaRPr lang="en" sz="708" dirty="0">
                        <a:solidFill>
                          <a:srgbClr val="000000"/>
                        </a:solidFill>
                        <a:latin typeface="Arial"/>
                        <a:cs typeface="Arial"/>
                      </a:endParaRPr>
                    </a:p>
                  </a:txBody>
                  <a:tcPr marL="89901" marR="89901" marT="74917" marB="74917">
                    <a:lnL>
                      <a:noFill/>
                    </a:lnL>
                    <a:lnR>
                      <a:noFill/>
                    </a:lnR>
                    <a:lnT>
                      <a:noFill/>
                    </a:lnT>
                    <a:lnB>
                      <a:noFill/>
                    </a:lnB>
                  </a:tcPr>
                </a:tc>
                <a:tc rowSpan="2">
                  <a:txBody>
                    <a:bodyPr/>
                    <a:lstStyle/>
                    <a:p>
                      <a:pPr algn="ctr" fontAlgn="b"/>
                      <a:r>
                        <a:rPr lang="en" sz="826">
                          <a:solidFill>
                            <a:srgbClr val="000000"/>
                          </a:solidFill>
                          <a:latin typeface="Arial"/>
                          <a:cs typeface="Arial"/>
                        </a:rPr>
                        <a:t>% Fav</a:t>
                      </a:r>
                    </a:p>
                  </a:txBody>
                  <a:tcPr marL="89901" marR="89901" marT="74917" marB="74917" anchor="b">
                    <a:lnL>
                      <a:noFill/>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rowSpan="2">
                  <a:txBody>
                    <a:bodyPr/>
                    <a:lstStyle/>
                    <a:p>
                      <a:pPr algn="ctr" fontAlgn="b"/>
                      <a:r>
                        <a:rPr lang="en" sz="826">
                          <a:solidFill>
                            <a:srgbClr val="000000"/>
                          </a:solidFill>
                          <a:latin typeface="Arial"/>
                          <a:cs typeface="Arial"/>
                        </a:rPr>
                        <a:t>% Neu</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rowSpan="2">
                  <a:txBody>
                    <a:bodyPr/>
                    <a:lstStyle/>
                    <a:p>
                      <a:pPr algn="ctr" fontAlgn="b"/>
                      <a:r>
                        <a:rPr lang="en" sz="826">
                          <a:solidFill>
                            <a:srgbClr val="000000"/>
                          </a:solidFill>
                          <a:latin typeface="Arial"/>
                          <a:cs typeface="Arial"/>
                        </a:rPr>
                        <a:t>% Unfav</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rowSpan="2">
                  <a:txBody>
                    <a:bodyPr/>
                    <a:lstStyle/>
                    <a:p>
                      <a:pPr algn="ctr" fontAlgn="b"/>
                      <a:r>
                        <a:rPr lang="en" sz="826">
                          <a:solidFill>
                            <a:srgbClr val="000000"/>
                          </a:solidFill>
                          <a:latin typeface="Arial"/>
                          <a:cs typeface="Arial"/>
                        </a:rPr>
                        <a:t>Distribution</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gridSpan="4">
                  <a:txBody>
                    <a:bodyPr/>
                    <a:lstStyle/>
                    <a:p>
                      <a:pPr algn="ctr" fontAlgn="b"/>
                      <a:r>
                        <a:rPr lang="en" sz="826">
                          <a:solidFill>
                            <a:srgbClr val="000000"/>
                          </a:solidFill>
                          <a:latin typeface="Arial"/>
                          <a:cs typeface="Arial"/>
                        </a:rPr>
                        <a:t>% Fav vs Comparator</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hMerge="1">
                  <a:txBody>
                    <a:bodyPr/>
                    <a:lstStyle/>
                    <a:p>
                      <a:endParaRPr lang="en" sz="826">
                        <a:solidFill>
                          <a:srgbClr val="000000"/>
                        </a:solidFill>
                        <a:latin typeface="Arial"/>
                        <a:cs typeface="Arial"/>
                      </a:endParaRPr>
                    </a:p>
                  </a:txBody>
                  <a:tcPr/>
                </a:tc>
                <a:tc hMerge="1">
                  <a:txBody>
                    <a:bodyPr/>
                    <a:lstStyle/>
                    <a:p>
                      <a:endParaRPr lang="en" sz="826">
                        <a:solidFill>
                          <a:srgbClr val="000000"/>
                        </a:solidFill>
                        <a:latin typeface="Arial"/>
                        <a:cs typeface="Arial"/>
                      </a:endParaRPr>
                    </a:p>
                  </a:txBody>
                  <a:tcPr/>
                </a:tc>
                <a:tc hMerge="1">
                  <a:txBody>
                    <a:bodyPr/>
                    <a:lstStyle/>
                    <a:p>
                      <a:endParaRPr lang="en" sz="826">
                        <a:solidFill>
                          <a:srgbClr val="000000"/>
                        </a:solidFill>
                        <a:latin typeface="Arial"/>
                        <a:cs typeface="Arial"/>
                      </a:endParaRPr>
                    </a:p>
                  </a:txBody>
                  <a:tcPr/>
                </a:tc>
                <a:extLst>
                  <a:ext uri="{0D108BD9-81ED-4DB2-BD59-A6C34878D82A}">
                    <a16:rowId xmlns:a16="http://schemas.microsoft.com/office/drawing/2014/main" val="10000"/>
                  </a:ext>
                </a:extLst>
              </a:tr>
              <a:tr h="833545">
                <a:tc vMerge="1">
                  <a:txBody>
                    <a:bodyPr/>
                    <a:lstStyle/>
                    <a:p>
                      <a:endParaRPr lang="en" sz="708">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a:txBody>
                    <a:bodyPr/>
                    <a:lstStyle/>
                    <a:p>
                      <a:pPr algn="ctr" fontAlgn="b"/>
                      <a:r>
                        <a:rPr lang="en" sz="826">
                          <a:solidFill>
                            <a:srgbClr val="000000"/>
                          </a:solidFill>
                          <a:latin typeface="Arial"/>
                          <a:cs typeface="Arial"/>
                        </a:rPr>
                        <a:t>2017 Same Unit Results</a:t>
                      </a:r>
                    </a:p>
                  </a:txBody>
                  <a:tcPr marL="89901" marR="89901" marT="74917" marB="74917" anchor="b">
                    <a:lnL w="7492">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tc>
                  <a:txBody>
                    <a:bodyPr/>
                    <a:lstStyle/>
                    <a:p>
                      <a:pPr algn="ctr" fontAlgn="b"/>
                      <a:r>
                        <a:rPr lang="en" sz="826">
                          <a:solidFill>
                            <a:srgbClr val="000000"/>
                          </a:solidFill>
                          <a:latin typeface="Arial"/>
                          <a:cs typeface="Arial"/>
                        </a:rPr>
                        <a:t>2015 Same Unit Results</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tc>
                  <a:txBody>
                    <a:bodyPr/>
                    <a:lstStyle/>
                    <a:p>
                      <a:pPr algn="ctr" fontAlgn="b"/>
                      <a:r>
                        <a:rPr lang="en" sz="826">
                          <a:solidFill>
                            <a:srgbClr val="000000"/>
                          </a:solidFill>
                          <a:latin typeface="Arial"/>
                          <a:cs typeface="Arial"/>
                        </a:rPr>
                        <a:t>Executive Vice President and Provost</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tc>
                  <a:txBody>
                    <a:bodyPr/>
                    <a:lstStyle/>
                    <a:p>
                      <a:pPr algn="ctr" fontAlgn="b"/>
                      <a:r>
                        <a:rPr lang="en" sz="826">
                          <a:solidFill>
                            <a:srgbClr val="000000"/>
                          </a:solidFill>
                          <a:latin typeface="Arial"/>
                          <a:cs typeface="Arial"/>
                        </a:rPr>
                        <a:t>University of Minnesota System</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10001"/>
                  </a:ext>
                </a:extLst>
              </a:tr>
              <a:tr h="299690">
                <a:tc>
                  <a:txBody>
                    <a:bodyPr/>
                    <a:lstStyle/>
                    <a:p>
                      <a:pPr fontAlgn="ctr"/>
                      <a:r>
                        <a:rPr lang="en" sz="826">
                          <a:solidFill>
                            <a:srgbClr val="000000"/>
                          </a:solidFill>
                          <a:latin typeface="Arial"/>
                          <a:cs typeface="Arial"/>
                        </a:rPr>
                        <a:t>COMMITMENT AND DEDICATION</a:t>
                      </a:r>
                    </a:p>
                  </a:txBody>
                  <a:tcPr marL="89901" marR="89901" marT="74917" marB="74917" anchor="ctr">
                    <a:lnL w="7492">
                      <a:noFill/>
                    </a:lnL>
                    <a:lnR w="7492">
                      <a:noFill/>
                    </a:lnR>
                    <a:lnT>
                      <a:noFill/>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77</a:t>
                      </a:r>
                    </a:p>
                  </a:txBody>
                  <a:tcPr marL="89901" marR="89901" marT="29967" marB="29967" anchor="ctr">
                    <a:lnL>
                      <a:noFill/>
                    </a:lnL>
                    <a:lnR>
                      <a:noFill/>
                    </a:lnR>
                    <a:lnT w="7492" cap="flat" cmpd="sng" algn="ctr">
                      <a:solidFill>
                        <a:srgbClr val="FFFFFF"/>
                      </a:solidFill>
                      <a:prstDash val="solid"/>
                      <a:round/>
                      <a:headEnd type="none" w="med" len="med"/>
                      <a:tailEnd type="none" w="med" len="med"/>
                    </a:lnT>
                    <a:lnB>
                      <a:noFill/>
                    </a:lnB>
                    <a:solidFill>
                      <a:srgbClr val="F0F0F0"/>
                    </a:solidFill>
                  </a:tcPr>
                </a:tc>
                <a:tc>
                  <a:txBody>
                    <a:bodyPr/>
                    <a:lstStyle/>
                    <a:p>
                      <a:pPr algn="ctr" fontAlgn="ctr"/>
                      <a:r>
                        <a:rPr lang="en" sz="708" b="1">
                          <a:solidFill>
                            <a:srgbClr val="000000"/>
                          </a:solidFill>
                          <a:latin typeface="Arial"/>
                          <a:cs typeface="Arial"/>
                        </a:rPr>
                        <a:t>13</a:t>
                      </a:r>
                    </a:p>
                  </a:txBody>
                  <a:tcPr marL="89901" marR="89901" marT="29967" marB="29967" anchor="ctr">
                    <a:lnL>
                      <a:noFill/>
                    </a:lnL>
                    <a:lnR>
                      <a:noFill/>
                    </a:lnR>
                    <a:lnT w="7492" cap="flat" cmpd="sng" algn="ctr">
                      <a:solidFill>
                        <a:srgbClr val="FFFFFF"/>
                      </a:solidFill>
                      <a:prstDash val="solid"/>
                      <a:round/>
                      <a:headEnd type="none" w="med" len="med"/>
                      <a:tailEnd type="none" w="med" len="med"/>
                    </a:lnT>
                    <a:lnB>
                      <a:noFill/>
                    </a:lnB>
                    <a:solidFill>
                      <a:srgbClr val="F0F0F0"/>
                    </a:solidFill>
                  </a:tcPr>
                </a:tc>
                <a:tc>
                  <a:txBody>
                    <a:bodyPr/>
                    <a:lstStyle/>
                    <a:p>
                      <a:pPr algn="ctr" fontAlgn="ctr"/>
                      <a:r>
                        <a:rPr lang="en" sz="708" b="1">
                          <a:solidFill>
                            <a:srgbClr val="000000"/>
                          </a:solidFill>
                          <a:latin typeface="Arial"/>
                          <a:cs typeface="Arial"/>
                        </a:rPr>
                        <a:t>10</a:t>
                      </a:r>
                    </a:p>
                  </a:txBody>
                  <a:tcPr marL="89901" marR="89901" marT="29967" marB="29967" anchor="ctr">
                    <a:lnL>
                      <a:noFill/>
                    </a:lnL>
                    <a:lnR>
                      <a:noFill/>
                    </a:lnR>
                    <a:lnT w="7492" cap="flat" cmpd="sng" algn="ctr">
                      <a:solidFill>
                        <a:srgbClr val="FFFFFF"/>
                      </a:solidFill>
                      <a:prstDash val="solid"/>
                      <a:round/>
                      <a:headEnd type="none" w="med" len="med"/>
                      <a:tailEnd type="none" w="med" len="med"/>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7492"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76999">
                          <a:srgbClr val="8DC444"/>
                        </a:gs>
                        <a:gs pos="77000">
                          <a:srgbClr val="D9DBD9"/>
                        </a:gs>
                        <a:gs pos="89999">
                          <a:srgbClr val="D9DBD9"/>
                        </a:gs>
                        <a:gs pos="90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2"/>
                  </a:ext>
                </a:extLst>
              </a:tr>
              <a:tr h="299690">
                <a:tc>
                  <a:txBody>
                    <a:bodyPr/>
                    <a:lstStyle/>
                    <a:p>
                      <a:pPr fontAlgn="ctr"/>
                      <a:r>
                        <a:rPr lang="en" sz="826">
                          <a:solidFill>
                            <a:srgbClr val="000000"/>
                          </a:solidFill>
                          <a:latin typeface="Arial"/>
                          <a:cs typeface="Arial"/>
                        </a:rPr>
                        <a:t>Clear &amp; Promising Direction</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70</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19</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11</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9999">
                          <a:srgbClr val="8DC444"/>
                        </a:gs>
                        <a:gs pos="70000">
                          <a:srgbClr val="D9DBD9"/>
                        </a:gs>
                        <a:gs pos="88999">
                          <a:srgbClr val="D9DBD9"/>
                        </a:gs>
                        <a:gs pos="89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3"/>
                  </a:ext>
                </a:extLst>
              </a:tr>
              <a:tr h="299690">
                <a:tc>
                  <a:txBody>
                    <a:bodyPr/>
                    <a:lstStyle/>
                    <a:p>
                      <a:pPr fontAlgn="ctr"/>
                      <a:r>
                        <a:rPr lang="en" sz="826">
                          <a:solidFill>
                            <a:srgbClr val="000000"/>
                          </a:solidFill>
                          <a:latin typeface="Arial"/>
                          <a:cs typeface="Arial"/>
                        </a:rPr>
                        <a:t>Commitment to Excellence</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86</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9</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6</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85148">
                          <a:srgbClr val="8DC444"/>
                        </a:gs>
                        <a:gs pos="85149">
                          <a:srgbClr val="D9DBD9"/>
                        </a:gs>
                        <a:gs pos="94058">
                          <a:srgbClr val="D9DBD9"/>
                        </a:gs>
                        <a:gs pos="94059">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4"/>
                  </a:ext>
                </a:extLst>
              </a:tr>
              <a:tr h="299690">
                <a:tc>
                  <a:txBody>
                    <a:bodyPr/>
                    <a:lstStyle/>
                    <a:p>
                      <a:pPr fontAlgn="ctr"/>
                      <a:r>
                        <a:rPr lang="en" sz="826">
                          <a:solidFill>
                            <a:srgbClr val="000000"/>
                          </a:solidFill>
                          <a:latin typeface="Arial"/>
                          <a:cs typeface="Arial"/>
                        </a:rPr>
                        <a:t>Confidence in Leaders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71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16</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13</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70999">
                          <a:srgbClr val="8DC444"/>
                        </a:gs>
                        <a:gs pos="71000">
                          <a:srgbClr val="D9DBD9"/>
                        </a:gs>
                        <a:gs pos="86999">
                          <a:srgbClr val="D9DBD9"/>
                        </a:gs>
                        <a:gs pos="87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5"/>
                  </a:ext>
                </a:extLst>
              </a:tr>
              <a:tr h="299690">
                <a:tc>
                  <a:txBody>
                    <a:bodyPr/>
                    <a:lstStyle/>
                    <a:p>
                      <a:pPr fontAlgn="ctr"/>
                      <a:r>
                        <a:rPr lang="en" sz="826">
                          <a:solidFill>
                            <a:srgbClr val="000000"/>
                          </a:solidFill>
                          <a:latin typeface="Arial"/>
                          <a:cs typeface="Arial"/>
                        </a:rPr>
                        <a:t>Development Opportunities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69</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17</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13</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9696">
                          <a:srgbClr val="8DC444"/>
                        </a:gs>
                        <a:gs pos="69697">
                          <a:srgbClr val="D9DBD9"/>
                        </a:gs>
                        <a:gs pos="86868">
                          <a:srgbClr val="D9DBD9"/>
                        </a:gs>
                        <a:gs pos="86869">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6</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6"/>
                  </a:ext>
                </a:extLst>
              </a:tr>
              <a:tr h="299690">
                <a:tc>
                  <a:txBody>
                    <a:bodyPr/>
                    <a:lstStyle/>
                    <a:p>
                      <a:pPr fontAlgn="ctr"/>
                      <a:r>
                        <a:rPr lang="en" sz="826">
                          <a:solidFill>
                            <a:srgbClr val="000000"/>
                          </a:solidFill>
                          <a:latin typeface="Arial"/>
                          <a:cs typeface="Arial"/>
                        </a:rPr>
                        <a:t>Respect &amp; Recognition</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78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12</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10</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77999">
                          <a:srgbClr val="8DC444"/>
                        </a:gs>
                        <a:gs pos="78000">
                          <a:srgbClr val="D9DBD9"/>
                        </a:gs>
                        <a:gs pos="89999">
                          <a:srgbClr val="D9DBD9"/>
                        </a:gs>
                        <a:gs pos="90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7"/>
                  </a:ext>
                </a:extLst>
              </a:tr>
              <a:tr h="299690">
                <a:tc>
                  <a:txBody>
                    <a:bodyPr/>
                    <a:lstStyle/>
                    <a:p>
                      <a:pPr fontAlgn="ctr"/>
                      <a:r>
                        <a:rPr lang="en" sz="826">
                          <a:solidFill>
                            <a:srgbClr val="000000"/>
                          </a:solidFill>
                          <a:latin typeface="Arial"/>
                          <a:cs typeface="Arial"/>
                        </a:rPr>
                        <a:t>EFFECTIVE ENVIRONMENT</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16</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16</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7999">
                          <a:srgbClr val="8DC444"/>
                        </a:gs>
                        <a:gs pos="68000">
                          <a:srgbClr val="D9DBD9"/>
                        </a:gs>
                        <a:gs pos="83999">
                          <a:srgbClr val="D9DBD9"/>
                        </a:gs>
                        <a:gs pos="84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8"/>
                  </a:ext>
                </a:extLst>
              </a:tr>
              <a:tr h="299690">
                <a:tc>
                  <a:txBody>
                    <a:bodyPr/>
                    <a:lstStyle/>
                    <a:p>
                      <a:pPr fontAlgn="ctr"/>
                      <a:r>
                        <a:rPr lang="en" sz="826">
                          <a:solidFill>
                            <a:srgbClr val="000000"/>
                          </a:solidFill>
                          <a:latin typeface="Arial"/>
                          <a:cs typeface="Arial"/>
                        </a:rPr>
                        <a:t>Authority &amp; Empowerment</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84</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9</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83167">
                          <a:srgbClr val="8DC444"/>
                        </a:gs>
                        <a:gs pos="83168">
                          <a:srgbClr val="D9DBD9"/>
                        </a:gs>
                        <a:gs pos="91088">
                          <a:srgbClr val="D9DBD9"/>
                        </a:gs>
                        <a:gs pos="91089">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9"/>
                  </a:ext>
                </a:extLst>
              </a:tr>
              <a:tr h="299690">
                <a:tc>
                  <a:txBody>
                    <a:bodyPr/>
                    <a:lstStyle/>
                    <a:p>
                      <a:pPr fontAlgn="ctr"/>
                      <a:r>
                        <a:rPr lang="en" sz="826">
                          <a:solidFill>
                            <a:srgbClr val="000000"/>
                          </a:solidFill>
                          <a:latin typeface="Arial"/>
                          <a:cs typeface="Arial"/>
                        </a:rPr>
                        <a:t>Clear Expectations and Feedback</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78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12</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11</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77227">
                          <a:srgbClr val="8DC444"/>
                        </a:gs>
                        <a:gs pos="77228">
                          <a:srgbClr val="D9DBD9"/>
                        </a:gs>
                        <a:gs pos="89108">
                          <a:srgbClr val="D9DBD9"/>
                        </a:gs>
                        <a:gs pos="89109">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0"/>
                  </a:ext>
                </a:extLst>
              </a:tr>
              <a:tr h="299690">
                <a:tc>
                  <a:txBody>
                    <a:bodyPr/>
                    <a:lstStyle/>
                    <a:p>
                      <a:pPr fontAlgn="ctr"/>
                      <a:r>
                        <a:rPr lang="en" sz="826">
                          <a:solidFill>
                            <a:srgbClr val="000000"/>
                          </a:solidFill>
                          <a:latin typeface="Arial"/>
                          <a:cs typeface="Arial"/>
                        </a:rPr>
                        <a:t>Collaboration</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22</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17</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0999">
                          <a:srgbClr val="8DC444"/>
                        </a:gs>
                        <a:gs pos="61000">
                          <a:srgbClr val="D9DBD9"/>
                        </a:gs>
                        <a:gs pos="82999">
                          <a:srgbClr val="D9DBD9"/>
                        </a:gs>
                        <a:gs pos="83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-6</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1"/>
                  </a:ext>
                </a:extLst>
              </a:tr>
              <a:tr h="299690">
                <a:tc>
                  <a:txBody>
                    <a:bodyPr/>
                    <a:lstStyle/>
                    <a:p>
                      <a:pPr fontAlgn="ctr"/>
                      <a:r>
                        <a:rPr lang="en" sz="826">
                          <a:solidFill>
                            <a:srgbClr val="000000"/>
                          </a:solidFill>
                          <a:latin typeface="Arial"/>
                          <a:cs typeface="Arial"/>
                        </a:rPr>
                        <a:t>Support and Resources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69</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16</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15</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8999">
                          <a:srgbClr val="8DC444"/>
                        </a:gs>
                        <a:gs pos="69000">
                          <a:srgbClr val="D9DBD9"/>
                        </a:gs>
                        <a:gs pos="84999">
                          <a:srgbClr val="D9DBD9"/>
                        </a:gs>
                        <a:gs pos="85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2"/>
                  </a:ext>
                </a:extLst>
              </a:tr>
              <a:tr h="299690">
                <a:tc>
                  <a:txBody>
                    <a:bodyPr/>
                    <a:lstStyle/>
                    <a:p>
                      <a:pPr fontAlgn="ctr"/>
                      <a:r>
                        <a:rPr lang="en" sz="826">
                          <a:solidFill>
                            <a:srgbClr val="000000"/>
                          </a:solidFill>
                          <a:latin typeface="Arial"/>
                          <a:cs typeface="Arial"/>
                        </a:rPr>
                        <a:t>Work, Structure, &amp; Process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59</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20</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22</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58415">
                          <a:srgbClr val="8DC444"/>
                        </a:gs>
                        <a:gs pos="58416">
                          <a:srgbClr val="D9DBD9"/>
                        </a:gs>
                        <a:gs pos="78217">
                          <a:srgbClr val="D9DBD9"/>
                        </a:gs>
                        <a:gs pos="78218">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3"/>
                  </a:ext>
                </a:extLst>
              </a:tr>
              <a:tr h="299690">
                <a:tc>
                  <a:txBody>
                    <a:bodyPr/>
                    <a:lstStyle/>
                    <a:p>
                      <a:pPr fontAlgn="ctr"/>
                      <a:r>
                        <a:rPr lang="en" sz="826" dirty="0">
                          <a:solidFill>
                            <a:srgbClr val="000000"/>
                          </a:solidFill>
                          <a:latin typeface="Arial"/>
                          <a:cs typeface="Arial"/>
                        </a:rPr>
                        <a:t>Survey Follow-up</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54</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24</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22</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53999">
                          <a:srgbClr val="8DC444"/>
                        </a:gs>
                        <a:gs pos="54000">
                          <a:srgbClr val="D9DBD9"/>
                        </a:gs>
                        <a:gs pos="77999">
                          <a:srgbClr val="D9DBD9"/>
                        </a:gs>
                        <a:gs pos="78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6</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7</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529769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_University_of_Minnesota_2019__Faculty_All_NVG_v210__Key_Metrics_and_Drivers__Page_Title_1" descr="Page Title (1)"/>
          <p:cNvSpPr>
            <a:spLocks noGrp="1"/>
          </p:cNvSpPr>
          <p:nvPr>
            <p:ph type="title"/>
            <p:custDataLst>
              <p:custData r:id="rId1"/>
            </p:custDataLst>
          </p:nvPr>
        </p:nvSpPr>
        <p:spPr>
          <a:xfrm>
            <a:off x="402336" y="558969"/>
            <a:ext cx="7598664" cy="507831"/>
          </a:xfrm>
          <a:prstGeom prst="rect">
            <a:avLst/>
          </a:prstGeom>
        </p:spPr>
        <p:txBody>
          <a:bodyPr wrap="square">
            <a:spAutoFit/>
          </a:bodyPr>
          <a:lstStyle/>
          <a:p>
            <a:r>
              <a:rPr lang="en" sz="3000" dirty="0" smtClean="0"/>
              <a:t>Faculty Key </a:t>
            </a:r>
            <a:r>
              <a:rPr lang="en" sz="3000" dirty="0"/>
              <a:t>Metrics and Drivers</a:t>
            </a:r>
          </a:p>
        </p:txBody>
      </p:sp>
      <p:graphicFrame>
        <p:nvGraphicFramePr>
          <p:cNvPr id="9" name="_University_of_Minnesota_2019__Faculty_All_NVG_v210__Key_Metrics_and_Drivers__t0"/>
          <p:cNvGraphicFramePr>
            <a:graphicFrameLocks noGrp="1"/>
          </p:cNvGraphicFramePr>
          <p:nvPr>
            <p:ph sz="quarter" idx="11"/>
            <p:custDataLst>
              <p:custData r:id="rId2"/>
            </p:custDataLst>
          </p:nvPr>
        </p:nvGraphicFramePr>
        <p:xfrm>
          <a:off x="593661" y="1941724"/>
          <a:ext cx="7978711" cy="4700813"/>
        </p:xfrm>
        <a:graphic>
          <a:graphicData uri="http://schemas.openxmlformats.org/drawingml/2006/table">
            <a:tbl>
              <a:tblPr/>
              <a:tblGrid>
                <a:gridCol w="2284982">
                  <a:extLst>
                    <a:ext uri="{9D8B030D-6E8A-4147-A177-3AD203B41FA5}">
                      <a16:colId xmlns:a16="http://schemas.microsoft.com/office/drawing/2014/main" val="20000"/>
                    </a:ext>
                  </a:extLst>
                </a:gridCol>
                <a:gridCol w="599340">
                  <a:extLst>
                    <a:ext uri="{9D8B030D-6E8A-4147-A177-3AD203B41FA5}">
                      <a16:colId xmlns:a16="http://schemas.microsoft.com/office/drawing/2014/main" val="20001"/>
                    </a:ext>
                  </a:extLst>
                </a:gridCol>
                <a:gridCol w="599340">
                  <a:extLst>
                    <a:ext uri="{9D8B030D-6E8A-4147-A177-3AD203B41FA5}">
                      <a16:colId xmlns:a16="http://schemas.microsoft.com/office/drawing/2014/main" val="20002"/>
                    </a:ext>
                  </a:extLst>
                </a:gridCol>
                <a:gridCol w="599340">
                  <a:extLst>
                    <a:ext uri="{9D8B030D-6E8A-4147-A177-3AD203B41FA5}">
                      <a16:colId xmlns:a16="http://schemas.microsoft.com/office/drawing/2014/main" val="20003"/>
                    </a:ext>
                  </a:extLst>
                </a:gridCol>
                <a:gridCol w="1498349">
                  <a:extLst>
                    <a:ext uri="{9D8B030D-6E8A-4147-A177-3AD203B41FA5}">
                      <a16:colId xmlns:a16="http://schemas.microsoft.com/office/drawing/2014/main" val="20004"/>
                    </a:ext>
                  </a:extLst>
                </a:gridCol>
                <a:gridCol w="599340">
                  <a:extLst>
                    <a:ext uri="{9D8B030D-6E8A-4147-A177-3AD203B41FA5}">
                      <a16:colId xmlns:a16="http://schemas.microsoft.com/office/drawing/2014/main" val="20005"/>
                    </a:ext>
                  </a:extLst>
                </a:gridCol>
                <a:gridCol w="599340">
                  <a:extLst>
                    <a:ext uri="{9D8B030D-6E8A-4147-A177-3AD203B41FA5}">
                      <a16:colId xmlns:a16="http://schemas.microsoft.com/office/drawing/2014/main" val="20006"/>
                    </a:ext>
                  </a:extLst>
                </a:gridCol>
                <a:gridCol w="599340">
                  <a:extLst>
                    <a:ext uri="{9D8B030D-6E8A-4147-A177-3AD203B41FA5}">
                      <a16:colId xmlns:a16="http://schemas.microsoft.com/office/drawing/2014/main" val="20007"/>
                    </a:ext>
                  </a:extLst>
                </a:gridCol>
                <a:gridCol w="599340">
                  <a:extLst>
                    <a:ext uri="{9D8B030D-6E8A-4147-A177-3AD203B41FA5}">
                      <a16:colId xmlns:a16="http://schemas.microsoft.com/office/drawing/2014/main" val="20008"/>
                    </a:ext>
                  </a:extLst>
                </a:gridCol>
              </a:tblGrid>
              <a:tr h="280121">
                <a:tc rowSpan="2">
                  <a:txBody>
                    <a:bodyPr/>
                    <a:lstStyle/>
                    <a:p>
                      <a:endParaRPr lang="en" sz="708">
                        <a:solidFill>
                          <a:srgbClr val="000000"/>
                        </a:solidFill>
                        <a:latin typeface="Arial"/>
                        <a:cs typeface="Arial"/>
                      </a:endParaRPr>
                    </a:p>
                  </a:txBody>
                  <a:tcPr marL="89901" marR="89901" marT="74917" marB="74917">
                    <a:lnL>
                      <a:noFill/>
                    </a:lnL>
                    <a:lnR>
                      <a:noFill/>
                    </a:lnR>
                    <a:lnT>
                      <a:noFill/>
                    </a:lnT>
                    <a:lnB>
                      <a:noFill/>
                    </a:lnB>
                  </a:tcPr>
                </a:tc>
                <a:tc rowSpan="2">
                  <a:txBody>
                    <a:bodyPr/>
                    <a:lstStyle/>
                    <a:p>
                      <a:pPr algn="ctr" fontAlgn="b"/>
                      <a:r>
                        <a:rPr lang="en" sz="826">
                          <a:solidFill>
                            <a:srgbClr val="000000"/>
                          </a:solidFill>
                          <a:latin typeface="Arial"/>
                          <a:cs typeface="Arial"/>
                        </a:rPr>
                        <a:t>% Fav</a:t>
                      </a:r>
                    </a:p>
                  </a:txBody>
                  <a:tcPr marL="89901" marR="89901" marT="74917" marB="74917" anchor="b">
                    <a:lnL>
                      <a:noFill/>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rowSpan="2">
                  <a:txBody>
                    <a:bodyPr/>
                    <a:lstStyle/>
                    <a:p>
                      <a:pPr algn="ctr" fontAlgn="b"/>
                      <a:r>
                        <a:rPr lang="en" sz="826">
                          <a:solidFill>
                            <a:srgbClr val="000000"/>
                          </a:solidFill>
                          <a:latin typeface="Arial"/>
                          <a:cs typeface="Arial"/>
                        </a:rPr>
                        <a:t>% Neu</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rowSpan="2">
                  <a:txBody>
                    <a:bodyPr/>
                    <a:lstStyle/>
                    <a:p>
                      <a:pPr algn="ctr" fontAlgn="b"/>
                      <a:r>
                        <a:rPr lang="en" sz="826">
                          <a:solidFill>
                            <a:srgbClr val="000000"/>
                          </a:solidFill>
                          <a:latin typeface="Arial"/>
                          <a:cs typeface="Arial"/>
                        </a:rPr>
                        <a:t>% Unfav</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rowSpan="2">
                  <a:txBody>
                    <a:bodyPr/>
                    <a:lstStyle/>
                    <a:p>
                      <a:pPr algn="ctr" fontAlgn="b"/>
                      <a:r>
                        <a:rPr lang="en" sz="826">
                          <a:solidFill>
                            <a:srgbClr val="000000"/>
                          </a:solidFill>
                          <a:latin typeface="Arial"/>
                          <a:cs typeface="Arial"/>
                        </a:rPr>
                        <a:t>Distribution</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gridSpan="4">
                  <a:txBody>
                    <a:bodyPr/>
                    <a:lstStyle/>
                    <a:p>
                      <a:pPr algn="ctr" fontAlgn="b"/>
                      <a:r>
                        <a:rPr lang="en" sz="826">
                          <a:solidFill>
                            <a:srgbClr val="000000"/>
                          </a:solidFill>
                          <a:latin typeface="Arial"/>
                          <a:cs typeface="Arial"/>
                        </a:rPr>
                        <a:t>% Fav vs Comparator</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a:noFill/>
                    </a:lnT>
                    <a:lnB w="7492">
                      <a:solidFill>
                        <a:srgbClr val="FFFFFF"/>
                      </a:solidFill>
                      <a:prstDash val="solid"/>
                      <a:round/>
                      <a:headEnd type="none" w="med" len="med"/>
                      <a:tailEnd type="none" w="med" len="med"/>
                    </a:lnB>
                    <a:solidFill>
                      <a:srgbClr val="F5F5F5"/>
                    </a:solidFill>
                  </a:tcPr>
                </a:tc>
                <a:tc hMerge="1">
                  <a:txBody>
                    <a:bodyPr/>
                    <a:lstStyle/>
                    <a:p>
                      <a:endParaRPr lang="en" sz="826">
                        <a:solidFill>
                          <a:srgbClr val="000000"/>
                        </a:solidFill>
                        <a:latin typeface="Arial"/>
                        <a:cs typeface="Arial"/>
                      </a:endParaRPr>
                    </a:p>
                  </a:txBody>
                  <a:tcPr/>
                </a:tc>
                <a:tc hMerge="1">
                  <a:txBody>
                    <a:bodyPr/>
                    <a:lstStyle/>
                    <a:p>
                      <a:endParaRPr lang="en" sz="826">
                        <a:solidFill>
                          <a:srgbClr val="000000"/>
                        </a:solidFill>
                        <a:latin typeface="Arial"/>
                        <a:cs typeface="Arial"/>
                      </a:endParaRPr>
                    </a:p>
                  </a:txBody>
                  <a:tcPr/>
                </a:tc>
                <a:tc hMerge="1">
                  <a:txBody>
                    <a:bodyPr/>
                    <a:lstStyle/>
                    <a:p>
                      <a:endParaRPr lang="en" sz="826">
                        <a:solidFill>
                          <a:srgbClr val="000000"/>
                        </a:solidFill>
                        <a:latin typeface="Arial"/>
                        <a:cs typeface="Arial"/>
                      </a:endParaRPr>
                    </a:p>
                  </a:txBody>
                  <a:tcPr/>
                </a:tc>
                <a:extLst>
                  <a:ext uri="{0D108BD9-81ED-4DB2-BD59-A6C34878D82A}">
                    <a16:rowId xmlns:a16="http://schemas.microsoft.com/office/drawing/2014/main" val="10000"/>
                  </a:ext>
                </a:extLst>
              </a:tr>
              <a:tr h="765980">
                <a:tc vMerge="1">
                  <a:txBody>
                    <a:bodyPr/>
                    <a:lstStyle/>
                    <a:p>
                      <a:endParaRPr lang="en" sz="708">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vMerge="1">
                  <a:txBody>
                    <a:bodyPr/>
                    <a:lstStyle/>
                    <a:p>
                      <a:endParaRPr lang="en" sz="826">
                        <a:solidFill>
                          <a:srgbClr val="000000"/>
                        </a:solidFill>
                        <a:latin typeface="Arial"/>
                        <a:cs typeface="Arial"/>
                      </a:endParaRPr>
                    </a:p>
                  </a:txBody>
                  <a:tcPr/>
                </a:tc>
                <a:tc>
                  <a:txBody>
                    <a:bodyPr/>
                    <a:lstStyle/>
                    <a:p>
                      <a:pPr algn="ctr" fontAlgn="b"/>
                      <a:r>
                        <a:rPr lang="en" sz="826">
                          <a:solidFill>
                            <a:srgbClr val="000000"/>
                          </a:solidFill>
                          <a:latin typeface="Arial"/>
                          <a:cs typeface="Arial"/>
                        </a:rPr>
                        <a:t>2017 Same Unit Results</a:t>
                      </a:r>
                    </a:p>
                  </a:txBody>
                  <a:tcPr marL="89901" marR="89901" marT="74917" marB="74917" anchor="b">
                    <a:lnL w="7492">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tc>
                  <a:txBody>
                    <a:bodyPr/>
                    <a:lstStyle/>
                    <a:p>
                      <a:pPr algn="ctr" fontAlgn="b"/>
                      <a:r>
                        <a:rPr lang="en" sz="826">
                          <a:solidFill>
                            <a:srgbClr val="000000"/>
                          </a:solidFill>
                          <a:latin typeface="Arial"/>
                          <a:cs typeface="Arial"/>
                        </a:rPr>
                        <a:t>2015 Same Unit Results</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tc>
                  <a:txBody>
                    <a:bodyPr/>
                    <a:lstStyle/>
                    <a:p>
                      <a:pPr algn="ctr" fontAlgn="b"/>
                      <a:r>
                        <a:rPr lang="en" sz="826">
                          <a:solidFill>
                            <a:srgbClr val="000000"/>
                          </a:solidFill>
                          <a:latin typeface="Arial"/>
                          <a:cs typeface="Arial"/>
                        </a:rPr>
                        <a:t>Executive Vice President and Provost</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tc>
                  <a:txBody>
                    <a:bodyPr/>
                    <a:lstStyle/>
                    <a:p>
                      <a:pPr algn="ctr" fontAlgn="b"/>
                      <a:r>
                        <a:rPr lang="en" sz="826">
                          <a:solidFill>
                            <a:srgbClr val="000000"/>
                          </a:solidFill>
                          <a:latin typeface="Arial"/>
                          <a:cs typeface="Arial"/>
                        </a:rPr>
                        <a:t>University of Minnesota System</a:t>
                      </a:r>
                    </a:p>
                  </a:txBody>
                  <a:tcPr marL="89901" marR="89901" marT="74917" marB="74917" anchor="b">
                    <a:lnL w="7492" cap="flat" cmpd="sng" algn="ctr">
                      <a:solidFill>
                        <a:srgbClr val="FFFFFF"/>
                      </a:solidFill>
                      <a:prstDash val="solid"/>
                      <a:round/>
                      <a:headEnd type="none" w="med" len="med"/>
                      <a:tailEnd type="none" w="med" len="med"/>
                    </a:lnL>
                    <a:lnR w="7492">
                      <a:solidFill>
                        <a:srgbClr val="FFFFFF"/>
                      </a:solidFill>
                      <a:prstDash val="solid"/>
                      <a:round/>
                      <a:headEnd type="none" w="med" len="med"/>
                      <a:tailEnd type="none" w="med" len="med"/>
                    </a:lnR>
                    <a:lnT>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10001"/>
                  </a:ext>
                </a:extLst>
              </a:tr>
              <a:tr h="280121">
                <a:tc>
                  <a:txBody>
                    <a:bodyPr/>
                    <a:lstStyle/>
                    <a:p>
                      <a:pPr fontAlgn="ctr"/>
                      <a:r>
                        <a:rPr lang="en" sz="826">
                          <a:solidFill>
                            <a:srgbClr val="000000"/>
                          </a:solidFill>
                          <a:latin typeface="Arial"/>
                          <a:cs typeface="Arial"/>
                        </a:rPr>
                        <a:t>COMMITMENT AND DEDICATION</a:t>
                      </a:r>
                    </a:p>
                  </a:txBody>
                  <a:tcPr marL="89901" marR="89901" marT="74917" marB="74917" anchor="ctr">
                    <a:lnL w="7492">
                      <a:noFill/>
                    </a:lnL>
                    <a:lnR w="7492">
                      <a:noFill/>
                    </a:lnR>
                    <a:lnT>
                      <a:noFill/>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71</a:t>
                      </a:r>
                    </a:p>
                  </a:txBody>
                  <a:tcPr marL="89901" marR="89901" marT="29967" marB="29967" anchor="ctr">
                    <a:lnL>
                      <a:noFill/>
                    </a:lnL>
                    <a:lnR>
                      <a:noFill/>
                    </a:lnR>
                    <a:lnT w="7492" cap="flat" cmpd="sng" algn="ctr">
                      <a:solidFill>
                        <a:srgbClr val="FFFFFF"/>
                      </a:solidFill>
                      <a:prstDash val="solid"/>
                      <a:round/>
                      <a:headEnd type="none" w="med" len="med"/>
                      <a:tailEnd type="none" w="med" len="med"/>
                    </a:lnT>
                    <a:lnB>
                      <a:noFill/>
                    </a:lnB>
                    <a:solidFill>
                      <a:srgbClr val="F0F0F0"/>
                    </a:solidFill>
                  </a:tcPr>
                </a:tc>
                <a:tc>
                  <a:txBody>
                    <a:bodyPr/>
                    <a:lstStyle/>
                    <a:p>
                      <a:pPr algn="ctr" fontAlgn="ctr"/>
                      <a:r>
                        <a:rPr lang="en" sz="708" b="1">
                          <a:solidFill>
                            <a:srgbClr val="000000"/>
                          </a:solidFill>
                          <a:latin typeface="Arial"/>
                          <a:cs typeface="Arial"/>
                        </a:rPr>
                        <a:t>17</a:t>
                      </a:r>
                    </a:p>
                  </a:txBody>
                  <a:tcPr marL="89901" marR="89901" marT="29967" marB="29967" anchor="ctr">
                    <a:lnL>
                      <a:noFill/>
                    </a:lnL>
                    <a:lnR>
                      <a:noFill/>
                    </a:lnR>
                    <a:lnT w="7492" cap="flat" cmpd="sng" algn="ctr">
                      <a:solidFill>
                        <a:srgbClr val="FFFFFF"/>
                      </a:solidFill>
                      <a:prstDash val="solid"/>
                      <a:round/>
                      <a:headEnd type="none" w="med" len="med"/>
                      <a:tailEnd type="none" w="med" len="med"/>
                    </a:lnT>
                    <a:lnB>
                      <a:noFill/>
                    </a:lnB>
                    <a:solidFill>
                      <a:srgbClr val="F0F0F0"/>
                    </a:solidFill>
                  </a:tcPr>
                </a:tc>
                <a:tc>
                  <a:txBody>
                    <a:bodyPr/>
                    <a:lstStyle/>
                    <a:p>
                      <a:pPr algn="ctr" fontAlgn="ctr"/>
                      <a:r>
                        <a:rPr lang="en" sz="708" b="1">
                          <a:solidFill>
                            <a:srgbClr val="000000"/>
                          </a:solidFill>
                          <a:latin typeface="Arial"/>
                          <a:cs typeface="Arial"/>
                        </a:rPr>
                        <a:t>12</a:t>
                      </a:r>
                    </a:p>
                  </a:txBody>
                  <a:tcPr marL="89901" marR="89901" marT="29967" marB="29967" anchor="ctr">
                    <a:lnL>
                      <a:noFill/>
                    </a:lnL>
                    <a:lnR>
                      <a:noFill/>
                    </a:lnR>
                    <a:lnT w="7492" cap="flat" cmpd="sng" algn="ctr">
                      <a:solidFill>
                        <a:srgbClr val="FFFFFF"/>
                      </a:solidFill>
                      <a:prstDash val="solid"/>
                      <a:round/>
                      <a:headEnd type="none" w="med" len="med"/>
                      <a:tailEnd type="none" w="med" len="med"/>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7492"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70999">
                          <a:srgbClr val="8DC444"/>
                        </a:gs>
                        <a:gs pos="71000">
                          <a:srgbClr val="D9DBD9"/>
                        </a:gs>
                        <a:gs pos="87999">
                          <a:srgbClr val="D9DBD9"/>
                        </a:gs>
                        <a:gs pos="88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2"/>
                  </a:ext>
                </a:extLst>
              </a:tr>
              <a:tr h="280121">
                <a:tc>
                  <a:txBody>
                    <a:bodyPr/>
                    <a:lstStyle/>
                    <a:p>
                      <a:pPr fontAlgn="ctr"/>
                      <a:r>
                        <a:rPr lang="en" sz="826">
                          <a:solidFill>
                            <a:srgbClr val="000000"/>
                          </a:solidFill>
                          <a:latin typeface="Arial"/>
                          <a:cs typeface="Arial"/>
                        </a:rPr>
                        <a:t>Clear &amp; Promising Direction</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60</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20</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59405">
                          <a:srgbClr val="8DC444"/>
                        </a:gs>
                        <a:gs pos="59406">
                          <a:srgbClr val="D9DBD9"/>
                        </a:gs>
                        <a:gs pos="80197">
                          <a:srgbClr val="D9DBD9"/>
                        </a:gs>
                        <a:gs pos="80198">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6</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3"/>
                  </a:ext>
                </a:extLst>
              </a:tr>
              <a:tr h="280121">
                <a:tc>
                  <a:txBody>
                    <a:bodyPr/>
                    <a:lstStyle/>
                    <a:p>
                      <a:pPr fontAlgn="ctr"/>
                      <a:r>
                        <a:rPr lang="en" sz="826">
                          <a:solidFill>
                            <a:srgbClr val="000000"/>
                          </a:solidFill>
                          <a:latin typeface="Arial"/>
                          <a:cs typeface="Arial"/>
                        </a:rPr>
                        <a:t>Commitment to Excellence</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77</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14</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10</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76237">
                          <a:srgbClr val="8DC444"/>
                        </a:gs>
                        <a:gs pos="76238">
                          <a:srgbClr val="D9DBD9"/>
                        </a:gs>
                        <a:gs pos="90098">
                          <a:srgbClr val="D9DBD9"/>
                        </a:gs>
                        <a:gs pos="90099">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6</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4"/>
                  </a:ext>
                </a:extLst>
              </a:tr>
              <a:tr h="280121">
                <a:tc>
                  <a:txBody>
                    <a:bodyPr/>
                    <a:lstStyle/>
                    <a:p>
                      <a:pPr fontAlgn="ctr"/>
                      <a:r>
                        <a:rPr lang="en" sz="826">
                          <a:solidFill>
                            <a:srgbClr val="000000"/>
                          </a:solidFill>
                          <a:latin typeface="Arial"/>
                          <a:cs typeface="Arial"/>
                        </a:rPr>
                        <a:t>Confidence in Leaders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53</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27</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52474">
                          <a:srgbClr val="8DC444"/>
                        </a:gs>
                        <a:gs pos="52475">
                          <a:srgbClr val="D9DBD9"/>
                        </a:gs>
                        <a:gs pos="73266">
                          <a:srgbClr val="D9DBD9"/>
                        </a:gs>
                        <a:gs pos="73267">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5"/>
                  </a:ext>
                </a:extLst>
              </a:tr>
              <a:tr h="280121">
                <a:tc>
                  <a:txBody>
                    <a:bodyPr/>
                    <a:lstStyle/>
                    <a:p>
                      <a:pPr fontAlgn="ctr"/>
                      <a:r>
                        <a:rPr lang="en" sz="826">
                          <a:solidFill>
                            <a:srgbClr val="000000"/>
                          </a:solidFill>
                          <a:latin typeface="Arial"/>
                          <a:cs typeface="Arial"/>
                        </a:rPr>
                        <a:t>Development Opportunities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60</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19</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59999">
                          <a:srgbClr val="8DC444"/>
                        </a:gs>
                        <a:gs pos="60000">
                          <a:srgbClr val="D9DBD9"/>
                        </a:gs>
                        <a:gs pos="80999">
                          <a:srgbClr val="D9DBD9"/>
                        </a:gs>
                        <a:gs pos="81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-9</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-7</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6"/>
                  </a:ext>
                </a:extLst>
              </a:tr>
              <a:tr h="280121">
                <a:tc>
                  <a:txBody>
                    <a:bodyPr/>
                    <a:lstStyle/>
                    <a:p>
                      <a:pPr fontAlgn="ctr"/>
                      <a:r>
                        <a:rPr lang="en" sz="826">
                          <a:solidFill>
                            <a:srgbClr val="000000"/>
                          </a:solidFill>
                          <a:latin typeface="Arial"/>
                          <a:cs typeface="Arial"/>
                        </a:rPr>
                        <a:t>Respect &amp; Recognition</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19</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21</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0395">
                          <a:srgbClr val="8DC444"/>
                        </a:gs>
                        <a:gs pos="60396">
                          <a:srgbClr val="D9DBD9"/>
                        </a:gs>
                        <a:gs pos="79207">
                          <a:srgbClr val="D9DBD9"/>
                        </a:gs>
                        <a:gs pos="79208">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-7</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-6</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7"/>
                  </a:ext>
                </a:extLst>
              </a:tr>
              <a:tr h="280121">
                <a:tc>
                  <a:txBody>
                    <a:bodyPr/>
                    <a:lstStyle/>
                    <a:p>
                      <a:pPr fontAlgn="ctr"/>
                      <a:r>
                        <a:rPr lang="en" sz="826">
                          <a:solidFill>
                            <a:srgbClr val="000000"/>
                          </a:solidFill>
                          <a:latin typeface="Arial"/>
                          <a:cs typeface="Arial"/>
                        </a:rPr>
                        <a:t>EFFECTIVE ENVIRONMENT</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63</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17</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20</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2999">
                          <a:srgbClr val="8DC444"/>
                        </a:gs>
                        <a:gs pos="63000">
                          <a:srgbClr val="D9DBD9"/>
                        </a:gs>
                        <a:gs pos="79999">
                          <a:srgbClr val="D9DBD9"/>
                        </a:gs>
                        <a:gs pos="80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-6</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8"/>
                  </a:ext>
                </a:extLst>
              </a:tr>
              <a:tr h="280121">
                <a:tc>
                  <a:txBody>
                    <a:bodyPr/>
                    <a:lstStyle/>
                    <a:p>
                      <a:pPr fontAlgn="ctr"/>
                      <a:r>
                        <a:rPr lang="en" sz="826">
                          <a:solidFill>
                            <a:srgbClr val="000000"/>
                          </a:solidFill>
                          <a:latin typeface="Arial"/>
                          <a:cs typeface="Arial"/>
                        </a:rPr>
                        <a:t>Authority &amp; Empowerment</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80</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12</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79999">
                          <a:srgbClr val="8DC444"/>
                        </a:gs>
                        <a:gs pos="80000">
                          <a:srgbClr val="D9DBD9"/>
                        </a:gs>
                        <a:gs pos="87999">
                          <a:srgbClr val="D9DBD9"/>
                        </a:gs>
                        <a:gs pos="88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09"/>
                  </a:ext>
                </a:extLst>
              </a:tr>
              <a:tr h="280121">
                <a:tc>
                  <a:txBody>
                    <a:bodyPr/>
                    <a:lstStyle/>
                    <a:p>
                      <a:pPr fontAlgn="ctr"/>
                      <a:r>
                        <a:rPr lang="en" sz="826">
                          <a:solidFill>
                            <a:srgbClr val="000000"/>
                          </a:solidFill>
                          <a:latin typeface="Arial"/>
                          <a:cs typeface="Arial"/>
                        </a:rPr>
                        <a:t>Clear Expectations and Feedback</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66</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16</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5999">
                          <a:srgbClr val="8DC444"/>
                        </a:gs>
                        <a:gs pos="66000">
                          <a:srgbClr val="D9DBD9"/>
                        </a:gs>
                        <a:gs pos="83999">
                          <a:srgbClr val="D9DBD9"/>
                        </a:gs>
                        <a:gs pos="84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-7</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0"/>
                  </a:ext>
                </a:extLst>
              </a:tr>
              <a:tr h="280121">
                <a:tc>
                  <a:txBody>
                    <a:bodyPr/>
                    <a:lstStyle/>
                    <a:p>
                      <a:pPr fontAlgn="ctr"/>
                      <a:r>
                        <a:rPr lang="en" sz="826">
                          <a:solidFill>
                            <a:srgbClr val="000000"/>
                          </a:solidFill>
                          <a:latin typeface="Arial"/>
                          <a:cs typeface="Arial"/>
                        </a:rPr>
                        <a:t>Collaboration</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56</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22</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24</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54901">
                          <a:srgbClr val="8DC444"/>
                        </a:gs>
                        <a:gs pos="54902">
                          <a:srgbClr val="D9DBD9"/>
                        </a:gs>
                        <a:gs pos="76470">
                          <a:srgbClr val="D9DBD9"/>
                        </a:gs>
                        <a:gs pos="76471">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1"/>
                  </a:ext>
                </a:extLst>
              </a:tr>
              <a:tr h="280121">
                <a:tc>
                  <a:txBody>
                    <a:bodyPr/>
                    <a:lstStyle/>
                    <a:p>
                      <a:pPr fontAlgn="ctr"/>
                      <a:r>
                        <a:rPr lang="en" sz="826">
                          <a:solidFill>
                            <a:srgbClr val="000000"/>
                          </a:solidFill>
                          <a:latin typeface="Arial"/>
                          <a:cs typeface="Arial"/>
                        </a:rPr>
                        <a:t>Support and Resources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68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18</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13</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68686">
                          <a:srgbClr val="8DC444"/>
                        </a:gs>
                        <a:gs pos="68687">
                          <a:srgbClr val="D9DBD9"/>
                        </a:gs>
                        <a:gs pos="86868">
                          <a:srgbClr val="D9DBD9"/>
                        </a:gs>
                        <a:gs pos="86869">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-3</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10</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2"/>
                  </a:ext>
                </a:extLst>
              </a:tr>
              <a:tr h="280121">
                <a:tc>
                  <a:txBody>
                    <a:bodyPr/>
                    <a:lstStyle/>
                    <a:p>
                      <a:pPr fontAlgn="ctr"/>
                      <a:r>
                        <a:rPr lang="en" sz="826">
                          <a:solidFill>
                            <a:srgbClr val="000000"/>
                          </a:solidFill>
                          <a:latin typeface="Arial"/>
                          <a:cs typeface="Arial"/>
                        </a:rPr>
                        <a:t>Work, Structure, &amp; Process</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41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27</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33</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40593">
                          <a:srgbClr val="8DC444"/>
                        </a:gs>
                        <a:gs pos="40594">
                          <a:srgbClr val="D9DBD9"/>
                        </a:gs>
                        <a:gs pos="67326">
                          <a:srgbClr val="D9DBD9"/>
                        </a:gs>
                        <a:gs pos="67327">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-4</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-9</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-9</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3"/>
                  </a:ext>
                </a:extLst>
              </a:tr>
              <a:tr h="280121">
                <a:tc>
                  <a:txBody>
                    <a:bodyPr/>
                    <a:lstStyle/>
                    <a:p>
                      <a:pPr fontAlgn="ctr"/>
                      <a:r>
                        <a:rPr lang="en" sz="826" dirty="0">
                          <a:solidFill>
                            <a:srgbClr val="000000"/>
                          </a:solidFill>
                          <a:latin typeface="Arial"/>
                          <a:cs typeface="Arial"/>
                        </a:rPr>
                        <a:t>Survey Follow-up</a:t>
                      </a:r>
                    </a:p>
                  </a:txBody>
                  <a:tcPr marL="89901" marR="89901" marT="74917" marB="74917" anchor="ctr">
                    <a:lnL w="7492">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0F0F0"/>
                    </a:solidFill>
                  </a:tcPr>
                </a:tc>
                <a:tc>
                  <a:txBody>
                    <a:bodyPr/>
                    <a:lstStyle/>
                    <a:p>
                      <a:pPr algn="ctr" fontAlgn="ctr"/>
                      <a:r>
                        <a:rPr lang="en" sz="708" b="1">
                          <a:solidFill>
                            <a:srgbClr val="000000"/>
                          </a:solidFill>
                          <a:latin typeface="Arial"/>
                          <a:cs typeface="Arial"/>
                        </a:rPr>
                        <a:t>54</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21</a:t>
                      </a:r>
                    </a:p>
                  </a:txBody>
                  <a:tcPr marL="89901" marR="89901" marT="29967" marB="29967" anchor="ctr">
                    <a:lnL>
                      <a:noFill/>
                    </a:lnL>
                    <a:lnR>
                      <a:noFill/>
                    </a:lnR>
                    <a:lnT>
                      <a:noFill/>
                    </a:lnT>
                    <a:lnB>
                      <a:noFill/>
                    </a:lnB>
                    <a:solidFill>
                      <a:srgbClr val="F0F0F0"/>
                    </a:solidFill>
                  </a:tcPr>
                </a:tc>
                <a:tc>
                  <a:txBody>
                    <a:bodyPr/>
                    <a:lstStyle/>
                    <a:p>
                      <a:pPr algn="ctr" fontAlgn="ctr"/>
                      <a:r>
                        <a:rPr lang="en" sz="708" b="1">
                          <a:solidFill>
                            <a:srgbClr val="000000"/>
                          </a:solidFill>
                          <a:latin typeface="Arial"/>
                          <a:cs typeface="Arial"/>
                        </a:rPr>
                        <a:t>25</a:t>
                      </a:r>
                    </a:p>
                  </a:txBody>
                  <a:tcPr marL="89901" marR="89901" marT="29967" marB="29967" anchor="ctr">
                    <a:lnL>
                      <a:noFill/>
                    </a:lnL>
                    <a:lnR>
                      <a:noFill/>
                    </a:lnR>
                    <a:lnT>
                      <a:noFill/>
                    </a:lnT>
                    <a:lnB>
                      <a:noFill/>
                    </a:lnB>
                    <a:solidFill>
                      <a:srgbClr val="F0F0F0"/>
                    </a:solidFill>
                  </a:tcPr>
                </a:tc>
                <a:tc>
                  <a:txBody>
                    <a:bodyPr/>
                    <a:lstStyle/>
                    <a:p>
                      <a:endParaRPr lang="en" sz="708" b="1">
                        <a:solidFill>
                          <a:srgbClr val="000000"/>
                        </a:solidFill>
                        <a:latin typeface="Arial"/>
                        <a:cs typeface="Arial"/>
                      </a:endParaRPr>
                    </a:p>
                  </a:txBody>
                  <a:tcPr marL="89901" marR="89901" marT="29967" marB="29967" anchor="ctr">
                    <a:lnL>
                      <a:noFill/>
                    </a:lnL>
                    <a:lnR>
                      <a:noFill/>
                    </a:lnR>
                    <a:lnT w="14983" cap="flat" cmpd="sng" algn="ctr">
                      <a:solidFill>
                        <a:srgbClr val="FFFFFF"/>
                      </a:solidFill>
                      <a:prstDash val="solid"/>
                      <a:round/>
                      <a:headEnd type="none" w="med" len="med"/>
                      <a:tailEnd type="none" w="med" len="med"/>
                    </a:lnT>
                    <a:lnB w="14983">
                      <a:solidFill>
                        <a:srgbClr val="FFFFFF"/>
                      </a:solidFill>
                      <a:prstDash val="solid"/>
                      <a:round/>
                      <a:headEnd type="none" w="med" len="med"/>
                      <a:tailEnd type="none" w="med" len="med"/>
                    </a:lnB>
                    <a:gradFill>
                      <a:gsLst>
                        <a:gs pos="0">
                          <a:prstClr val="black"/>
                        </a:gs>
                        <a:gs pos="499">
                          <a:prstClr val="black"/>
                        </a:gs>
                        <a:gs pos="500">
                          <a:srgbClr val="8DC444"/>
                        </a:gs>
                        <a:gs pos="53999">
                          <a:srgbClr val="8DC444"/>
                        </a:gs>
                        <a:gs pos="54000">
                          <a:srgbClr val="D9DBD9"/>
                        </a:gs>
                        <a:gs pos="74999">
                          <a:srgbClr val="D9DBD9"/>
                        </a:gs>
                        <a:gs pos="75000">
                          <a:srgbClr val="F56E23"/>
                        </a:gs>
                        <a:gs pos="99999">
                          <a:srgbClr val="F56E23"/>
                        </a:gs>
                        <a:gs pos="100000">
                          <a:srgbClr val="F0F0F0"/>
                        </a:gs>
                        <a:gs pos="100000">
                          <a:srgbClr val="F0F0F0"/>
                        </a:gs>
                      </a:gsLst>
                      <a:lin ang="0"/>
                    </a:gradFill>
                  </a:tcPr>
                </a:tc>
                <a:tc>
                  <a:txBody>
                    <a:bodyPr/>
                    <a:lstStyle/>
                    <a:p>
                      <a:pPr algn="ctr" fontAlgn="ctr"/>
                      <a:r>
                        <a:rPr lang="en" sz="708">
                          <a:solidFill>
                            <a:srgbClr val="000000"/>
                          </a:solidFill>
                          <a:latin typeface="Arial"/>
                          <a:cs typeface="Arial"/>
                        </a:rPr>
                        <a:t>11</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12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a:solidFill>
                            <a:srgbClr val="000000"/>
                          </a:solidFill>
                          <a:latin typeface="Arial"/>
                          <a:cs typeface="Arial"/>
                        </a:rPr>
                        <a:t>2</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tc>
                  <a:txBody>
                    <a:bodyPr/>
                    <a:lstStyle/>
                    <a:p>
                      <a:pPr algn="ctr" fontAlgn="ctr"/>
                      <a:r>
                        <a:rPr lang="en" sz="708" dirty="0">
                          <a:solidFill>
                            <a:srgbClr val="000000"/>
                          </a:solidFill>
                          <a:latin typeface="Arial"/>
                          <a:cs typeface="Arial"/>
                        </a:rPr>
                        <a:t>5</a:t>
                      </a:r>
                    </a:p>
                  </a:txBody>
                  <a:tcPr marL="89901" marR="89901" marT="29967" marB="29967" anchor="ctr">
                    <a:lnL>
                      <a:noFill/>
                    </a:lnL>
                    <a:lnR w="7492">
                      <a:noFill/>
                    </a:lnR>
                    <a:lnT w="7492" cap="flat" cmpd="sng" algn="ctr">
                      <a:solidFill>
                        <a:srgbClr val="FFFFFF"/>
                      </a:solidFill>
                      <a:prstDash val="solid"/>
                      <a:round/>
                      <a:headEnd type="none" w="med" len="med"/>
                      <a:tailEnd type="none" w="med" len="med"/>
                    </a:lnT>
                    <a:lnB w="7492">
                      <a:solidFill>
                        <a:srgbClr val="FFFFFF"/>
                      </a:solidFill>
                      <a:prstDash val="solid"/>
                      <a:round/>
                      <a:headEnd type="none" w="med" len="med"/>
                      <a:tailEnd type="none" w="med" len="med"/>
                    </a:lnB>
                    <a:solidFill>
                      <a:srgbClr val="FCFCFC"/>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39202928"/>
      </p:ext>
    </p:extLst>
  </p:cSld>
  <p:clrMapOvr>
    <a:masterClrMapping/>
  </p:clrMapOvr>
</p:sld>
</file>

<file path=ppt/theme/theme1.xml><?xml version="1.0" encoding="utf-8"?>
<a:theme xmlns:a="http://schemas.openxmlformats.org/drawingml/2006/main" name="HayGroupTemplatev2.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y Group Template v5.09 - BALOONS.pptx" id="{24C8DF9E-C599-44CF-96FB-069C16F1AD05}" vid="{8140D945-7313-434A-B85D-5931F47D5C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ShapeData xmlns="http://firmglobal.com/Confirmit/reporting/powerpoint/09-09-2009" xmlns:i="http://www.w3.org/2001/XMLSchema-instance" i:type="TextData">
  <PowerPointShapeId>71a65fef-d8d8-4e38-ab32-7f537cb685ed</PowerPointShapeId>
  <ReportId>7e4c9f2d-b76a-4fc4-b77b-4b575acc6be1</ReportId>
  <OriginMode>View</OriginMode>
  <Name>_University_of_Minnesota_2019__Staff_All_NVG_v210__Engagement_Profile__Preamble</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fae5763c-4fd0-405f-9c58-f2715cb59fa7</TextId>
</ShapeData>
</file>

<file path=customXml/item10.xml><?xml version="1.0" encoding="utf-8"?>
<ShapeData xmlns="http://firmglobal.com/Confirmit/reporting/powerpoint/09-09-2009" xmlns:i="http://www.w3.org/2001/XMLSchema-instance" i:type="TextData">
  <PowerPointShapeId>92300603-d41c-4784-a631-28d70b0950a1</PowerPointShapeId>
  <ReportId>aea39904-5828-42fb-94a9-5d82d3c560fd</ReportId>
  <OriginMode>View</OriginMode>
  <Name>_University_of_Minnesota_2019__Faculty_All_NVG_v210__Export_Cover__Date</Name>
  <PageId>e873981f-c685-4a04-8d8b-904763c08808</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StringKeyValue="dashboard" StringValue="dashboard"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/&gt;&lt;/DynamicReportState&gt;</SerializedDynamicReportState>
  <OverrideDynamicReportState>false</OverrideDynamicReportState>
  <TextId>8c7b5d16-d296-4632-b9c5-9566aba4826f</TextId>
</ShapeData>
</file>

<file path=customXml/item11.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LPqSURBVHhe7J0HYFRluoYHXXfdfnddd+29gL0XbNjAgr1g7yIqYO8ISLejoggIiNJ77z2QEGpCOum990x68t7v/c+cZDKZhCQkEcz33PveaWfOOXOGO3n8/uaAoiiKoiiK0qFQAVQURVEURelgqAAqiqIoiqJ0MFQAFUVRFEVROhgqgIqiKIqiKB0MFUBFURRFUZQOhgqgoiiKoihKB0MFUFEURVEUpYOhAqgoiqIoitLBUAFUFEVRFEXpYKgAKoqiKIqidDBUABVFURRFUToYKoCKoiiKoigdDBVARVEURVGUDoYKoKIoiqIoSgdDBVBRFEVRFKWDoQKoKIqiKIrSwVABVBRFURRF6WCoACqKoiiKonQwVAAVRVEURVE6GCqAiqIoiqIoHQwVQEVRFEVRlA6GCqCiKIqiKEoHQwVQURRFURSlg6ECqCiKoiiK0sFQAVQURVEURelgqAAqiqIoiqJ0MFQAFUVRFEVROhgqgIqiKIqiKB0MFUBFURRFUZQOhgqgoiiKoihKB0MFUFEURVEUpYOhAqgoiqIoitLBUAFUFEVRFEXpYKgAKoqiKIqidDBUABVFURRFUToYKoCKoiiKoigdDBVARVEURVGUDoYKoKIoiqIoSgdDBVBRFEVRFKWDoQKoKIqiKIrSwVABVBRFURRF6WCoACqKoiiKonQwVAAVRVEURVE6GCqAiqIoiqIoHQwVQEVRFEVRlA6GCqCiKIqiKEoHQwVQURRFURSlg6ECqCiKoiiK0sFQAVQURVEURelgqAAqiqIoiqJ0MFQAFUVRFEVROhgqgIqiKIqiKB0MFUBFURRFUZQOhgqgoiiKoihKB0MFUFEURVEUpYOhAqgoiqIoitLBUAFUFEVRFEXpYKgAKoqiKIqidDAOOQE8dmwQ/vXdXvzn+yCNRqPRHIQ52tzuxT++DcQlv4TjtrnRuHl2lEbSY040Lv81wlybo8bsdV2r9slRkiPHJGPihFeAyUehbNJZkjN/F8GMY5Ey8G6sumo6Ntw0rl2z/oYfsanHeJelHDoccgJ41JhA/P3bIMlejUaj0RyM+WYv/vhVIM6eFIZb50ThupmRGrfcIhJ47uQwuUYB+JtcK6/XsA3yN4njm2RM+PFFYOJfUf7TyZKTfhfBtH8j+cPbsOLiqVh/7dh2zQbm5h9dlnLocMgJIP+r0vxj/kZEUKPRaDQHVf4h+eOXATjhx2DcMluEZ8Y+jZfcOjsKJ8k1+uOXe8w183YtWzt/kzhGJ2H8WBHAn/6KsgknS076XQRT/40kEcDlF/+Kddf+0K6hBG68ZZzLUg4dVAA1Go1G0yqhyPz56wD8+7u96DZzH26QeJMfjXVtbpwViaPlb9qRXwW0iwSqALZNVADbCRVAjUajOTjz19EBRgCvnBqBm0RurvUiPhorvDY3zo5E1+n78NevrWvn7Zq2ZlQA2yYqgO2ECqBGo9EcnGGfts6TQrXptxnhtTrP1R/Q2zVtzagAtk1UANsJFUCNRqM5+PJnEZhjxgYZobnei+hoGg6vGftM/qmNJVAFsG2iAthOqABqNBrNwRWKBeXlclfTrzfJ0XiPaQqWa3aFXLsjvw7A30Z7v8atERXAtokKYDuhAqjRaDQHVyh/x/8YjJt/w6ZfVh05sIKDT65v4uATyhe3pYAxTX1fW4TX7uRxbVsFVAFsm6gAthMqgBqNRnPw5K+jA/GX0QHoOo0i5V1u2jLdRNwoTzeKvHWdFoGrJXzePNdANdIWP1tYL/4lHBdJrp8h+2rgPW2dbnLtrpkeYSqAbTUgRAWwbaIC2E6oAGo0Gs3BEU5dwooVK1fsx9Yeo35tebtJjsdwxPFpE0LMqhr2VCr/910gjhsbbMSuGydfdnsvq4QUP+7j7Imh+D/5e8LPwPxT7p8/OczM0cft2uPzuIfXkJ+FA0LaYloYFcC2iQpgO6ECqNFoNAdHWK1i9e8qkbCWVv9qml+9vOYeW8ZYoWMz74U/h+GYH4Lk+JaEcvoZViMpOTynw77Yg8O/3IMLZDu7eZfix/2cM5nix1HLe8y29uf5i+yDz1HCWFls76lsWAXktDC8rm3RF1AFsG2iAthOqABqNBrNwRFOYGxW/BBR8iY0TQmXRLvUVamzm229ySCrfXyN23M9eFbJzKAJ17nYFTM+x/PiuvGX/hqOG7j0mryXFb0zROy4DSWPsthQlY37ZhWR1UW7mbipOdAR0DxXVlT5Gbyd24FEBbBtogLYTqgAajQazcERytbFU8JbVCmjKLHixabbI77cg//I7ekiaBxJzAofRYj7ZcWP99mc+2/ZhnLGSp3nubACyNf+K38jKJR8T4+5UaaS12WSq+L3JauETRMr7o+f76Ip1nrG3pqEzWeQ53me5lzlmBTZA6ka3iTXhOfP4/+9lauAKoBtExXAdqKlAvjH2/rU3D/ysSFwOBw1OeLKe/S1g+C1w8+4rOa1v/SbqK8d4Gvu11qjae1QpP4pUkUJusFDYpoSWwDZjEvRotTZTbmUwVMnBKPzxFCc+VMojv0h2DxvpMjjPCg1fB9FkhMqU8JuE/Fjk697tZBNvc3pV8dt+R7um5XDmsEmrltWJHkMVgkpwWxWPnFcsDl3Pkdh9Pa59xf7ff/4Zq9p3vZ2bi2NCmDbRAWwnWipAPIPorfnNRqNRtP8UNo40IKVL0+JaUrcBdBT7CiDpinXFW/ix7CfHF9nhY/nQfGjoJ0zKczVx897tbA5oTRxPxQ79ifkaOGzREr52bnm8V/l9T/JMSiKDM+HAug++KS5YdXzpDaYGFoFsG2iAthOqABqNBrNbx/KybmTLfHyJjH7S2MC2NTwHLj0HJt62eR7icgZK4F2xc/bexiKo11RZF9Ab9t4xq4GGimVW76Xz1Gq7G3M4A25bQ0B5Gjk1u4HqALYNlEBbCdUADWapoVNwt6e12gONBSJv4n8HIjoHKgA8j3HynspfhyBfOp4a/oUPu+tqZfPUdAocZS+/8l7eWy+RqlrTvNwQ2ktAWQzcFfOCejap7djtSQqgG0TFcB2ojX6AGo0HSH6Hz2atgoli02iZtUNLwLTlByoAFLkWCVjs2+XiaH4wxd7vG7nKX6njg/GVdOsJevsEb5szj3iywOvtrWWAPLasCn7aPl79+dGKpnNjQpg20QFsJ1oqQBqNB0tKoCatgorZpz+xRaolqQ1BJAjdCmAp40PMQLnWcVjEy2rghS/U2QbVtXs0cU8PkfrUrT42JZASpL7PpqT1hJAhud0isgqP6e3Y7UkKoBtExXAdkIFUKNpWlQANW0VCuDZE0MOaNm01hBAjhLuMSfKVPT4nN33j/vjfY4APvOnEFwt4sepXBgek5Mtc35ACiwlkE2uFC5OAM39trTZtTUFkNeWg1lUAJsWFcDmo03AGs3vNO5TxGg0rRkK4IVTrBU2vMlLU3KgAsjRvRQ8e85ArgHMKh6Xdvvv90EiT6G4YUYkus+NQncRP07ZQqE6Wl7j+/lePqZo8VyY7nM40XRoTdWwuf0CW7sCyLkPW3JtGooKYNtEBbCd0EEgjWRaGqLkGq1c6eU1t9dJg9scQF6NdO0cJfh2mvdt2vocNBpN24dSwgmbf0sBZFgds5qiWd2rXfGDlT0zMljEj2LIefy4sge357EodxRITkDNpmFuz/exGsh9UB5NNVG2aY4EtqYA8v1XTA239inxdrzmRgWwbaIC2E50FAG8YXsJorZbzRpNzv4E0CQeK/e7TfNTe74R+DYyDTd42aY2bXMOGo2m7UOJoJCw2ZXVN2/y0pS0hgAynIOPo4EvnhKGa6bLOck+r5F9s0J50rhg/FVep/g1tAIIVwehRHIFDn4eWwLZv5CiyHNrqgS2pgDaI4F5bJ6Ht+M1NyqAbRMVwHaiYwigJUhAHl71+jojopW9P4nytk1byFdj59Je56DxjE4Do2mLUEa4Aghli5LiTV6aktYSQAoS30/J+4ecF+cB5C0fs6maUrY/gaMEcloYCiCrmrYEsq8gX2/qfHytKYBssubt/33XeiuCqAC2TVQA24kO0QdwZR5WRuaZz9uwJB1MAtjYPlUAf6voIBBNW4SVNK6yca0ZSFFfXJqahgTQrnhR3ozESWyZa2xyZ8Y07co2za2Y8Zg8BuXxuhnWFDGUQDYNXz3NWpbNCKbH+zzTqgLoCvsq7u9zNzUqgG0TFcB2oqUCeOhEhMk0oVrihGxvzamWQNUhu8Sjb523bbgvb/JVd9vGRK6GyHjrebc+fYY657u/c3B7vd7nbOycas9l5Xa343vsg83S7tTZh0h2feyKa1Oux8EfFUBNW8QI4HdtJ4B2tY0jcrm2L5df43x/HM3LyiNFzN62NUO547F5jK7TImpGCHPNX54vK4TsF+jtvXbaQgC53JwK4P6jAth8VAAPtrD65xIOS2AaGlBhS1RjzzVlG0umavobGjHyPKZLuGzpq/fY23HsNHwONcJlJNL9mE05J9c+aqTPdU72Y899mn24H6/2nMx19vhsjR/70IgKoKYt0toVQIqV3c+OVb7jxgbhOtn3LbM5ejcSPSS85RQuPN4JY4NNvz9v53agsc+BosQBGGwGpgRypZGbZ+/D8T9yrsA95nXP9/K6mGqlvP8KFcB2jwpg89Em4IMsr0a69/tzSU6NnLinYbGqfa4J27iLUUPvqbeN53PejmOnCefQknPy9lw9kayNJdOufXru3/1xk459aESngdG0Raw+gHvNAIUDEUCG/e04ZcvhIlWchJlTtLDyxqlZ+BoHYrDyx0ogj8WmWb7OFTL+9JX3lT9aIxz9S+m65Jcw3OqqANrHP3mcNTmzaZZ23fKa2NPP8HVWEClvnp+3OWEfQO7jX7JfFcD9RwWw+eggkIMpns2pNXiTmqZI0f638WwmtakzArmeFEnqyFZjktT882zSOTVlv+a8LaJErKNqPoOX47kqh007tkbTccNmTt5yepUDGQXMXD/Tmr/vXBG848cG4bJfw3HLHEu4OLL3jyJ5FKw/iByyqZhCxCbZK361/v+xNZuDKXEMq4CMqeiJCJ7/s0ig65woZZTAy+T4XSaFSUJxobzOaiEropRWe15B98/ZklA4zSjgb63z8nbOzY0KYNtEBbCd+D0LYN3qnx1LVuoLSBMEqCnbeJM7z5htPCS0zvu8HcdOC86zKefkbb/uUup5zuY1t33WkW2355t0bI2mY4cVsgOdB9AOJZJSRbGj9HCfbGr9w5d1K3x8fOHP4WZSZ27DbU91rdzhvl1LQtnjABD2/3Pvj0jZ5f47i+ix8lhzzjxfV3gufMzzcf9cBxo2IbMvoelXqAK436gANh8VwIMlFBKvTb0ezZc1aYFYNbJNHcGsdy5t0wew4fNsyjl5blP3nOpdszpix20bkrzGju06Rr0BKwdndBoYTVuFUnTRlPBWEUD3UKQu/zXCVN48j0kxO2tiqKkYshJHIWNl7vRWkEA2sR713V5c+ks4jh4TZPbHKiBfo3yx3985k0ON8Hk777YIr+0luhJIk6MC2Hy0D+BBkLrNjnXFpHZ1DQt3karzmgjNSsqJobby1ZRtbOmpwavguOTHxlMGXdSvVO7vHNzf35xz8nideBHEGiLluLxtpKnXU0BrqDn2oSWAOghE01YxVbGJIa0uRNwfR/1SuOxjUVp4SyGjjFEOWa3jRNSsGrKCyP53DQ3O8Bbux7NZlaL1H9mvvaTcH13nYA8M4TF5fq3RvNuU8LNROvc38rg5UQFsm6gAthMtFUDN7y2WpNWtLDYxrAbWkUWJaRJuqCp4aEYFUNNW4eCHE8dxCbbWFUC7GZUjX9nkyxG17APneXzKHvsE8vh2P0QOFqHE7a+/HJt7OViDQude6eMtH3PePVbfOJiD50D5+8MXe3DWT+1bAaQAtlYTtx0VwLaJCmA7oQKosdJyATQVSU8BpBQeIpW9pkYFUNNWsatlrd0EzClX2AzMARVnTwzFRb+EmVvPJmEenyOBOY0Mz4EiyL6BHJDxZxG8xiqBFED29bt4Sni9aV2MBNqfTcSSawIfOzYI58otp4K5ziWbbR1WGfm5KKraBNy0qAA2H20C1hyC2X+zc+Px0nz8O6v+MToNjKatwiobm1EPdD1gb6EEshLI0bSUOq8SJMfmVDScIuWoMUFmuhgKE+cLZGXy8C/qDiCh+FD87MccxMLKIvvYcQQyBdN+nRJIKeSo5B5zo4xctmfTL8PPf41IMM/H/bwPNCqAbRMVwHbidzsIRKPRaA6hsGmSU6S0ZbMo930Shc7VFGuvEsJQZjh4g+fBW/bdY7Mpb0/4MdhqDpZwu399F2iqenYlkZJnv5efgYM/+JotmhRATlBNqWxP8bPDz3HhFOuc7M/bGlEBbJuoALYTKoAajUbz24dycqKIFmXFm8S0RsxkyBL2hTt+bDDOnRRm+gd69vOjyHEOQbtix7kEKXWsFP7la0t8zjFzDdYd3MEqJvv5dZ4YaqZcYVWR++JKJ9ZqHt7Pq63Dz3DKeKv/H8/T/bMeSFQA2yYqgO2ECqBG07ToNDCatgwraBSlG2a0bZXMnnyZckfJ89YnjmLDQRuUpotF/Fi549JxbBqmqFIYmUumhJtpY45wrSJiJFDyxy8DzOodN86MxGXyfh6XfRE9z6U9YqRXbnlt/yry6vlZDyQqgG0TFcB2oqUCyP5Qfx20oubxYf8+zkihnd/Da+5/8Pl59bWO8dqRjw2pee2IK++peb7Tn/9e87xG09ph9Ywyxkobq4Dsu+dNaForlEBOEcOKHY9rx66Q8T4rZpQ5Lh3H7RkOFqGsUgD/IuEE1qz4HSHbsn8d+wOyaZkVQG5vmn1/o8ofw+NzLkR+Hgqb53U/kKgAtk1UANuJlgqgRqPRaFo3FK6Tx4XgljZsBrZjj4w986dQ01TLPnonjw8xUuMuShSn//su0Ayk4HmxMmj3paMA8j6rfV1EAu3BLBRCyp+347Z3eM6ntfL0L3ZUANsmKoDthAqgRqPRHByhPP1ttAjV9AgzJYs3oWnNUAIpapQ7jhA+/af6osRpYDiXH8/HFkAO6mClkGGF8CSR1tvnRZmRtgzF0tvx2jvsc8hKKj9Ha47+taMC2DZRAWwnVAA1Go3m4AlXqmC/uvaoAtq5QcL+eqz0uQsgpYmTNp/rWraNonityClHAB8h4sdtGU7/Qunj64y3Y/wW4TU8S6S2NVf/cI8KYNtEBbCdUAHUaDSagyemGVVu7UmcvYlNW4QCx5G9nLiZUsemXZ5Hl0kify4Z5TnZoneGiBWnh2GfxYOl4uceniMrnKxSss+it2t9oFEBbJuoALYTKoAajUZz8ITCQgE7ZXzrLw23v1DkOHjjoinhpqp3zXRrLkD3bWomlpbnmYNR/hhW/1hJda9otnZUANsmKoDthAqgRqPRHFyxRwRzZZD2Fiz2m+MxmYOpObc54TJznMDaHq3s7Rq3RlQA2yYqgO2ECqBGo9EcfGHlihNDt2dfwN9LOHE1B6u0ZfWPUQFsm6gAthMqgBqNRnNwhoMXuLSaSmDTwuZpNkuzCdvIXxtW/xgVwLaJCmA7oQKo0Wg0B2fYhMnmYHtqFQqON/HRWOGgmZqBH665CtsyKoBtExXAdkIFUKPRaA7OmAEhIjKcpJmDMX7LFTUO9lD8WP07bmyQqZzy2nm7pq0ZFcC2iQpgO6ECqNFoNAdvKDKcc+/U8cG4dY42BTcUXhuzLrFcK2/XsS2iAtg2UQFsJ44aI/+Qvw2yJFCj0Wg0B1++2Ys/fRWIC6aE45Y5Ubhupoigpia8JhdNicCfvqaUebl+bZS/SRzfJGPCjyKAE/+K8p9Olpz0uwim/RvJIoArLp5qhKw9s4G5+UeXpRw6HHICeOzYILPMDyuBGo1Gozn4cvT3QfIf63vNmr1XTtuHHnOjaubh6+jpIfLHPpL8O/ZvuUa8Vt6uYVvkKMmRY5IxccIrwOSjUDbpLMmZv4tgxrFIHng3Vl01HRtuGteuWX/Dj9jUY7zLUg4dDjkBVBRFURRFUQ4MFUBFURRFUZQOhgqgoiiKoihKB0MFUFEURVEUpYOhAqgoiqIoitLBUAFUFEVRFEXpYKgAKoqiKIqidDBUABVFURRFUToYKoCKoiiKoigdDBVARVEURVGUDoYKoKIoiqIoSgdDBVBRFEVRFKWDoQKoKIqiKIrSwVABVBRFURRF6WCoACqKoiiKonQwDlkBnDx5MhwOR02eeeYZ1yu//WvdunVzvQJs2LBBX/udvhYbG1vntVNOOcX1ir72e3ntoosucj2jKIry++KQE8BBgwa57imKorQtlEBFUZTfI4fcr5v+ICuK0l7o742iKL9XVAAVRVEURVE6GB1YAJejt6MrRke6HrYxkaO7omsrH6wt9nnoEInRXdl3q7d8k63M8t4d+LoqiqIoHYFDTgBbrQ+g/JHv3buN/9BHjkbX3q2uJy2nOefTlufeKuchAt+a5+d+HBVARVEU5XfO76I9lZUwVgab80d7ucjfckpE19Go/y5WB62RgV27doXxAncpoDzyOUqDazt7G963HtsVKgmPYb/Hbd811SvuW46zv+fsz+mwK5f2PmuOK9t5nlMNHufjsR33be+r6+jldbe1duDC+/nXeSzUO9caWuc8lvd2e77O8fdzfeV7t153P6/631W976PB6yrU2d7ar7fvynrs2mdj+1MOGvj9KIqi/B7poAIokuD6q7u8t6eguEmI+33+kbc3lPt8rkZCGOsJue+2P/6Rt3fkeo/7vmv2yfe5nnQ/Xr3nbNzeZ29rv17vnNxxO5/627kkyBYt93N3o6Hz97Kphb2NO61wHvLO2gqg2/EbOj/rHLjvWimss1uP78rz2jd6XWv273Gf2I+5T9f797s/5aCB34+iKMrvkY7ZBOz2x5ip8wdbcJeImvsiCL3d/shbf8Try6NsaATG7NNDKni3cUFxe93Lc7ytc86ufdbcmrvezslFHfHy3K51BbDeubrTCuch72yWAFrPyb57u/brec4e35XntW/0urptb9/3/PyRo0db4umi0f0pBw38/hRFUX6PHHK/bq3xg1z3jy+bDF1VoRrcmxHtJjovz1EaXI/5R969qlPnPZZBeNmPWxOl64RqBMbLc55SUbPPmn0LHudUF7fz8XLu9r6sipTbtnXwfv6em9U71zq00nnYz9U5fmPn14gAuh9HXrPPueb7aOy68lw9jun5+d0fe/vcZh91T0g5COD3oyiK8nukQwpgc6gRAEVpCDdhbAirzylhhdO+ryiKoii/DSqA+0EFUNkvTRBAz4qgoiiKovyWHHICqEvBKYqiKIqiHBiHnAAqiqK0F9oHUFGU3yv666YoitIAKoCKovxe0SZgRVGUBlABVDoyFeXVKCuxwvvK74tD7tdNf5AVRWkv9PdG6UjkZ1di9wYnFv6Yi7HvpePLV1Lx+Usp+Kx3Cr58NQ0/fpCBxeNysWejEwU5la53KYcqKoCKoiiK0oFJCC/DzK+yMfTJZLx9RwLe7ZmA9+9JxEcPJGLAg0kmH92faJ57R157584EDHsqGbO/zkFiZJlrL8qhhgqgoiiKonjgrCxBUH4klqVuxuS4hfg04id8HPIdPggajQ+Dv8Hg0B/wTeSvmJW4EhsytiOxOBVV1VWudx8aFOZUYe63OUbuKHUDeyVhiEggQxk0959wxeO5jx9Owtvyno8eSMK873NQmHdofXblEBRA7QOoKIqitAU55flYkeaDoaE/4jH/93Crz4u4dsOTuG7j0+i26VncuOk53CTh7Y3y+IZNz8hrT+F6ef2ura+i967BGBczGztzQ0QGD+4+c1F7SzHy+RS8dXsCBj+WZMmdLXtNDN8z+NEks49RL6YiNlirgYcSWk5TFEVpAG1x6BhEFyXi26hpeGjbmyJ0T4rsPYMePi/hnq39cJ9vf7e85hHruXvltqcI4C2bXzBCSEnss/sTLEpZbyqJBxsBG5344N5EfHh/IoY+5V3umhPu48P7ZH+SvVuKXUdRDnb0101RFKUBVAB/36SVZuGryF9w25Y+Rtxu9+lTI3eUuubGfu89vv2MDF6z4Uk8seN904x8sBDkW4z37rKae1tS9Wso3BebhdlPMHS7SuChgDYBK4qiNIAK4O+XJakbjbRdu+EpU71rqfQ1FFsGu/v0NiL4WsBIRBbGu47eNHIrqhBbXIW9BZXYnlcJf8keyb6iKpHXKpRXNa+ZOTmq3AzoaG35s2NLIJMaV+46qnKwcsj9uukPsqIo7YX+3vz+KKxw4pPQH0zfvttcFT9vAtdasZuJu2181lQY2Sy8P1JF7rblVmJ1RjmWp5djZUYFVmW6IvdXSFbKaxuzKxBeVImyJohgZUU1vnkt3TTTtoX82eG+3783EWPeTkeVzhRzUKMCqCiKonQI4pwpeG7nx7h245MuOWtb+XMPj3XHlpdNxfHbyGmuM6pLiYjcrvxKEbxyI3rrsiqwvpGsESFcThGU++lljY/C9VlYaEb6tqX82eExOELYd1mh6+jKwYgKoKIoivK7h82vD/q9YUbw3t+O4uceSuA9cnvNhicwLGwcquV/bAorqrEpm9W9cq+y11A2SFaLCPJ9bC72hjO/CsOfScHAR5K8CltbhM3Mo15IQXGRTg9zsHLI2ZT2AVQURVGaQ5wzGff7vW4GZvxW8uceimBXkcCR4T+Z8ysVR2JzLpt4KXTeRG9/WStZnlGBRC8SuGONE+/2TKw7r19bR4717l0JZtUQd6pFdKuyy1AR7URZSCHK9hagLLgA5fuKUJlWiur9VDKV1kPLaYqiKA2gLQ6/HVUoRgnCUYD1yMUi5GCWZA7ysBSF8EEZElCN/Q80yC8vxJPbP8DNB4n82bElcGLsbEQXw/Tr8yZ2zclaEcjVmeXIF8mqQe5OHJSBAQ+IAHoTtTYMJ4meMipHvsxqVEQWoXh5BgrGJyDvq1jkjYxG7rAo5A2LlFvJCLn/RQwKfoiDc14qygILUO3UToRtif66KYqiNIAKYPvjRADS8T3i0Q8xeBJReMgkGg+bWPcfQiyeRSLeRhamigzGud5dFzaxfhD8jZnEuT37+zU19/n1w1Vrn8J3kX7YkY/99vlrSth3cHtuRU3jMtfsHfp0CgY96l3S2izPpGHwE6kYdl8kcsbFo2BUlCV8n0Uj/6sY5I+OrR+KobyeJzJIKcz/Lg7F67NQXaQi2BZoE7CiKEoDqAC2H8UIRAo+Ebl7VNJL5O9p0boXJS95SW8RwOdrBDFWts3AGJTLHtyZk7TKDPg4GOWPud+vP7qu6oOrVryCNZkZ2JwDr1LX3KzKKEdOuaWA+3aX4oP72rf6N/TZdHzyUBw+7roTb53tg7D3w1E8Jg7533iRvoYi2+Z9Ho3coVFGBEsDxJCVVuWQ+3XTH2RFUdoL/b1pe6pRgUxMFOl7xMgf5c6WvKblJSODFME4uc3HGrPfhOI0M8HzXVv7epWv3zr3ifz13NIP16zohwuXPINn/b7BTlMFrPQqdc0Jq4DBBVbVbPvqIrx3VzsJ4JMpIn9pGHRnBD66yBcDLt6KN87zxbY3wlD6gwigN9HbX2pEMBLOxWmortA+gq2FCqCiKIrym1CBHCRjkIjfAyJxLxiZ8y55TQlF8BkRwQdQjJkYHvozbtr0wkFd/eu+sR+uXtEX16zsiwuWPIUpcQHwzT3wKiD7Am7JqTDXeMviQrM6h1dha+08I/LXPQQfXbgFAy71w4DLtuGt832x/uUQlLVUAN2SOyQShVOTUV2sTcKtgQqgoiiK0jpUlUtKOdTT9UTDVCIPiXjHNPcemPi55yWkog+25N+N6zZfJ6L1Tj3xOlhCAbxxbT90dQngpctewAObhmJbHiuAB1YFtPsS8lvg/H8UwE9E0DzjVeJaGlb+uodiwAUifyJ+diiAa3q3jgCyGsh+hIW/JpnRxMqBccjZlPYBVBRFOYgoigMS5wMho4Dd7wC73gD2vAuEfQEkLwGKk10b1sLRuykY0sryx36BvZGLvvgg7AZc7XMS7vS7C/cdpBJIAbxhTa0AWlXApzElPhBbD7AKuI6jgTMqUCLXevuyInx8fzI+eyYNnz+Tjs+flcgtH496OhXDnpRvwpvQNSNDOeDj7kir8ucmf8yb5/liQytVAE0ogWwOXpRm/WNSWoyW0xRFURpAWxwawZlgSZ7vk8DmB4Ctj8r9xyVPyH253fII4HM/4PcMsO8HoDTD9UYgG1MRhQdF2vrUk7gDSZLsL6zkedzsey5u8T0Ht/qdibt9nxEJfNOrhP2W8SaAlyx9Ds/7fYft+S0TQIrfhuxKbHNWY3sZIP8Lv5UF6HtbDPrfH4U+d0eg910RePnufXjtvii893CcqQTaYvipiNxQedys6uBTKfjk0UR8dIlfTbOve9441xf+b4ajpLUEkHFJIKeKUVqO/ropiqI0gApgA6RvErN4WgTvIWDb84B/b8mLXiLPb3tWtnvQepwThFLRtBg8LsLGEb7eRa6lycIrmJR4F67cfBZ6+J0nAthFbi8WAXxdpOvg6gtomoA9BPDqFa+YrEjniOBqr5LnLRS/TbmV2CnGt62oCjNCCvDxgiS8MyEaD7+zF2edtRZnnrMWp3VZUxM+7nLeelx88WbccNU29Lp1L956MNZIIGWQlcEmiaBsP/D6PfjoYt968se8c4Ev9g2OhJOjgL3JXAuT96U1lUxV4f67Gyje0SZgRVGUBlAB9ELqWhG6BywBbFD8PPOSVSnc+gLSst8QAeSAD+8SdyDJwqvoHXgVrt/SBd1FABlWAXv6PSAS+LZXEfutQgG8ZX3tIBA7bAYeHbEJfk1oBrYrfrtKgU05FfhiXToe+iwMl/fbhYv77MDt7+3FXe/vxXkXbcC5InvnXbChTs45fz3OPm+dJYedV+Osc9fi2it88dydYRjxVKoRQVYEvYofI9sMfiAGH1201av8fXCJH4Zc7Y+cr2NR+K13kWtxWAUcEYWSDVmuf5hKcznkft30B1lRlPZCf288yAuxmna3PSdS11T5s9MHpX6PIdbvJMQ5nxVhe7mewB1I2PwbUfY8bt92gWkCtgWwu6kCXioC+IaI10G0EogI4B2b6wvgJUufx0vbx+23GZjyt7WwCtuLq/Ht5kzcMTgYF760w8jftW8HoPuHgeg1OASPjgjDlbdsRZcu9QXQPedLzhUhPFMk8NQuq3HFpT6muZjNwyOfTvVaDRz6TCoGXh+AAQ1U/96+wA+T792NsnHx3iXuQPOlRMRSJ4puGSqAiqIoyv6pKgN2v2318Wu2/DGvINu/B2K2noT44KtE2l6tJ3EHknS8jLXZj+Jqn7Pd5M+uAp6Fu32fckmgdyH7rXLtyrrNwJcv742eGwZgc045NjQwGpjyt6MUWJlUgie/3YcLRPyuem0Xur0XgG7vBuC6d/bg7gHBeHhQCB4ZFobbe+9G5zPXeRW/hsJq4KmdV+Pmrv4Y9HgSPns2va4Eson4kQQMYN8/L/LHvH6uL/a8H47S71u3+dc9ecOjtC9gC1EBVBRFUfZP+karz1+L5I/pg2T/SxDnfzbit5yOuJxHRNxarwqYiVfwU1JPXL3ZmwCejTv9bj/4moG39Uf3Df1w9fJaAWQfQErhkrQ0bM6u3w+QU7zsLgd+DsjFDe/uwcWv7JRbS/x4e/07AbhRRJDy9xAzOAS9hoTgwss24ZxzG68CesvpXdbgggs34I37o/GFuwQ+nYrBPfc12Pz73kV+GHHddhSOiUPBN97lrTWS92k0nPN1RHBLOORsSvsAKoqitDPV1UDwcKsfn1e5219eQoX/M4j37yLpjPitZyA+4joRt771RK6lycarGBR5I65z6/9XK4BdcJvf1SKAb3kVsd8y90muXdW37mjgZc9jWkIwtnj0A2Tlj/L3zaYMXPbqTlz1ulX1o/jZuVYE0FT/RPyMALIKODwMPZ7fhbPPWOtV8hoLm4bPPtcaRPLS3RH48jlLAoc+nYaB3QIx4JL6zb8fS17rshX+b4ehbGwc8ryIW6vlixgU/BiP6nJdIaS5aDlNURSlAbTFwUV5PrD9ZVffP2+Ct7/0QbH/Y4j1P9OSQL+zEb/7IsRVtd4cgBTAfsHX1BkAUptz0MPvEpd0HVyjga0l4fqbvoBdXQJ40dJn8EPUtjrzAVL+OMr3O59MXPzyDlzz1h4v8rcHPT7ci16DQ2vkz64CPjoyDJd324LOZzevKZihBHLEMKuBlEBWAjn9y8ddd9VrAv74cmvqlx/usPr+FXiTttbM15KvYlCZwUlvlOagv26KoigNoALoomCfa9SvN7lrSvrA6f+QCOAZlgBu6yy35yCulINBWmcuwIzql/FcwJW4wasAclDIBbjH92WRLk4J413GfquwKfh214AQVgIvWvIMPg/bXLMsHOXPv7gav+7Nw6Wv7sS1Dcjfre9z4EdobfOvW3oNDcUDHwUboTuHA0Iu9C57jYUSyEEibz0Ui0+fSsWAK/zrzP1H+XvnAj+59UemSFlrT/3SUPJGRaM82un6x6o0FW0CVhRFaQAVQBe5Adbkzl7lrinpgyL/B2oF0Ejg2YgrekrkrXUEMFUE8Ok9V+CGrQ0J4HkigH1EuA4+AWQeEAm806e/qQBesPgZjAhZD788mD5/PnlVWJ1SghtE8q5+Y3cd+bvuHUv+bnNV/rzJn8nAEDwyIhR3vR6ILl3W4ZxzWiaBZ5+7DhdcvMlM/jzoiu01Akj5e/dCP4kv9n0SifIf45HH6pwXYWvt5I0UAQwrcv1jFSorUZWfj8q0NFRmZKC6yO01pYZD7tdNf5AVRWkv9PfGRV6wa/SvN7lrSiiADyKmpgJoVQHjnE+LvLWOAKaJAD5DAWywAnj+QVsBtMNKIG+vWvkcRoRuwMZsYC1H/BZX45nvI3Fp351G/jjQgyN9mZveC8Q9HwfhEc9mX28RCXx0VDh69g/AuedusJqDmymBbA4+49y1uPWqbRh21U4jgJQ/Lvn24SV+CBu0DxXjEtpN/vJHxyBvVAwqYkX6crJRvH498if8JMcfjbwvvkTel18h75tvUTh1Okp37UJ1mTYV26gAKoqiKI3D9Xy54odZ9cOb4O0v7AP4aN0+gDvPR1wFJ4RunX6AmdWv4EWPSaBrwz6AF4tc9ZUcXH0APcM+gbf6PIfFKVuRUCLeXVSNMVszcVGfHUb+ONr3Jrnt8cFe3PtxMHqJ2NXr89dYKIEjw3Dfu0G4+KrNOOuMtdYk0c0RwQs34rQuq/CS3A681B99z96KL27cgaRR0SJ/7Vf5o/wVfJsgtykonL1Obr9CztBhyP30M+RS/L762iRXRDB35CjzWv7YH1G+b5/rH3bHRgVQURRFaZzqcmsOQK7r61Xw9peXUO7/tJG/OI4C9j0TcXsvF3F7pZ7ItTQcBPJW6HVeBfBWv84igFfiYFwT2Ftu2vwcfLN3m0ufWVaF2wYHm6bf60X+7hog0jc4xFT8eOtV8vYXNgcPDzP9Ars97G8EkCOETd9Ab8LnJWd1XosLj5mDoZf7Y9nzwSj6IQ5lP7Sn/Em+iUfB98lIfmossj4YhLzRInzffCu333iPvGbkcPgIlG7fbq5vR+aQsyntA6goivIbEPOztQpIC+cBrBYJTPK/qHYewKQ7RNw4GTQrgGwGdo93yWssXAbus5hbcY1P5xrx6+F3PnpsY7qg57bbcb/fuyJYv10FkNW9+/3748Ed/fHQTuv2AXnM52u364fbt/RBWEGMuezrd+ag2+sBRv7Y3+/2D/eK/HmRuuZGJPDhT0Lx2KdhuP/9INzwgD8uvHwTOp+1Dp1ZFTzfQ/outJaT63zmWrPNxVf74PyLFmL52wHA5GSz1Fu7yp+kYGw6Ul6chLjbX0ful5bgeRU/93Cbr75GzrDhKAsNM9e4o6LlNEVRlAbo0C0O5eWAe3+pkiRg6xPAthe8Ct7+8yoy/W9E7LbTEO9/LuLKKX/9Ja8grlokrvp5VyiEfK2f67ZpTcRcCWRm2n24cvPZuGP7hZKLcJvI3y1bz8GNW04TqXoQ9259HQ9sexsP+b8nt+03J+AD2/vj4V3W7Z0b++PWVf1wy/J+cms9pgTar/fc8ip6+b+DgsoiM/3ia99F4t4Pg3D3gCAz2OPm9wIbHujRkogIshL42KfhIoQhuLNfAG56dDsuuGyjWRrOlj9OIs2BI90e8jd9CHsND8ddz23B+49uRPkPbIb1LmltlYLvU5H18SbE3vo6kp74BPljvvMufA2EzcJ5o0ejqqDjriKiAqgoitIAHVIA2TT27bfAO+8Ab78NfPEFsGmT9VrybGDz/SJzrirgNjfBc7/vNX1Q4v84Yn1OQ1zKPSJ6jyOu7CbEFV+GOOf5EpFCkwsQV3KFvNYdcZWPityxmXj/E0anoA/2Fr2Am3zPw7UbT8dFy49B5wX/hzPm/k3yd3Secwq6zD0NFy28ANet6oGePi8aEbzfj83C/epJ2wFnqzWog2J354b+uGJaP5w5uh9OHtEXJwzti+OHWLcnyeMzv+5rXud2d+14CW/sHWkud2xKCe7+IAgPssl2sMjZR3tNFfABEbdWlUDGVRF8dGS46SN4IQXQ1TeQ6whTAO98NQBPfBGBR0aE4eFh4bj/jV24o9tSRH8WCee37TPli8k3cqzvkpD0yCjE9XgPaf1HIP/75gkgK4E5w0eYQSMdFW0CVhRFaYAOJYCs9n3zDfDgg0CvXsCTT1p59FHggQeAocOBvBwgdIi1JNzuV4DAvpJXXZH7e+Q5ymE9GXxBxFJe8+mN5NCLEFN+MeKKzkBc4elye5bkbBE/jgqW8H7RmRIRRd4WX4q4igdF8lgR5NJxL9ZIHxMrScBLyMFr2Fr0IC5a+m+cOPNPOGXWkTht9l9w2pw/48zZR+Ps2SfjrNnH48xZx+L0GUfjrFnH48pl1+Ie3754cBubhr1I3AHkwe1Wc+9lv/TDCcP64thBLuEb3hcnj6wNH/N5vn6ibHf2pOfwc9wc85XM25yJ7m/XVvwogXd8uBf3DAhqfQF0pdewUNz+8h7TzGvkr/M6nH/BRtzz1l48NirciKLZVs7l4cGhuPHWFZj/5h5UfN9+VcACkb+cYTsQf+c7ko+QM+IrEcImNP96hFXA/HHjzbXuiBxyv246CERRlPaiw/zesK2R8nfffUBvEbiXXrJu3e9TDAcNFVEsBKK+ANbJ4zl3A5NvBSbeBMy4A1gtskgJZOpUB+XxpodFEnvAWfoQootF7pznNCFdXDIoolhyjdVUbCqClgRa8tcHGSKHUzOuwxvR/8M1q/+Jk2f91VX5s247zznZI6eIEJ6I02cejS5zT0GPjU+YamBrVQLZt+8un/6msneMiJ2RvlF1xa9e5HVWA//vo2fRZ34QUuUyj/g1Fj3fD6ojaFzi7cGBwXWea808OiIM197lZwaEdD5rrakE3v9hkKkK1sifK6wC3v70Fnz8yCaUjW1HARyTgow3FyKu+1tIfuqT5lf/3JLLCncHRQVQURSlo7N7N/DQQ7XS5y0vSR55DFi2FPCbAoy6HnjjROD144G3TpGcCrx3BvDZpcDKR4C9fa21g32eBbbIvvd1F3kUmSx5HenO6xHtFKnzKn0NhBJYfAHiqrh6iCWB8SKAmeiPCSlX4sXwf+ODmBPxTMCxOGHGX1wC+GecNedYEb5TPQSwVgTPmnUczpx5DLpvfBQPmErggUkg+/Pd7dMPp37WF8cP9iJ6jeTEES/h7M/fw+OzSvDakko8MyocD37cdrJXLyKXvYaEWtPDnLoGl17jY57niGFP+bO2D8XdH+3Fi/evQ9E3cW2/7JsrBd+nIfWlyYi99R1kf/IF8sc0v/pnh9PDdFRUABVFUTo6P/wAPPGEd/Gz8/KrwJOyzd0XAxOeAX7uD/wogvdZN2DQecCAsyVdgHdFAt85DZguwsfm4qihQM6jQLm8v7gP4OyDSkmC80LEOM/0Lntec65VDXSeJxL4PGLxMrJE/mZl3IjeYUfhnagT8a7k/ZiTcN6if+DU2SJ/c/+NLg3KX23Omn2C5DjcufkFV59A73K3v3A0LwdynDW6H47/xLvkNZZjhj6NG8fPR39x7Id+LsbZjweaZl9W/erJVxuE8nfP23tx5ilrcMVNW8zjXsMakD9X7h8ahsf67kDa0AgUtVM/wIIf0pD89HjJx8j/oeXVP8YIICvgHZBDzqa0D6CiKEorUlkJfPQR8PTT3sWPeUnE7cUXgevPAW4SyftJnvtZnvu5L/CLiODkl4Fv7pH9nGmJ4AenA6NuB6I3ygEGAyXyXudLbnkVZc7njNg1TwIlrn6BKSJ/O52P4tWI/+LtqBOMADIfx52Me3z/hRNm/MMlf6fUEz5vYd/ACxece0Cjgzm1y1Uz+5n+fN4Er7GcNOIVUwF8enYqXl5cjccmF+DYu3bhmlf34rGh3uWrtcPBHdfdu83IH5t8KYCNyR/DASr3iyRGjo+H8/MY5H/jXdpaLdz/tylIe2kacj/7rEV9/9yTO/JT6/8POiBaTlMURWmADtHiQAEcMKBxAXxFRO+uG4CrTgO6XygCKEI3WQRwksgc88trwFc9RPxOlX2JBP7QS15/C5h4NZD/FFAsglhHAGWfzr4odT6DeOd5LWoOTi+/C58lXoT++46pkb93RATfjj4GH0R1xnnzTsOZs0/yKnsN5fSZ/8VN6+4zU8V4E7zGwurfPVv6m1G+ngM99p9+OGbY07j2hyl4ZZH49qJK9PopHyfeswunPhSABz5unyogj9H92V14ZHioGRHsbRvPUADvHhiMsMhCFHP930+j204Cud8vY5D3RQKKl21H3pefepW6JocrhYwe7fp/hI6HCqCiKEoDdJguJ2PHAo8/7l3+WP17/jng+s5A17OBey8Hpr5aK3/Mz/J40PmW/P34hAjhmyJ/j4oUHg/suQeokNfrCCAj+xYJrHC+iBTnlYhynoYYJ0cDexE+jyQXn4vduaejX8SxIn0nGfl7O+o4vBV1DD6KvAhfxdyNZ/2uwonTj0MXL6LXUDgy+MKF57WoCvjAjv64bn4/HNfMfn/MiSNeNhXA5+Zm4cX5VUYAH56Qh5Pu3YUT7w9At9eC8OgQ7wLWqhGZ4yjgJskmK4MSCuBd7wchJKkY1VllRtTyRh2ABH4Tj/zvEpE/JskK73PaF9lf3hcxyB0WhbLAQlQV5lhz+XHNX29y14TkfvY5CqdOc/0/QcdDm4AVRVEaoMMI4J49rkEgImaeAtjnFeCRe4FrRe4uPQ34UIRuWl83+ZPXKX0fdwHGPw1M6SfPy+vjrwa+PRVY2BUol8f1BNCOvF9EMM95t6kGUgSj99MsnF56PqbH/w+vBv8Lb0cfb8Tv/cgz8Mm+GzByX0+M2Hcbvoi5A1ctOQunzjihGRJ4kpkq5k4f9gV8w6voNZQHd/bHeT/2M1O6eJO8htMP/x3yBG6buMpU/56fV24E8JGJBTjp/t04+YEAXPhMIB5tp2bgpuThISKJI8PwMKeF4brCIo1R2SXmn1JlZhkKxsYbUbOEzkPwGgrFb0yydX/UXuQN22mSPyrYCCCrfnmfxaAsqHbi5qL585EzclTTVgDxDJeF42ogISGuvXU8DrlfNx0EoihKe9Ghfm9YBeQ0MOzr5z4NzCuvAvd3By48CXjgSpE/eTxZXrcFcLII3Pcij+OecslfH2DicyKFnYExZ8n2lwClLwPFlL2GIu9x9kels7eI4F1Idl5m+gbGchoYD/mLcZ6B5JIzMSrin3ht79/wYVQXDN53jUjfHZI7MXxfD5PPom/HRyE347SZJ4rUNb0p+IxZx+Cmdffj/mZUAdn8y5z+ZV+c2Kzm3/44dujTuHD0p3h1URVemFchEQFcWIHHpxThlAf3mJz1WIAlXu00GMRrBsrxh4WhF6VvQAjue3kP7nlyJ+7qtR33PL4DUWsKUJFVaf1bqqyCc34acodGWk3CRvDcZM8z31pVvryBPsh7YwHy+s1CXt8ZcjsDua/MRE7veSj4zB+VyZZk2lRlu6qATHMkkPI3fAQKZ8zosANAiAqgoiiKYk0EzdHADz8M9JJQBFkRfPxJ4EYRvweusPr9TRHhs+WvRgLleTYDTxJhnCSv/yRC+OPpIoBnA1MvBkr2J4B22Fewv6Qf8p33IFpkz10CeZ9TyOQ4b8PnISdhUOCxGBHRXcTvLpG+22rkjxkm+Tr2TjzvfzVOnHYczvYie97CwSDXrLylWf0A79vWHz0398cpn1pz+XmXvbo5ZWQ/HD/8BZw66nU8PzcLLy2oNvLHvLigAs/MLMUZjwXilAf24PReAbhPpOu3FMBen4bjgbf3ouedfuhx4QbcetZa3HrGGtx4+mrc13k9Au9ORujjaYgblY2iUGsJwfKQAhSMT0AeRXBkFPK/irGEz10Gv5XXv5TX31os0jcdea/NkcxD7qtzRfxmy/25KBm/EtW+m4GwvfIfE6Vm3zas4HFFj9zPmyiBsk3OiJHIl3/rVfn5rr10TFQAFUVRlFrYHDxmDNBHpI4rgnz5NTDjOxG854BfRO4miqh5CmCd9AUm9BABPBP47ixgrohjo03AnhGJNBXB15DrvAtRZoCIJYGsCpYUP4WKotfxVfCZ+CTgWAwPv0aE7/Y68ueeb+J64r6NF+N4kUBvwueZM2cdh6tXdBMBfMer7HmLEcBNIoCuyZy9CV/d9MMJI14yAvjojAi8vNBq+rUFkOmzuALnPR+Kk+/bjdMf/g0F8BOruffuR3egexeRvjPXoPu569DjgvUiguvR7by1eO7KrYh9OgPBvVIQ0DPZyGDy+Dzr31NVNcp256NwanJNHz4jg0YEOW1MHPLeXIi8/jON+FH6cl+ejYIPF4r4rUaVjy+wdwew3R/YKBLIf58cuORGWXCwqQLmDBtuDexoQARZLcwZMhQFkyahKjfX9e6OyyFnU9oHUFEUpY3Jkz/eXAJu9izrcWGK1cQ7kRU+kbTGMpkCeIMlgF+fDmy7o4FBIE3Ja6bax36BtgDmOW9HhfNVfBVyBgZTAEOvENG7o5742RkReZupBN6x7gKcMJWTQnsXPzusAHZdeXPzKoB+nPy5v5n8eX8jgK3KX28cO+xZPDB1F15dhDriZ+eVZVW45r04nHDPLpzxSADub6eRwHUix6P89ezph1tPX4Me54n4ifQZ+XPl2nPXYMiNexD/TAZCnkhFyJOpCH4sFQE9khAzKAtVFbVNrJUZZSgLLIBzUbqIWoxZzzfv443I6yfy128ucl+Zg5IJa1Cx0gfVFL69O4Edcuu7DfBzhRIYG+faYy1VWVkomjcPuZ99gZyhIoJ2szCbez/93JJDuV+ycROqy8td7+rYaDlNURSlATpsi8PatcAsl/wR9pNaNBz44XGrudeb+NWEA0Cuk23PsPoAZj1vNQF7FbympD+ynDcj2jVKON15LapK3sAP4ediYMAxGB52OYZHNiyAzMh9lgTetf5CHC8SyD6BDQ0MYR/AbmvvaVYfQIYrgHACaK7n6038mFNG9sdxw57DCcNfxINTdzcof0yfxZW4b0w2ju25E12eCMQjn3gRtDZOr1FhuPshf9x6msifm/S5p+s5q7Ho3mhEP5VuCaAdEcGA25MQ92m26x9RLeX7ipA3SgTwqyjkvS7i9+ocI3/lCzYCISJ9u7YD/h7iZ8fXT16T1ysqXHurS2V6Bkp37kL+hJ9MNZB9/Qp+noKy0FBUFRa6tlKICqCiKEoDdFgBzK7/RxsZMTArf0x4rnEJZAVwfDfg8xOA7XfKX+R+XqSuOWFzcH9kOG9AlPMUJDk5qOQ1LIq7Bh/tOXq/FUA7lMDRsT3x2NbLcdL043HaTO+jg8+cfRxu3/Rss1cE4SjgS3/uh+OHeJO/fub2f0OewOmfvo3HZ0Q1Kn/Mi/Mr8PzcUpzyUAAufyGw3SaDtvPwsFA88HoAup+5Fj3O9y5/N5+/DvdctBGhInthkjoCaEvgbUnIWe90/SOycC5JQ97nccgfGYDcl6Yjt99cVCzzAQJ3eJc+z2yWbXNyXHvzTsGUKcgZNNgM9KguqTt4RLHQJmBFUZQG0D7HHkT6AmMflzzmEj43EaQUMuNfBL66Glh9LVAh8tekwR/7Sx9UO/sh1dnV9AmsLumNiOxe+GD3UfvtA+gZ9gl8bc/1OH/eqdbgELdqIJeEO29+Z9xnpoB5rZ7kNRZWALuv6ofjPJaAswd7/HfI47jsu+9E7nLxipc+f97y6vIqXPx6DG7uH4BH2mMeQLc8PDwMd3TzQffOIoBe5O82Cat/bP5NfCYTwZ7y50rwQykIfyUdVaVWU3B1RRUKxsUjf3QC8j7cirz+s1G5ZgsQ0ET5YyiAaWlmf96oSE5GzsCBKJq/QI7nvVKoHIICqD/IiqK0F/p744XkUGDOh8CYh0X2nhHpexmYKNI35hHgu4fk8WvAnm+Ayt5eVgA5kLyMKuerSHRejELn/agoeQ1fh56GwWHXi9g1XQDt0cG8zyZhzhPIiuDZs0/GmTP/h+tW3YYHmzEAxD1cB7jzd5wLsJ8RvxOG9zbix6rfXT9vRl+u8rGgafL3ouTZeRV4dXYRHhqw16uktVU4zx9H/Hbv4hrs4SXdJTectxa+vRKx76k0r/Jn8mQqAu9KRr6/VYWrSCpB3ufRyPs0DvkjtqFyPQd2NEP+GApgagMCWF2N4jVrTX/AjjzFS1NQAVQURVGaR1UlELMd+FVkj/0Cf+0PrP4WCFoFFHF0ZYHIn0ihk/Emcy3NK6hwvoAi5wNAST/syXwI74deJzJXdwqY/YUS+GnU7aYa+G7Qjbh51bkigsfimOn/wW1b+ojMNa/6x9wn72EV8NY1r+KfHz+L/4n4nTbqDdw4fq7IXIGRP3uev6bk+bnleHhaOSIygU+nxaHHW4HWIJDBXKnDXqYtuI64tVY43989T+5A97Marv5d3WU1PrphF5Kebbj6Z2fvvSlInmCNCi7xz0XOgAgUTEpGVWwqsH1r8+SP2bwFyPbeBFxdVYXy8HCVvyagAqgoiqK0jOxEq0/gLyKAnpR8ITL4pBeJO9CwqviK7PsxoHIppiUPEwm8FCOaUQW0QxH8IuZOfBV7O/oHXIJPgkbi2Z2f4MZNz+KurX2N1HmTPTt3yzY9t76C7j69ccPGZ3Ddxqdxz/aX8NCiEeg6Zi2en5eHfouB3vOrm1T1s8Nt7/21DPOCrOlOkrPK8NiISPQaHo1Hh0eaPDYyWp6L8ipwB5qHR4Sh511+ZtoXbwJ4y/nrTP+/PY8lI6Kx6p8rQQ+kIGZwlvksBePjUfBTAqqLq4CKUmCLrzWww5voeQu33ebf4CAQpekccjalfQAVRVEOIlIjrMEh6dGuJ1xUBoukPeohb62VFyQintU5KK4qwvexz+C9Fkggl4wbEnEL3g29CL65v5rTdlaWYEnqBty0+TmRwFcblMB7fPvh1s0v4m7fvui9azA+CR2LhcnrEFMkUizM3Qs8MLUKT83mgA7voueZ3rLd07I95W/Krrpz3Y3+JQhn3fozzr/lR5Mr7puO2/puxuMigY8MCcdDA1uvGkgBvPO2rV6bgFn9u7zzKvx8ZzgSmlD9Y4IeTEH0h1moTC9F0ewUVJeK/NmEy7+fTZu9y563bNwExMS43qwcCFpOUxRFaQBtcWgi+7YCUf6uB26UfOmSwNbsC9hH9vkwUDbPdRB5WJmLSfH98E7Ihfgk/EYjgpQ7b9LH2K99FHaV5Er4ZE9z7amWRSkbcP3Gp3H31n4igXXl784tr+CZHR8hOD8KySXpqKiuK2s2KyIsAXxgahmenmP162Pcpc9+/Iy8zu24/fLw2v2lpedj8PBleOb5ibjwmpH4X5dBOPnCoTjh3EE48bzBuLDHBDwo8vfI0IhWk0BTAbzDF93PqVsBpPxd2WUV3r5uh2n69SZ73sIKYPRHWagqrEB1mZv8kdIya1oX9uvzJnzuoSju2qXVv1ZCf90URVEaQAWwGVRYy3/VoSrLEjbn065bb0LXnFD+RCiLB8jO607mW1VdhY1ZkzFsX3e8F3IxPg7riiERN9cTv08ibsQHoVfINpfih7hnEVW0w7WH+sxIWI7rNj6Fe0QC3QWQlcEH/d5Afvn+55VLzq/GD9sq8dxcCl45HptRWxFkxe+JWZb4PSsC+L1fBZLyavuuZWUX4ZXXZuK+XuPx/MvT0PvV6Tj3mi9wwoUjcPrln+K0y0bheBHBs68dbfoFPjw4zKvQNTccAXz3g/51RgDfLrlK5O/Jy7ci+ul0hD+5/6ZfOxTA+M8bmbalqAjYLhLI6t5W3/rix+c2yGuUP4+l4JSWo03AiqIoDaAC2AqYpuCnJAcqgS/LPh6T2/5AdaZr5/XJLU/B2szxGBv3fD35GxB2NUZF3olfEt9GQP5KVMr/7I+JsfNx7Yan6gggc9Pm5+Gfvde11f5JL6zGhugqfL6pwjTzUv4enl6GN5eVY708nyave/LZV2tw/yMT8ILI37N9phoBfO6lX9H56s9x/AXDcboIIEWQ1cDL75vWan0COQfg/S/vqRkEYsvfo5f5GKGLeiq9SU2/djgKOHOxSF5jcHWOyEhL+Hy2WP38KH6bN1uTQkfHaOWvlTnkft30B1lRlPZCf29aicpAEbcXrOqdkbnmiKBrWzb7Fr8t8pfq2un+2VfkX1MFZB/BiQl9kVee7nq16XwbNVUk8Mk6/QFv2vQ85iStdm3RdBaGVOLRGeV4cFo5PlhZgZxi76NVo6Iz0evJSXhOxM9OjQTK7fnXfYnjzh9uqoDMyRcNw73v70KvIa1QBTSjjUNw+6Ub0P28dbis80o8f5Uvwp5IM9W/5sgfl4XjGsGlyU2UN07avCfAqgYGh4jR51pyqLQ6KoCKoihK21OdIn/cB4vIPSixRwdT7hqSQT7f26r6FfUCSr+VfTRvKS9W+djP793QizEt6X2UV7e8+XB42HjTHGxLIEf+Dg390fVq0+DMJANWV6DnlDIMXVcBZyNes2J1CB54bAKef7lWAG0JfFEksHff6eh623c47oJhOPniETjp/E9w8wur8Miwfd6lrpnpNTIMtz6wDZcdvxyDb9qDuKczml35C3kqFYE9k5H4LacGagZl7BfoL1+g/IeD0maoACqKoijtBKf+WA8Uvy9S96gldkYG3SWQTb1PSx6WPCHSOBSo3OV6f/OYLtL3WvBZmJ86Qo68/+bexuBAjw+CvzYDQ+4XCbx9Sx+8uGtQgwNAvJFSUI17finD55srUbaft82cs7NeBdA9L7wyDa/0n4F7HvkJZ135Gf7beSCu6rUAjw6LtOYL9CJ1+wvfx9z1QRBufD0Az4+OwIJnopHUKwMRT6c1T/6etEb/hooElme14NoXFwO7dlsyqLQJh5xNaR9ARVGUQ50Kq1m4bKoI3hCRPnvCaBFBVvyK3wLK54kv7nNt33yclXn4OLwrlqWPdj1z4JRUlqJ/wAjcsPFZMw3MA36vI6PUy7rJDTA3qBKfbapAVRPmKF6wKAAPPTHRq/y552WRQA4Quf62r9HtmWXo8W4IerwdiPsGWCOC9yeDD7tuuT3fR/F7cngYZqxNh7NChD2t2ghd4D3JpqJXT/S8RbbjwI+99yWjMPAABm1wcIiu49tmaDlNURSlAbTFoR2o2Cp/6B93yd8jIn8fgfP7HSghBRuwIv0716PWI6+8EC/uGowbNz2H7j4vYlduiOuVxmHzb1BqFehUTcF/RyweeHSCV+lzD5uEWQ186vmf4bsjASu35+KD8TFG6G55MxA3Sx4cWF/8mF4ihz0/CDLb3f9xMD6cEIOlftnId9at2BXHlCO8TzoCbksy/flY3asnfXxOEvxoCgJuTzL3C3bpiN2DGf11UxRFaQAVwHagZLSI3zOSXnJ/mJjSfkaLNhFWANuKjLIcPLXjA1y27hEsTtngerZ1KSoqxauvz8Ljz/5crx+ge/jao09Pxpvvz0dVZa24JWWWYmNALn5clIzHuLavxxyBlL/ubwfihc/DsWFPLpJl+8aoLKxC8rg8EbxUBNwpIviYm/Q9koLAu5ON+LHZN+GrHJRltKDZV2lXtAlYURSlAVQA25hqJ1DcHyi8Dyj9Sh4fOv29UkoycMeWlzEwZIzrmdbHzz8G9z48Hk+98Iup8nnKH5978vkpuO+RCQjYa61A4kl6bpmRvwc+rit/t7wZgJe/2oesvOaNsC1LrUT6rALsvT/FiF/w46kIfyUNsUOzkTajACXxOlXLocIh9+umP8iKorQX+nvTxnCOwMI7RP7G8YH13CFEWEGMaQ4uqmi7fmrLV4q0Pf4T7n90gojgFFfVb5qRwvsfGW8GiqzfGOHauj5LfLNw69uBNfLHPoE3vxGIN7+PQoFHU29zyF7rROBdSaZvYOL3zRzlqxwUqAAqiqIovwHVIn4TXPJ36BJeEIucsnzXo7YhYl8aPv96LV7sO93I38NPTsSzL/2K0WPWIya24UmxydBf4nDn+0GW/Ek4yGPQpFiUeC7J1gKylhdh9y1JiHwzw/WMciihAqgoiqL8BpQDFdtc95WmEBScjJ4PjMVHgxcjNW3/0llYXIknhofVjAju9loAPpuRgIrKJgxDbiIZcwtN/7+yTO3zd6hxyNmU9gFUFEVROiKz5u7CewMWoLi4aX0ld0YU4PZ395pRwKz8jV2U7HqldUn+KQ+5W4pdj5RDBS2nKYqiNIC2OCgHCxUVVVi2MhhOZ9MHykxenopb3+JUMAGYurr5S+A1h/JsrQAeauivm6IoSgOoACoHC5xHsLn0HR2J6/rtwQKfxvsJKh0TbQJWFEVpABVA5VAlNrXEzPO30r/pK5UoHYtD7tdNf5AVRWkv9PdGOVRZvSMHK7ap/CkNowKoKIqiKL8znCUHPs2L8vtGBVBRFEVRFKWDccjZVLdu3YwEMqeccorrWSA2NrbmeX3t9/UacX+NcUdf+/2+xn8H7q/x34lNe7+mKK0Fa3MVrTcVn6K0iLq/toqiKIpyCMM5jg9ghbN2Ibm0GqGFVS0a2asorYUKoKIoivK7YV9BFfwyq5BaYtlVXhlQVGHuGrgCWnRhNYrdJDGrrBqLUyoRJc8fCHnl1XWO1RCJxdUIyK8SUa09Hs8ro7QK2nVPaS9UABVFUZTfDXtzq7DVJYAVlL2CasQXVXPlYUOs3PfJqDKyZrM3rwrDw8oxP6lppUN6WwFXsnPzRe5vfEwFZiRUwG3XdeD7MkqrEV5Yhb0igHEiglWubfNlZ1FFVcgRGVWU9kAFUFEURTmkiBeJ8pSsUpG9OBGo3TlVCBIJLJfHJeJzsYXVyJbtCQVsj7zObVhxs0kSEfshugLr0psmgBkil1EilmnyPptkeW5MZDkmxVagqIEOfulyHjtFNil/oQVyHnI/yVWp5FsSi6tQ7FYVbEu00KioACqKoigHBOWlnbwF36eU45itRXg0rBTuxbIwkSrfzCr4Z1eh0GWH6SJoMSJqea4NKVe7RP52yjahsr3taRTA6QkVmCjytjS1EmkuKWuIZGe1EctkeZ/7lrMTrQpgQ8SK4AWJ+FEWk+R+tAgrm4J5XpTDBHmurSWQFcc4Z5W5XkXt9aUpByUqgIqiKEqLoVBQWig1tk7QK1iBawseDS+Fw6cIDpHA3YXWQXgsVvUodwES9rHbJ5KTWyJyVyRixSZgOSeKHQWR2/pnVSFSZIzVuilxFfgx2hLAr/eVY5lIYEPwWIkuAcx3K0PyGkyLr8BPMRWIkP269zEk3DJShC9SzuWV0DJcva0EPjmVRva4n1h5jfugnGW0YTMwK6WBeVXYk1uFlP2IrvL7RgVQURRFOSCSSyxxYZ87kitCYx63wTDXKRkVRv4cW4qwJd+yLPar2y5CFyBSsyenGrf4F+Ffq/Px0B4nEkW4UkQIKaWsuO1wCeBOCe9ni2z9LOI3UcSNzbfsx8dKnt03zx3KE/sTMnEuAWQVcVNmJcZElWOCvJf7+SHKEkFWFm0sUa7Gr0ly/sudJr0CysxrBbITXi8KIJMmn8fL4VsFXod9Is6UQHugTEO01Tl40l7HUeqiAqgoiqK0CEoNBSpB5CVHZMj+Q05RipXnGuoL11K4u08Sy00F8MGI0poqI4WTzbrhedWYJfLmWJkHx5oCOJblieRVIkPEyylvjiioNtLHbUPyOeACRoLGueSPocRNja/wWsFk03KMiB8rigwrgfz8Y6Mt4bP3wXwvErgwubYMyP2xmfcH2bdjlQig5PptpeYasj8ixS9erhlHAhc0MpI4vaTygPvvsfLHCiBHPzdEoVyvjZmsmNbvb3kgUHa5bxvuO0n+A8LbvxUOjEmVa+ZNxpUDRwVQURRFaRGcxiSmSMRF5IUiRPh/2eeOMkPR8CZSzYUaNULE75KAYhzmWwSHrxMPhpci2XXMEjkPVvVC86qwOq1S5Cofh68twLN7i82AjSQRNRYjKXu2AHKgCOHUL6zY2eI2XmRuTgMVwAKxFVb+bAFkckUiJ8v77AqiHTYnfx9VjjjZxobHX5VZiT+sKcapm4oxLdmqEtJ92CfQEkAvB3bxfVA2TpkchivmRWNlQqHr2ebBUcZhBVUIFgGmBPOYeeWuF90Iya/G/KRqLEiuhp9IoGeTdkvgv4VAOWawHJ+VSMLvLobn4CGA/L643S75Tt2ny1FaDxVARVEUpUXwDzMFgtUrDmBgfzb+kbebM1kFZHPmgbJX9mP3+3P4O61sKcKJ/kXYnF8JZwWw3SV1y0UAnxDx+9f6AvyaXG5Eh4M22DwdVVhlmoqDCgBxPEOwiA5FjdJGkfsusgIBIh3eoNhyUIktf+xfSCnk+zwrgAz7Ey5Nscxpg5zfeZtLcOLmYjhWO/HOvjJTUWSFi1Uw+xqyOd3bFYvMK8WfxwXDMT4EjjFBOOOXcJTYbe5NhMdg5S9IPh/lj9eGn5VN5xR4VlJt14oU0V2SUo21GXKbykErB/49yuGxV6QuQvZtH4fex8/NCjKlm/0fWZnk82yqDnGTRaV1UQFUFEVRWgT/SFMqGEofm+xKKYWu5+wcKK9GuQZ+2PJnR557JKzUCCAre2F51XggoBhXbCvCYWsL4Fieh95BxSgss5qlgyk7so1vmhOvz/XHot3RCBPJYBMuhY3Nv7MSKxucjJlyy6lf4l1VQN7SwXaJQFEiKYLcD/sRLk+tNAKTINvzunSh+K2Uc15bjE7ri3H4Gidu31GKIvFD+g3Fz66aevMdv1QnDqf8TQ4zEnjlvGiUNWBGPJ57kzxhMzPFz678eSZQPgOvj71Lzmu4Lr0KK9IsAeTnaC50/5+Sy/BiSBEi5N8BvwNOfcNzI/z3w/9AoADy3w/v8zwzRQAjXNeOgkpJVlofFUBFURSlRbBikyx/vPkHnPLCvl2l8qRdFWTkrhEnNvW1BM75d7SfE6fudOKwbR4CKM+fsasYHAuS4gQyJNeJ/Jk+gOtFAFfno29oCfJLrSlgwvOrzTQs9/ywGv9+9Sf8r/8kzNgdh2lJ1abJliLIUcKNkStyYjcD85ZzDfI6rEqrxDiXSFIA57pNKv3xvnIz6OOwDZb8MY51klVO7BH5IpliPrYEeWOjfMAjfgqFg/luL+bF5LteqYV7mpdagffDyvB2SBk2ZtWeA78bTnjtTf4YyiGrfjZZIs3LRfxsAdyTW/uab1YpemxMxZO+6Vgp5+WtuZwsTJfPvTIHjhXZRgLZ1EwB5IhxQtHmvx1eQwqw+38ssBrJaiHnTAwpqK0YKq2HCqCiKIrSIljB4R9w/uGm9LGDP/9Q8zGfZyVnU3IRrpsfjYtmRWJ5QoHrnU1nWEI5/urrxCaxvP9s9xBAyV9FCpdlV2JgRCk+CCvFH9eJ+FH+mFX5phk4TwSQkpJfAQTkVuCK4fNw7sezcNq7U3H/+PWYm15tmnApgFuyGhZAOkiKs7YCyKlg2ATM5xcmV9QMJqFMsprIpkwK579WO/F9QgVO8ympqQA6JH+W+ztFcAivHZvMMz0EMNlZga/3ZOK8mZEifyE45ucwfOyf5nq1LpxUun+QJX/9g8vwdXRt5z72LWT1j5U1b1VACmC4iJbN5sxqLBXxWykCuDSF8mi9llJciVMWxsMxNcrkX7NjEFPofdTKt4ml8nlz4diYi5t2FiJRzo/zHnIt5IiiCtzqm40z1qXj9eB8I4AcJOP+6fcVVdX0GWyNvqRKXQ5ZAZw8eTIcDkdNnnnmGdcrv/1r3bp1c70CbNiwQV9z5ff2WmxsrHnOzimnnCLPWuhrv4/XLrroItczijcoVWmldSuAJW4VwBz5q331HBGFMXvh+DEY/5gQgvgCa+qTpvJeXBn+uLUIe2Sfx+0UcfKoAnaS16ZlVmBGSjmOWpsPxxqJSwAPX52PZekVKHb5ibMSiBaB6/3rZpz63jRcMHAW5uyOxbSkKjN6mPMBrm1kNRDKibsAsgKYJXLJpk2+170fIEcBc7JpCsy/VjrhL7c3bRcBXFMrgEeucWK7iBex+066zy1IXlyXBMfXAXDItWPT71Mbklyv1IeV0HdDy0SEy9AvqBTTk6wPzj1S/Nz7/7mHQshsy6424XVaLVK8wiWAC5Or5fu0zss/sxSdZsXAMT8OjjmxuGhlkqmuemNOejn+tF4EUHJ/QJH5DwIKcaxcw2s3Z8KxKBmO5amyryR8GV23ksjqILdl2A9QBbD1OeQEcNCgQa57iqIobQslUGkcTq9C4eNUMKxecToPLsnGik5CcSVOm7bParacGIqjfwlHcpGXIadCRFYR3pgXiHF+sbKPWglLEmk4WaTvgj3F+JOb+NVEBPCFSLEwkYfBkWU4UiTwMJcAdlqVj6lJ5ah0yQPPTTwDm2IyceLbv+Lq4fNRKi/OTrWacBeIMK1K817NIvQTTwHMlkOz3xqnjqEAMmYuwOgK7BbhIi8HlmLIvnI8vKdUBFCk1SWAh60pwfJcs4mBzemsBNrw3h1LRLQof+z7J9fwxKkR+CE4G4+tTcRl86Jx24p4zIrOx5jALPimOs08g68Fl2KSx1Q2HOTBgRzsY+gpgZQ/rmpC8WPlj9K3WsLbZSKBPlm1o7kTxKb/sSgejrnyH0kzo3Hd6mQ0NN8jv8XT/OS7WJuDkfFyoYRQEdFAMdVjV6fBsULkb5XcLkvBS3vrNmmznyCrhWwC3ifX2vsRlAPhkPt10x9kRVHaC/292T8cCczKFSWQnfUpQ5zShOGcdtfNj6mpXt2yMMbrHHY7EnNx8tBVcPSfB8ebC3DZ1xuRXGAJA1meU4n/UvY8+wBKDvcrwj0hJWZE7pbMKrwg9zutdlUB5fa1sNr9EC7yMXp9CE57bxpOf386Ppzrh1+i8hEoYrg+g9Oe1BXAFPlc7n7DKWXcm4CLZHMWwGYmWKuJLEiqxPyUKkxNAWJdh04X+eq5vQSncyCIqwm40wbKYBEumxmKu6bvwXf+CciVfXHwhTsPrRTZsgd/MJMkrKh+txc9looc8v7YIDi+CsDYoCwUyuf7ILQMwyPL8U1MOXa6JNSGIsgBHzXy52r6dd8qNN8aAUwBXCy3UfJZbd7ZnYXDZsfgyPlx+O+8WKxLL3G9UpdQuW4Doopx+MY8ONbl4utE62JEy75YTZwYL9/fkhRLAEUEL/PJwvKMUqzKKpN/R9aIcsofw/corY8KoKIoitJi7KlgWPFjCCs/tlD03SJ/5Dl9iUjKGz5iRV4Yvn4fHK/Ph2PISjgGr4DjjQWYH1R324lpFWbqF3f56yQ5zM+JN+PKECcSQwm8b7e8ZjcDy+0dO5w11aPd8Zm4b+waI34XDJqNCwfPNpXAMz6cgY8W7cLG9HJMS6g023OKloHy3m6L8/DshkKsSiwzopdfDlP5s1cEofBy+zkifmMiK0S4qjE3oRS3zIvG88ujkV/GqwHMEvM0o4Apf0YARVS/84djoHzmgWvg+GAVZoVkQPyyDgN3ZJjm81oBDMU/fwnHLJHWhXEF6MTXJnJgSCBe9s/B5yKh74sAvid5ZW8ZPo8qr9O0yjpbqiSsyBoVTQnkqiDulUdO02ILICuArAqSFSlO/IXNv3NicdziBPms9Zvz+b0PjynBPzbkWv3/NosASv62KQ+PBDmxPLPCVCGz5XinrpfPZlcBebtU/q0sTsFFGzKQXS5iWmgJIM+nDRaV6fCoACqKoigthv3+KH5ZYkJswiRbM0rw8758jNqTheOmRsAxIRT/FWmJaaD/34crRWzeX4xOIn8M7z/263bXqxb5YjFXB5bA4ecxHczWIkwROYxgJSu/Gpdxomj2BXQJ4J07LQGMyczH2R/NwPFvTcH5A2cZAbQl8NwBM/G/fj/h7bWRmOcaXzE/phRnz8zBjYvzcfm8PFy3MA8Zrs/H5eVY/csurbWSFSJ4Y6IqEJhbiasnB4jMbhax24R+y6PM61yb+M9s+l3nEkDmy63o9OlGdPp8ExyfrEO/lftQVVV3HsB50fJZxroLYBj+IckVsZwVw9eCRLBD8PzWdLweVGL6AH4YZoV9ARl7beENvnvwyTfT8f38dYgpqkCYfAYKIEcHc+oYwk9I4aP4UQDZD3BdRrUZ/HEqm35nW/3/Os2Mxq8x9SejDiuqRCfXwA9b/kxEAB1rcvEvuY12VUbP88mW70qyOt2SQGZlGg4TEdyWU27WTbYHjSitzyFnU63XB3A5eju6YnSk62EbEzm6K7q28sHaYp+HDpEY3ZWd93vLN9nKLO/dga+rojQPVo444IMpqAR8Upz4M6tS34uY/CBh/z8Rln//HI7Q3LrNsTbXfyuy9NHSWgH8eBlOHrEGxeVW9czmjmARQAqeLX9+Tpy8qxiJIggBudVmVY9L3QVwdT5eDHLKO6sxf3cM/vfGFFw8eE6N/Lnn7A+m4b5f/LHO1SdvRmQprhDx67E0H90lFMDALKt52G7+Zf9HG9+sStPvLyC7DEd94w/HV9vg+MwPN/6yV16tRnRxNf7qKYBf+6LTqA3o9JkI4LD1eGreXlSVldcRwOCcEvyFFT42/bok8DC5f/nCGPxzfAhOmBSCmfHFGB5dhUER5TXyZ+f14DLElcvP2uot+MP/roHjqK5w/ONyPNV3OBLLOTLY6hNoL8XGaqGPmwDydqdck4lRck2nRVmDP5h5sfj3vDhMia47sntpVrlce5E/H9neXQBrUogXNyXgoYlbcMbXG3D05D04zF0AJYctScH81BLEyTWjANoDUGwKSrz3I1WaR8ctp8kf+d692/gPfeRodO3d6nrScppzPm157q1yHiLwrXl+7sdRAVRcaIvD/mFfLTYBM0Vy/6FlIgfuFSs7P4XgpF/C8WtEbh3B2RSbhaMGsxl0ea0AMu8txjjfGNdWVrNy9yCXALIvICMCeNGeYtMMHSTiEVtYgS5bCt0EsADjolmlqsYU3wjT3HuhF/kzAvjhdNzxw1oEiXCQ3ZkVRvpuFfmjBF45Pw+bU8rl81oCyCog56+z2ZFThe9FAINzy/HfMTvg+FIE8FNf3D8r1LyeI+743w1ufQA3lqLTaL8aATxs6HqM35kkp1pXdvLKq3CCPZDGvpaTQnHkhBA8uCoBv4bnmO1+iC3Hy3tL68jfR5KXg8pAB3725cFwHHsDHOfdDceZt+PvZ9+O4JRMhMtrrAJyJLPNrpzaKWDYBzCxGBibUArHwlRJgpE/xwL5nmfH4oiZMXgnMBvrM0rgm12KwbGU3Byr4kcJdBfBLQX447pM/HfQEhz98WKcNXQZzh24AEeJJDvWZdUIYKelKVggAsj5AimAdh/E2MwCPDtpA27+cilemLIZken150JUms7v4teNlTD+UDfnj/Zykb/llIiuo1H/XawOWlNDdO3aFcYL3KWA8sjnKA2u7exteN96bFeoJDyG/R63fTvs6hX3LcfZ33P253TYlUt7nzXHle08z6kGj/Px2I77tvfVdfTyuttaO3Dh/fzrPBbqnWsNrXMey3u7PV/n+Pu5vvK9W6+7n1f976re99HgdRXqbG/t19t3ZT127bOx/SkHDfx+lMYxEz8XVyOltBr5IiudZ3jIip2fJeND0Om7vfBPY1UOiM914jjK3odL0ekTS/5qJFCE8Eh5/uuNkch1VXweChcJ2VqE80T6LgkU0ZD7d4WUoLS8ErEpucgrKMILgSKAIn4UwCPXFWBnltiL8PGC7Tj1vale5e+8gbNwxgfTcftXS1FQaG2fz4Eby/Nx85J8XCsieLvcD82pNNO+cDUQDgZh/z8bv6wqfBtVgfD8SlzFJuDP/XD4KF98ujXRvM4CW89dcv6rXQLoUw7HD7Ld4NWyrSWAk3Ynm23dyS6rxLHTIqx+fva1HBeMFzfXbsuq3VfR5ZicUI7BEWWmDyCbftkcvDmbYg480XcYHCffAse5d8Fx9p34x4X3YWd8GiLkqzCDQNy80z+7VgCXp1nyPXF7FDp9uR6OJclwLE6qlUCOBp4k3/n0aDMv4B/YR5DzBFIUmfXZtRK4Vb6TVak4e9gynDVyJc6UnD18OU75eqOIcWaNAP5xWSp8ssuQWVa7djCv30fyHR771i+48JM5OO2DGbhyxAKRwDzrpJVm87toArb/2DZdAEUSXH91l/f2FBQ3CXG/zz/y9oZyn8/VSAhjPSH33fbHP/L2jlzvcd93zT75PteT7ser95yN2/vsbe3X652TO27nU387lwTZouV+7m40dP5eNrWwt3GnFc5D3llbAXQ7fkPnZ50D910rhXV26/FdeV77Rq9rzf497hP7Mffpev9+96ccNPD7URqnWP4yxxeUI6O4EnGF5fj3L+F1ZcUzY4Mx37WKxTuLg+B4a0E9+TOR5yiBjldm45edCWb7p/aViUgU4Y3oMjy3T2RK7g8Q6akqr0BMRj6ycgqwLqkAh60RART5+5tIYEReCaoqKvHAD6tw+vvT6snfuSJ/XUcuwEUiFdePWoS03CJzrEE7nLh+UZ5p/r1lSR6+3muJYYrIH1cD4W1daarChFgRFbnff41I0PAtOOb7nSKJro2qqjApSaRvlVOkSARwQymu3ZSNKydsM1VAx6iN+NeIDVgTnW1t7yK9pAL/+dVDAEWkH11lXRPCI3DSaQ6aeDPEkj9WADkdjL3SSO/XRsJx7PVWBfDsO/DP8+7B6uAYRMjHch9ly4Eua9Otpl+uBLKtUMRr3Dz8X7fe6HT9c+j0jOxnUaLInzUVzDkrk/Dcjkz8fU4srlqThKt8ROTWswKYa/rzmcEdblXATnL/1K824CwRPwrgmSNW4CzJEUtln66m4D/LewLyy80IawogVwTJLK3CYxPWivzNNeLXddRCHPX6z/huXbDrzJXmcsj9urXKD7LbH2Omzh9swV0iau6LIPR2+yNv/RGvL4+yoREYs08PqeDdxgXF7XUvz/G2zjm79llza+56OycXdcTLc7vWFcB65+pOK5yHvLNZAmg9J/vu7dqv5zl7fFee177R6+q2vX3f8/NHjh5tiaeLRvenHDTw+1Map6y8Emk5RSgoKsaW1CIcYc9Z11BEAKdGWVWbm7/3sap/nvLnioMS+PZCTN4eZ7a/lU3APkX4PKUcz7sEcAb75YlcJWUVIlWSkl2I0zcX4A8igIevyceGrFKUlZbhapGGq4bPx1Uj5puKny2AHBhy75iVuOWLJbh25EI4nSX4OaIUF87JNfLHpt+FsWVmjWPCCiAnlk736JcWId747b5iTNqbgbPG7YbjCz8c8bkfvvJPRm4ptRDYlV+Jw1eLAK4tNiI4N1PkJjUffxi2Hg72Axy+HkeN3IjQTEtCSW5ZFY6jALpXVUUAb1wUY6pi7sxNqTB9/uwm4Dfk/uI0q506MiYJx114Pxxn3W4qgEeLCK7ZGWYEkHMA2lAXueoHBXBtFrAkJhN/vrkPHLe8ik49X0en655Bpw+nithlmAEh16+1RmtHyH8EsDvADpHJP3Lql80ifVtExO3mX4Yjg/1KcPzk3Th76FIjgJ3l9vTP1+CIFSk1AniEqwJIdzaTQRdWyzlW4u5vl+OiIXPlO1yA8wfPxtOTNiA5z6omK82nQwpg3T++bDJ0VYVqcG9GtJvovDxHaXA95h9596pOnfdYBuFlP25NlK4TqhEYL895SkXNPmv2LXicU13czsfLudv7sipSbtvWwfv5e25W71zr0ErnYT9X5/iNnV8jAuh+HHnNPuea76Ox68pz9Tim5+d3f+ztc5t91D0hRTkkKK+oQnZBCcpFssaHZnvv/+ceef2HMKvf2mWjRXrcBn94xjFwGY4eugox2U6wEfjiPSJOIoBj0yvwarQIoNz3FUEg6SICqTlOFBQ6cat/Aa7yd+LEjYV4M6wEeYXFuFTE4bpPF+ISuT3frQLYWQSw5zfL0f2rpbhW5NAvqQhXL8zHrUuswR/dFuXhxxBrrjseic2/BeJznADaxllehTvnhOEvIn2O4SK1In6O0RwIIhm+BWeM3YXXVkTiveBCM/lz560lOFJEcFt+Nb7cGieiu9b0AzSjgQetwZOzOXDEgk3s19pzKdrXcFwwrpgViXL3EqTwY1w53gqpK4ALOPGhi7ufeNdqBj7pZvR6foCpVgYVWuv+usMmYwrgJvH0r9fvgeP6F+G4U+SP6S4i2Gug1RQ8JxaXr0qqrXIKuwsq8ScjgB4R+bsxuBRjE5248NsNOG3YMpwxahVO/3Q1/vNzgNVU7GoC5nQwbwRbVWKuYMJ+gNlyTj9sCMZx7/yKy4fNNxXAzCLvcxAqTaNjVgCbQY0AKEpDuAljQ1h9TgkrnPZ9RTn0KRP5yS0qNc2sz69LrDtpsbf8GIwvgrNRXV2NCz5b17gAfmwJYFJusRHASwJqBfD5yFL8wc+JaNfohRw5h/S8EhQXl+Cu7YW4fYcTD+124q5dxdgSmYrTXM2/5w+slT/m3I9n4jqRCVYIrx02B98H5KHrooKa0b83Lc7Hk+sLTFM3i4DJ4hxppaxIyWOX+CyOEHkZLPL2pYjf1yJ9nvlMnh+8UcQtFGdtq8AXseU4cqUTW3Kr8JjIHkcAGwFkFXDURvxbbhPza+VmVEBm7VyAk0Q0J4Zi5r76fd9+EAHkOsDeKoC8Shff8jwcp3W3KoAX3IsZSzcjmst/eMBxKBwJvEEOMWSJLxzXPAdHzzcsAbytLzrd956rCTgOV1EA3QaupJVX439b861BIO4CuLUIV66Mxz1j1uHUIctMsy/l748rUuuNAnasTMVJa9PN1EJRTmBPAUdRw4wK/2FjCDp/PAt3fbcCcdn1p6FRms4hJ4DtvRScCqCyX5oggJ4VQUX5vcAKYFFJuRG6x9YkNEkAX/ezJtsb7xcLxzuLzKhfrwI4YBlO+3QtskTuKICXUQA3F2FaRgUeDivBX/2dSHO1gxYWl5lKZFVJKfoGFYr8FWNETCnu2lGMzftScdmQuXjkxzXoMmBmHQE8+8MZ6DVuDV7+dTMmbg7Bd8GluGaB1ffPDpuBt4l0VlZWYk1QEvxkfzsjElFcZk0aPWJbEhwjtnqXP/d8uR29g0rwZUI5HMuLsTCtHBd8L+8bYY0ENgIoOeyTdVjr1hdwVrQIlF1ZnRCCq+Zacwu6QznlpM/v2AIYWoY3wyuxR/wuJCIWj/UeiE6Uv3PuguNcayQwRwV3vuVFvDv4B/juskYr2wTkVYugAgvDk3A4K4A39kEnSuAtfeD4cBocy0TUZsXgSb+MOqO6WQH8s2cFcEsB/rQ+Eyd9shTHD16Cs0ZZA0DY/HvsuO3WnIHuAsgsTcWUmAKk5RUjMtuJbNeQ6/m7Y3HBJ3Nx/uA5uOXLpding0BazCEngIqiKO1Fe7c4HIpUVFWjyLXaxdBdHqtWeIsIIpeEI7E5ThzP1T/cpoCpI4AfLMEdE3zNtpzLmAL4J98is8zYI2Gl+KOfE/GuSY4LisuRU1iKitJSjI9z4ikRwBmp5ei7txj5zlI8KpL38NjVps+fuwBSCHt8tRR3frMMAfGZGLarGNctrJU/5ioRwC8DS1BdVQX/kDhEJGdjwKZ0fLC9GAXl1XhtbQwco5oggCO2YGJoFlZkV+Nf68rgk16Mf7PZd9TGOgLoGLwW491GBM/jhM/2dR0XgufWJbleqYUePDqmtgL4UUQFPkkoxeufTcY/T7sVjv9ea8mfHUpg555wnHgTHP/uisP+ezU+HjnOtTcgS7KrAEiUr3bEIl+c0PN1OG7rj0439Ybjq3VmlLVjcRpeD7MGx9hMTC6zpoFxF0D5zv49IxRdPllsDfxwS+ehy/CXhfIfAmvl3467AC5Jw9MBeSgqKEJ6diHC5JoPXbob58p3xiZgqx/gHJzz8SxsivC+wozSOPrrpiiK0gAqgPuHzaDOMq6XW40lsSIFTRDAO5bG1Ux3N3lnAhzveq8CcoDINWM2m2OYCuCeYhy/04kSeW/vqDIcLmKxz7X8XKEIYF5RmRnwsSytBDfKa+MSy/DwLicKyyrMII+T36k/DyBXAuG6wBwJXFFRgQkhxbjaowJ4w6I8PL7Oam7cEJOHR9cW4JhpBXjHzxqscdvUIBE3X+/S5x6RxDdXRCHcWY2zfJwYsyMJfxgiMuWSvxoJlOfeWlvbUjAmOLv2uo4Nxs/7XLNVe7A1pxL9g6y5AIckVuOK3kPh+PulVrXvvHvqCqC7CHJk8Km34n8X3IPQfXHYuD0IQ8b8iuUB0UiXC08Vjc/MxVH3vA1Hj77odPfb6NR3DBzPfoHbvppvHdzF0LgSEcDcegJ49C97awZ+uIdTwpz6tQjwOtc0MCtT4ViTiTM3Z2FCaCbK5bvbGpmKLgPle/pwBi43A3kWmJHAV8l3dpYI/Iu/bHYdXWkO2gSsKIrSACqA+4dyxqbQysoqxBeU4Z+c76+xaWBEAB92m8Lkk9XhdZaBqyOAHy3FOV9tMMegL94RWopOIk6r8qrwcHgZjvBzIolmKLAJON8pDyorMDu9DEevLkCP3U4csTIfMSUimptDcZIIoJE+yVkfzaiRwZPenYqRy/eY/fwaXoyrPASQk0Hz9vWtRbhiQQF6rc7HwrAc5JTKZ6+oQmeO+v1UBJCDPryJH8OBISKA3acF49fgdPxp2Hr8jdW/T+vKnxHAoevw/KLaJtnBbpXVP4wLwebk2lHC7iSJGXPuv4+iqtDPLw6Hn3ILHF16ehc/L+l0zt34D+cJPK4bHP+4FJN9AsDxIXMj0/D2mNk44rZ+1mCQ2/uh040vwCH5w1VPYc7a2mX7hsWX1gog+wGyOdi3EP+aHYHOQ5bUE0D2BeScgEcsT4ZjtQjg2kz8ZUkCLvxsFd6ft8vMcbM5ItX0+6PwUfzcw4rg4MU7XUdXmsMh9+umP8iKorQX+nuzfyoqq1EqEsS+gFXV1ei5JNaSFYqgu/jZ4bq1G6wmzBJ5z4Wfr4NjgPeBIKwK/lkkcGM0GySBJyNKcfjmIrwcVYy7gorxLxGya/YUYUpKMUrKylFeXgG/zBJctDkfjwaV4AiRwD5hJcipBPbEZ+D0D6abEcDnikxw1C8HgHBQCEcC701kn7tqrBCBuXhu7RJw7hLINYH52reBhSjKyZHNqxCU4cQfP/NDl/G7cNLYndYKIB7yd9gXfjhvTiQOG7MHp/ywA89sFaEbsrZO06+nAD49P8R8ZjJ8j2sQyKRQHDUlHMlFLuv1QDwZn0aWY6j49cszZf/HXW9V+LzIntd0kZxxm6kY/um8e7AhKhUjZ67Bn2/sA0fX52pHAjPsDyhx3PoqTrnnLWTkWKN2R9gCKPJ3ol8+Lt5ZYAaA/G9S7dQvnqEY/nuqfD6ffPxhVRpOHrUa532xBv7x1mjxyVsjTFOvp/wxZw+YiSWB8WY7pXmoACqKoigtgs24FD+Go4HJrowS/EdExWsVkFI4NhiXzIo0fdac5ZXo/AUFcJlXAWTYPPz6oiCz73WR6fhhSwQ2xGRiVUgSpm2LxMzgFARmFKFYjk8RDc8pwTe+8VgRmoLhG6OxLTINFfI8V4w4TySC8seq3/iNYaY/4DkigVcMm4fUvGJUiUGlOitx78oCM/q3jgAuoQQWYH1cETKyCxCdVmCqnrNDRc6GbMZD80Nx/k974PiivgB2GrkVg/Zk4KgZ0Thi+Gb02ZaFvyxKxeGfUgDrSyCnhem9uLYC2GuVa3DNhBDcuDDGjOhtiLGx5RiZDLzz9a9wHH+Dd9HbX0QAT7j6MUQnZeC4u96E46aXLOFzF0BXHHe8BsfVz+LZIRPM8T+MLYFZC3hDLu4KKMJAPvYpwnHjt5vmXm8CyCrgqV+ux98WxOL0z9bgv5+tx1Mi7vwHVi7/Rnr/stn09/MugLOwIri2oqw0HRVARVEUpcVUiATZEkiBIu/6pnqfD1Ck8JRpEeixJA4lldXILS7HMSPWmOlevMkfw4Egd//kZ2QzODoNG3ZGo7CwBGFxGdi4JxZiYeaYFEDOx0dycgqwbFsEgsKTsNgvAs6ScjNlCJt8KX03fLoIW0QMOSE0H187aiHy5FzKaKVyoEWxZWbkr3sV8CYRwHtEDFOdFWbi69j0QlTLZ/8pMB2OoT54eGEY/vXdDu/NwCKAP+xJw8NLI0UWfTByWzJ6LpH7Q9fVlz+RwiOHrceC0HTzWXhF7+L6yhRAyRNrraXlGmJSfAU+SQFu6z8KjlNutvr/nd6jeZXA03rgoltfQLgI4P/d/641+MOL/HUS+fu7iOEfb30Vh1/9HHYHRmB0WrVVARQB7BPqxDdJ1oTdJ4z1a1AAGUogB4mcM3gRjpgTjVu354rQV6K4tAIPjl1jln/zlD/2BaQArg+vv4Sesn8OOZvSPoCKoigHDxwFzGbgcgmbgElsQRn+ziog4y6APwZjwM505Imo0RW5xu/xI/cjgB8uxdXfbkKpyNau6Az4RaSKo1UjKjUPm0KS4Cwth7xkBqJQAsvkPNLynNgWkYLErELsiko328dmFZgBH2e8Px13jF6G8NRcXCJSwWZhjgIuKa80AkihTS6qxG3LrHWAbQHsuiAPo/cWm+lWODVJYlaRmfvwm90iuyO24u/fNiB/zKe+eH9NJPosCIJj+Fa8uywUMzaE4u+fWsJXRwBFCh+eZ1U8Ca/ovcvjXQIYjOdczecNsSKjCgMSKnBGjxfhOPlmnHr9U+jC+f/OusO77HmGonjc9bim+7NGAP9x79sNCiCnhunz2RR8PlW+p8ufxt19R2FEfInIX76pAg6JK8UYjgpen2cqew01ATPsB3jKJ0vwf9Pkc67NwvmbMsxE14Xyb6Tb54tx8dB59eTvAo4CFqmPk+9ZaT5aTlMURWkAbXFoHPoe5c+OXQFkde+C2ZF1ly9zCeCIwEyzDckrrcDJn65tXAAHLMPpn69DQVkFwhJzsH1fOopE+iiAO6MyTJWI51EqAsdQ4FJyihAUl4WM/BKEJVn9yKIz8k3T76nvTcNzkzciMadQBHCueXz/96tqqpis6oVkV+DGxbWrgTAcGTzBNEtWiQCWmJTJ+X+zM8Ws9uH4qn7Tb02+3Iazxu3Ef8aIJIoA/rg1FvHJ2eg+ZZc8rp0E2gjgyA04/ZstyCiqXZ7jgRW2AO6/AhhYCvSavwOHi/yxP9/ld/TBjY+IxJ1+m3fh88xZt+Okax7DtPkrEZ2Wjb/d81bDAnjtCxi3xMcc97ynB8Nx6eO4YMIGHLbd6gf4bVIZvk+W+yKEf1uaiGM+WYYzhq/wKoBnDl2GC3/yRyezhnAq/ioJLqgw8v7hgu04b1DdCiBHA3M1kK/W1K6aojQP/XVTFEVpABXAxjECaKpmtatiEN7tudTVbOkhgO/4W5NAE66Re8Ko/VQABy7H/w1dhYS8YsSm5WN3dIaZ7y8uowBB8dlG+EiZyFtpeZVpEWblLyY9T0TQiWCRRrIvLc80+XIk8Jh1wchxlprJoU9+dype+HmjqV5SAPmhFseVmQEf7k3A1yzMw5Bd1mCTrPxSZBWUotBZDp/4/CZOAi2C+IkPekwPRlFJGWISs/D+uigz5UsdAWQGrcHCsAxz3uTx1a4VViQ3LYg2VciG4Ix45704Co4Tu8Fx/j3WoA7O9edN9jzDEcAn3Yz7HnvH7Cs0IR1/4UCP2+sLoBkQct2LWOIbiFKR8xMe/gB/u+45PLoqGJ18nUYAZ2eU43s2Aa/LwRH+JXhxYxyO/3hRffkbsQLHDl+JnyJzcdKGTBHANLMcXP+91sCSOTtj0EW+O3cBZNPvzO31J8RWmo42ASuKojSACmDj0EMof6b5100ASd+tqWbNWk8BHB1kjeglTWoCHrQcf5UEpxYgScQuJDHbLD2XmutEeHKOiJ/VB7BSxM004cp5xIgoxmXkIz6zANGp1koRYam5ZgDI8W//IkIRbeT1xs8X4fi3fsHbs/3MNrbELhUBvMxTABfkYcAOp5GdnMIy5BSVmXkHOZCFU7uYKiDX//Umf8woX7y0KBSZzjKRyAqEJWTh54AUM+mz+zyA9kTQc119AMnk8Fxz7dgEfO/yONez3uGnvXbAT3D87SI4/ncNHEd3xZ8634k/XnCvd+mryd3WlDH/uAyDRlkDOraFxpr+fRzo4U0A/3DDS9iyNwo+gfvguOgx9B06Ht9nVpvm38Mkm3Ir8EsqJ4bOxZEb8xDorMZbCwJw7OC6TcFniAAeJwK4JbUQ922Xz7pc/u2sSMVp6zNMd4FnJ2+sNwiEAjh3lzWhuNIyDrlfN/1BVhSlvdDfm6ZRKQJIEXTnXf90S1rcBLCTPF4Ya1V1SInI2+WjNza+HrDI319EEHcn5yE9rxhRqfkoKC5DVkGJuV8sMuUOK3kUwPiMAsSmF5jtSHpBMS4fOhfHifCtCrGaUe/+bgWOlcevTvMxNsvPQeILK03/v1vcmoC5Gsj8mDJUVlSIgIr8icjxtkwEMKekAldMDrTm+mtA/vqsjEZebgHyC0tM9TBUBHBjXC6OGL6+ngAeMXQdtsbXTvb8dXAOHN/JtfwxBJcuiIVfpgiwa2k0T7YUAh+F5OG21z/D+f2+Qu/JSzF13hr85Zw74RAR9C5/TE/88ZSbceN9LyMtyzr2vI27TJWvzvQvrvC5I0QAfYOj8faYWfjTZU8hPjEVo1MrjfD9cUMeduZXYkVWhXn8D588ZMgprw5LxVED6q8IctTgZVgenYOfE0vgWCJivCoNR4gIrksvQa+xq3HhJ3PrCOA5A2fXzN2otAwVQEVRFOWAsPsAujMyILPeSOA/jg/B1lSnawurgnjPRJGmD5Z4lT/GCODAZQhIyUeuafotNMu+ZYtEUfCKSusKIJuEo9PyJPmIyyw0gztIpojXlcPm44S3f4VvlNUM/dj4tTjmzSl4+ddN5mTci5ifBRSbgR/uAuiTWo6K8goz4TTPgbfsd0goeI6RbquBuM8HOGIrftqbgcycAtM0nSXnEpGUjZi8Evz9C5868wGyD+CJo7ciS/Zv80NgOq6aEYLL54TjgukhuEpkc/iW+lOf+Mq1fdonCzvyqzErqwrvxVRiu1yestJSdL7mcas52Jv8demJw07tjkkzlqFCBNqeZubdsfPguKF3PfmzBfAPN/XBV3PW4bibX8Fnv1qL5g+Ktfr//XVTHiKdVZieVgbHmhyc5JePMrnAW6Iycdwn9QeDHDVwCSYFpiC9vBr/YhOwaQZOxdfRhXhi7Kp6AsgJoN+eY1VulZahAqgoiqIcEBQnNqm6831ITl0BnBSGv8pteG6pawsRk6oqM8J3fxVANgGHpheiqKQCiVlOU3ljEyzvm9U/3KDwURKTsp1IznGaJmGyOy4TZ34wHae/Px0746z+dc9N3oD/vSECOLX+UmKDdzhNs68tgFeIALJvIOScC5wVKCyuMLd2s3Gv+eHWaiAifIdL/vbN9joC+N2eNJQUlyEyNc8MTolNz0eGswz/Hb2lrgAOW4+eU+tWtuJTc7B2ewQ27IyEf3Ac0jPzUFBkVTbdScoqwMTVAVi0bR+W74zGiNm+WBeYgFnzVuPPp3VvdFWQTsffiLGTrGXdSivYrF+Fu94aDcdNL3sVQOYwyd9vfRV39f/CyDx5J6bYCODfffKQXFaFn1IsATxNBJCDg5Kyi9Hl01U41WMwyNEDF2O0X6zZx33b5d8Om4GXpWLQvgI8RQEcUlcAu3w8C8OX7zbbKy3jkLMp7QOoKIpycEMnemila+SqLYATQ3Hc1AjklNU2XaaLxP13+Kr9DgL5x5CViBaZ45QgqbnFyCwoNeH97MLa0bIkT4SQz3OUbmpuiREZkussxdUj5uO096e5Vv0Aek/ZhGNEAJ8VEXSHMvvy5kJct7BWADkKeEtqubxWJfJXKTJaKedTafo+8vPeOUM+62d+ZiqYo77bgXfXxeIwPnYJ4Jc7U4w8xqQVGEFNzCxElpzrSaO3mqpfjQAOXY9H5tQd2ZqSXYhlO2OwYlcM9kTX9g30RnpuET6d72+2Xbw9ErP9onFN9+fNlDBmkIcX+TM5rQfOveZxlJTK9ZTP4ywrx5XPD4Hj5le8yh/juP01/P2WVxEUUzsPX99ISwD/ujkPMSVV+NElgGeIABaJAJbI99/zp604fkjdOQH/O2gJhq8NM/sYHlVkBoFQAEdEUgBX1hFATgHDNYCXB+kE0AeCltMURVEaQFscWkaRSNc5M/bB8ZObAE4IwQ3z645gDU7Nx5EieKzyeZM/xowCHr4aifklpgJoj8BlKIEcEWxXH3nL5zNE/jJle/YZ5DrFJEnE6JIhc3DGB9MRmmz1cXtywjpTAew/fYt5bMP5oJ/fWIjrF1kCyP6Ady4vQEZxlQiSJX92WAHk6OO7ZrkE8MttOH7sbmyJz8efv3QJ4MitGOEvkiTymCDil5hdZOYRzHGW4ZoJ2+tMBcN5AJ9yWwaOhIqwrhfZ2SDZEcV5EF0veCEzvxiT1gWZCqPfvlRsCUtE5+ueaLj5185Zt+OoSx9EerY1aKZQRLDLkwPNUm/e5I9x3Pgyerz+ldne5rlQpxkE8geJX14FvkgsNQLYxb8ATn758r8DV4bgf4Prrgv8PxHAD5da8x/OSHb1AxQBfD8iHy9PXIsL3JqALxs230hghqt/p9Iy9NdNURSlAVQAWwb7el0nskfpqxHAsUEY4DYFDNkWn4M/fbRUBNC7/DG1FUCROZGv7IIyaxSuK2wOtpth+X/zitg/0HqNt055D1kdkogT3/4VJ70zFSv2WpWjO0cvM6OAnxARdIezwTy1vhA3iAByJDBF8Bl5zNHOFEqnW8wUOCK8Ty4W4WUT8BfbcPqPu5Ai53Xm+N3W0nAigJ/4JaGyotI0TafkFpvm6VJ5/9uruTpI7VQwFMCXllqVMJuQxBxsDUuVpCDUNa9hQ3Dwy1zfSHNNdkZnwi80AUdd8sD+J4KW1//vkgeRlG6N0s7ML8LRXAWke1+v8sdQAO9982uzvc1nCVYfQMfaHMxNL8dw19rA/96Sh8QSa5qdF2fvwrEe/QApgB8tDzb7CCmowF9XpBkBfHxvAd6a7gNO+myqfyOt6t9HC7abbZWWo03AiqIoDaAC2DLoYz2XxNZpAv7DuGAzSMGdDVGZOPyDJXB4ET87pg+gSGBgSj5Kyq0RuLkcgetKTlGpqcDZFBRzmpZy2a7c3BaWWINEAhOzzaofp0n8oi0RfenXzfjvGz/jrm9XmMc2eWVVuGeFtR4wBZCDQYbvdoq7VKPITf6KRC4phZSadzbGwzFqq6kC3jo1CKXyfLcpe62qoAjgBz4JqCivRFouK5PWRNLlpRUY7Z9o1v6tEUCRwTfWRLrOxCIiJRc7ItNNOMK5MSJTc7FkR4yIbwW2iwAu3RqCP7Pvn+cI4LM9hPDM23HMFb2QlVtg9rMrPB5H9XwDf7r7TXS6owEBvPllXPDKFwgqqqrpAzggrkzkLw9/8ylAbHEVhidYjx2b8rEsp9IMMOnvZSqYE0QA714ebfZTJv/nYp8sOJakorNvAT5YuNOs4kIB5ATQF30yF9GZ1nkqLeeQ+3XTH2RFUdoL/b1pOf39UmungZkQivNnR5pBAO5sjZE/8m8vrCOAvO/4xLq1BfDPA5ZhZ2IuSkRq8kX6POM+FQzFp3aalnKzlixXC3nkx9U46d2pZtk3e8m69+b4mYEhnQfMwE2jFmLujmjz/IbkcjPqt94AEKGopEqOYaW03Or/RwEc4OMSwFG+eG2NNT/dows5MEQEUJ5/Y0McKiuqkOlqwmbzdZVI5CebYuTzulUARQY/9avbt42jmgPjMhEQm2kmwG6MoPgsrNwTL/JbAn8RwHnrd+MIrgXsPgCkc0/85Zy70cn9OdnmzOufhLPEGqQz5KeFOPrWV3HMox95nQjaCOCtr+Bvr3yH7mvTkOSsME3nD/pl4rz16Xh2t1Wp/D62CBdtSEfnTZm42ScT8UUVuH/yVhz/Sd0+gCd+shSPrY83ApgsEt9tfTI6r0hCH9nPNP9IdP54pmn2PWfgLAxZqoM/WgMVQEVRFKXV+WKvyN3YIEsAx4fg9iWxNVUiG67v+8aykNppYCh+Hy6F440F1nOfrDQC+JePl2NXQi7KRJgKOAWLR9g3kFDsSsqrkC8CyOfzRQA5Tx+bQ6dsDMEr49diyGzfmsmjp28ORf+f1uG1nzfiuxV7EBhvLVM3PbIUV8yrFUAOBgnKto7BuQKLy6pFAK1Jp22G+iaaSp/p77fNWq931PZka5WQT33x8qpoI4DuzdesCI7bmWQmfjYTQDNyf0pgqnm/TVxmAUISsxCSkGUmuG6MQJFEn7AUcD3knbFZmLpYxPL4G2tFT/Jnkb1R307F30UEHV1cz59yK67q0VuuVRVSM3JxyyujcMtbo3HUfW83LIA39sHTI38xk1vb1yIqPgOr/cLgsyfaiHdiag7WbAvH+h2RSMzMN9/FvZN8RQBrK4CnjVhh1gLeGmyJL/e1LTgeq/0jsDs0ETOMAM4yAnj2gJnYtI/rnSgHigqgoiiK0uosiC3AYXYF8KcQnDcrEsWuEbnuLAxKhePNhVbV76OluG3KdvzsH4c7f/a3ZHDAMnT5cgPyRfKKOfK22JqCxQ6bfDmylHA5OM7PV/OaSKA9Cjg914mhs3wxcPoWI1Pk100hGDDNB5PXWYMPbEbuKTZTwLD5l2sC37+yAIXltbJX4hLAErfnvt8tn4OyN2ILxgVYTcw/B6bXCOBjCyOMELEqaYfnvSYqC4cNXVcjgJ0+WYvFEbXLwJGsgmJEJOdiX2oeotMtifIGn2UFcHd0JsKTchGclI9x05fBcewNtQJ4+m04r9vTWLlhO/50yi21z598Cx54+gOzn70R8bjiyUEYOWsNrn5hKBy3eBkIwiXirn4Ww6csM++xSRRZXb0nFit2xyI1pwhxcr6r5P7GvQmokM/Pc+w+bjNOcBsFfPKw5bjq63WISbUG57CiuzEoAWtkP5FJOWa9X078TAHkknBjReaVA+eQsyntA6goinLwsyXViT/YfQB/CsUFDQjgroQc/JuiN2g5HO8vxpPTd5nn1+3LgOOtBaYp+B8fL8OuxFyUi3C5j8Bl2MeP/fBYNTKPRfzcX7NlKUrk4tP52/HZgh1mMmby8/oQjJjnj7m++8xjmzd9i0zVjwLI274+ha5XLNj0W1TCKU1qReyN9bGm+ZcCOD3UqiTuSSvCkZwQWgTwxl/3okjEhk3TdthcHZdXjH+6JoOmAP5RZJArhLjDJec4sTUnvmYfQHtya0/KRbAC4kQAYzOxIzoDKQXl+Gz8bDiOcxPAE2/Cq+9+iV/mrobjmOtrp4Y5/ka8O2K82Q+/peCYZKTnFOC+N74ylT5PAXTc1h//ueN17AyvuzQd+ytuDk0y4ZJ9SdmF2BiciJ1R1vQ1ifJ5z/50FU5zmweQMnjvT1uQk2/1Ec3IL8bGEO4j2UjkoMU7zcTPFEAuCffg2DWmP6ZyYGg5TVEUpQG0xaHlDN/tthLIj8EYurtuVcudX3YnotN7i+H4cAl6jvc1zxWL5FzhWibO8c4iLAlNM2Ziy517KHnlFVwLuApFrjn6GMqgvUIJV+yYsiEEP6wIQKZr+pClO6PxzZLdWLnbmoDYxl0AOQDku6C6043weJRA90pc33UUwK04bORWLI+y+r8FZTrx56/8Rez8cPb43cgTIS1yrSDCFMp9Diq5ZKxI4ogNRgCPlNudKXWbeTm3IecOTMhkRa3QiKM3KJWBIoDBCdnmNk+uwdsjx8NxglsTsEgf5e+7X+R6szJoC6A8P3n2SteeatkaHI0/dq+/HrDjxpfw0EdjXVvVwj6K/vvSsDM63QzaocxxOpq98VbVdWFQMv7z8WLT5GsL4DGfLMXbC3ajoNC6zlzn2T8yDdsj05Ge50TfGVtxnogfBfDioXPR/etlcHosAag0H/11UxRFaQAVwJYzmuvXjguH4+d9cEyKwHnz47AspQRbs8vNcmM2ISI0z88LhOPtRaYp+KUFtZMgLwpJtfoDSl6ZvxfO8ioRwyr541+bYok7fMwJmjlCl7elnNNF4CTS033CTNWPUkLW7o3H+DVBWBMYbx4TntnLPtYk0BTAK+flYXVS3cmmvfHWpnjT/+9Pn/nCN8kaqBGRU4K/jBYB/MIP//puBxLyS808gmy2ZiionEi612z5/MPWw/HpJvxl5EbsSatbceTUMwlZRWYKGd6ysuYNTi0TmphjmovDJLkijs+8OQqOk262JK9LTxxx8i0I2LsPH3/9i6n62WL4h5Nuwkbf2hVI7K8or6gExz/4Hhw9+tUVwOtexOcz11gbuUF52xObKRKaZZrfs0XqdsdmyPlYk29/6xNVTwCPHrQE4332iRxb15kSyUEveyVpecV4atIGU/njKOArXKOA9yZZ+1NajjYBK4qiNIAKYMtZFpWFE0b74tRxO3DmhB049put+N+oTbh63DbkuVWwRq8OwzlDl+OyMRtx6Zdr8YOvNRKXZBeV4bGffdFzvA9uG7MBcSI4ZSIV9jQshRIO+nCHVUA2kdrTtPAxySooweyt+zBzy74aAdwUnIipm8LN/Ho29Mkn11mTQN/qagKOyPPe5OrOe5sTTH+/v361DaFZVlNmWFYx/syJoL/Yhr/KbUimnL+cG5um7ZChPrFm9C8rgH82FcC6I30pgJQ7rnDC2wwRSU84ACYmvQBR7CeYlo8oCa/fvc99bPr3mUrfmbfh2CseRnFJKb74cbarAni3mRLmXxfeh8Tk2iotBZAOyH6LVz8/tM6KIGYd4Bv7YP2euk3nhBNRhyTlIFwEtFyufZ6zFEEJ2XI+VrP7kNWhZs4/W/7OkLAJeFVIsshxufkcbEYOS85BmOwnXfb38I9r6qwFfNZHM7EiSFcBOVAOuV83/UFWFKW90N+blrM+IBZPjpqHV79Zgpe+WoT3J6xCYEQSYpMy6/Tfqpb/SczIwyLfcCzyi0BAdO0I2MiUHCyW5xZtDUd8ai7ERUTqrClYzK3YGito7vAhpY8TQLNfoH0oVqNWBcRj/raoGgH0CUvGPL8o09xow6lqeq0pQDcRQEpgn82F8HBMr4zyT4JjmA/++e0OJBRYlay1Mbk4nP0Cv9yGf3yzHTE5JSKAcu6uJmqGLAzLMIM/KIB/Gr4Bfkl1m4DZ5Ev54/yBDFc6sQe32PBjskIYLRIYm1Fowibnh18WeTMCKKJ3andc0eNFs/3GrXvwB7syeFp3XHjzcygtrxVzXkf7EE8MHm/6AVL8KIK8PfyGl7DMv/5gDFYnI1PyRETzTbO7U6Runzxm/0Xy1uJAHOM2B+Cpw5fjwi/WmMmuS8ooxdb2lFiGcz3ePWZlXQEcMAtL99ZWbZWWoQKoKIqitDrsX9f7h9V4c9J6vDR2FZbtqq3seRKamCUiFmmyITjRPEd5WLIjGvP9IzHLNwJJWYVGADn6lilzG4HrDoWQcsiwn54NJWrd3gQs3xVjminJ1vAUOa9Y09xow4LhcxusVUA4EvjTPZYs7o95EdlwDPHBcT/sQq6rwjkjKMM8xybgs3/chQIRvhKem9yyeZohEdnFOHLkBtMEzErg5IC605ywbx+rfvYayOn5JWYaGU/SRBLjXX0F4yVFZdV45p0v4DjpJksARQTv6vWW2TYqPhV/OU+e4wTR8vy9j79rJNLGXQBHTF9pmnz/dMdruPrlT9Hp1r5w3NAbr38z09rADc7LyEpkbEaBqcQWybXgY/ZhrJAdvsBVQNwEkNW/28b5iNQWm++cy/dRFrl9UrZ8Bnn/7aOX4+Ihc03zL3O2COCcndZci0rLUQFUFEVRWp2YtDx88OtmDJq5FR9O9cHXi3caAfAkI8+Jhf5RWLUnDsvkj3pgrNUMSeFbtD0KK/fEYnVAnKkkEQ7qoABS7rwpIAdmUHycrqlaKDKElaVNoclYF5RgRpayMui3L8U85lq7NnyeVb/rXBXAZ0UG9wePOYBNwEN9cPnkQLMUHonOKcFZIn6O4VvxxMJwU5FkZZJN0+yryM+SXFiKpxaE4DDXIBDHoDUYu9OaR5DwfHKKypDtNn8gl7jjwBBPKIeJWU4Rp2Kk5JYYIbz45ufMJM9GAI/vhtcHfGu2Tc3KM2v/miXiTrwJ/T+2nnenyvV1/bR8KxzXPI+/3dYPi7cE4vh734bjlldwygPvITu/yNrIBafhSZDvjmHTNa8773P9Yz7u9es2HOc2ByCXhHt57m4zIIaSniJyTvHje7jKS6F877d8udT0+7vh88W44bPF6CwCOHZjqOuISks55GxK+wAqiqIc/EQk52DYnG34ctEOjJrvj7ErA7wKICs+qwPisSk4CRuCErEjKhWhCVnYJnLGaiCf8w1PqXmvJVGW4Hk2/xI+U1pRjWJWCbk0hQvKhV9kGraEpyIhs9D0T/OPTDePg90EkPP93b/KWgbu5iVcCi4Pyc7G+wByjsL/crDH5344+pvtSHeTs5unBcPxyWbMDLdGwbJ5ulAE0OarbSKO762Q91rzAHIU8Da3JmD2iePKJpRAO5TBAhErTwrlM9prDWcXlSMwIh5HcrJn1zJwh4kALlq5xWybmVOA/13+sAjg7aYv4JhfFpvnvTF0qpzf9S/isG4vYbl/CJ4dPsmaGua6F7F2e91mYPZrZD9FhtU7xu6/WCCv3T2x7iog/xm4BKM3cQCINTKa585tU+Q9FOuMgmJc+9ki0wT82IR1ZgRwl49n4cMF/q4jKi1Fy2mKoigNoC0OLWd3dDq+XrILP64KxLfL9mCuX/0BA+zHFiLytSU0WSQvFX4SH7lP6eOtX0SqeX5LWAoKXCNEKXd2hc+uUHnD7vtnw8mFd8dkYntUhhmgwOZG+zHPwd48X/Z72wonrl7ixA1Li3DlYifuXePEe/7FCM3xPvXImvh8HPmFCOCwreg5N9wMVCFOkb2zx+2BY6APZoZZAkhp5drFG+Lz8N3uFFw0YQccQ9bDMXyjlYHrsDKqVkjpuGwCNmsgu0IJdJ8KhufOyhsHvqTllZr1hgtKqrFq404cxuZf9vM76w4cdckDSMuy5hjMyS/CiVc8YtYA5jyBC1xi6I1Xv5sFh8if49oXMGPdDszftNvcd1z3AiYt3+rayoLnxZG7FHuu0MLrzseZ+SXmc9zyY+0k0BwAwhVBtsdnmwogPxfXSGY/Ry6XR0JScnDJ0Hk4b9AcjF4bhDu+WW6Wg3ty4nrzutJy9NdNURSlAVQAW47/vlT8tHYvftkYgsnrgjF/WyQqPayMI0TZD4+TBNeJyKP74+2RaSiym4DFiLgUm3t1rylQ+LhKBtfT5SoZ5nFCtnnMEaf2wBQ2Uw5cFo6+CyPw3uIwvCa3LyyIQt/FUdjrMT+fzdhtceg5fivuGr8FswNqm29ZwXp/cSDu/GEzVoRag1vY7MuxFkNWhODKr9ehx/cb8dDkrXhwkpXbvt+ANSK9Njwt9qujPNVEZDhfhIlL2tlzEbIqmC7yl5Evt/mlKK4EJs5aAcexnOz5btMMfPa1T8rns65jsVzPS2993gwA6XR8NyxcXVfk3Bk0ZZmrAtgba7aHIDEjF/+84zU4rnkBo2audm1lweuXIbLHNY9ZDeRqJ5S/HBE6Ct5V367HSUNrK4BsDh6+Osy8t6i4wizjlyXv5eTXJCojH5cPX4ALPpmLdWHJuP7zxTjjwxnoOmohshuYDkdpGtoErCiK0gAqgC1n3d5EzPAJxxzfSMk+uR+BzIK6AyrYP2xPbIYZhNFQAlxhJelA4PQrnCMvJMGaJ4+VKt63H9sixZGwU9cG4KcVOzFx5S5MlNssUzXj8b1LZ4VI1ZRVe/DTsp2Yuj7ITIBMKiurMGtjML5f5I/kTEse2aRLga3k0OKKCmwOiMHYxTsweeUekwnLdyEzt7ZfHU+LsuctrAbak11nFdQOFMmQ8Aze/2Ky6fdnDwC594l3zfFJWWUlrr/rFThOvdU0AU/yMgm0zWT2AbzqWfzn/nfMiG2e051vjYbjsqfx0c9LXVtZUADZR5FhVZICmCP32XeRze6vLQrEvz9egpOHr8Aprvzzo8UYtDIUUVlFZuoabst5EgkF8KIh83DdZ4vR+9fNOE3k764xK3H7NysQl7X//plKwxxyv276g6woSnuhvzctg47B5b8W+Udj6c4YE1YA3QdbkGKRMK5awefZDOstfJ3zwVEeDgRW/Di9CNfTZViVinA9jkzLq+ljyEogRx9PXh+CyRtCsGBblHm+MThX3mJ5z4+r9mLmlvCafVG2+PyYFQHYHWMthUb4vMs3ES3H/mFlICatCzZhk3l8Zu08gJS7Aqc1cbR72JTM/oTsN5ecU2wEkFVAe7BImbzvUTMFzM2WAB5zPb74cZZrr+yLWInrelIAu8NxXDeMGjfb9Up9NuwKMwLYtc9I06eP3+/kZSKFFz2Ggb8ud21lwZG/OYWlRk5ZuWQV0G625hvH+OzDKUOW4qLPV+P8z1bhnFErcYHc/ueD+bho1Ao8OskHCdlF5vsi0+XfzQWDZuO6UQtxzoCZmOhjVQu/Wh2IHKdWAA8EFUBFURSlVWE1jYM6OLKXq2wwHM3LwRwu7zFQQlh9Y5883noLX9uXwjkAD0wAuXQY56bjlCQxaQWudXUlcsvn7T51lDMOSpntuw+ztkSY5uemwFGrUzaEGtm1q4kJWQWYuikMM0QKOd0MxckbsRn5pkLKiap/2RiKcBFeG0oeBZCVvpqIVPEYlEN7WTlKYWZ+mYgg+9JZ29xyX384TrnVWunjxJuwZVvtKiusAF5zZx9LAI/vhhE/zHC9Up+E9Gz86ZZXcO9735mVVTj5dlRqFv7Y7SWMmlW3CZgyzOZbyp91btZ9Nl2zz+fK3dEYNN0Ho+b6YdgcXwyetRUf/boZUzcGI1AkOUq+62wRSHuew33J2Rg4fQtGzduGz+b7Y8yy3dgSmiTbh8hxVAAPBBVARVEUpVWh6LBvHQdzbA5JNtkoQrg1onY0L2EViyJmxCzNezgZMG/tFT1aSnZBqcheoZkfj+E8c/Z9Ps9+a4RixebrZTtjjcxxlZCGxM2dmPR8M4/hyt3xNdWr5OwiM/H0kh2xWMHnRY68welOFm1ntTQWC/yjauYpJCX20nZuKXRatxxMUuha+5i3fMzky31W4c694WlrCpgzb8cJlz2MnLzaymJuQRFOuepRszoIm4B/bqQJuLi8Amc/9D7ufucbLsdszikhKx9/vuVVfDW37mAMfvb8IhFSSqlHnCKlE9YE4vOF2820QF9JPp2/Ta5PlPm3UGX6R7LiySlhKk2VlP1EOZL8i4U7EBSXieFzt+GjaT74dMF2FcAD5JCzKe0DqCiKcvCTmlsEH5GnbfvSTPxct3X68skfeE4RYk/821gORABZ1UvOLhZpcZp58jyTkOlEktxSOLitr4jq2sAErBeBZfXSHoHcGKxSrtgdZyabtquJrHytCUiQfSS4nq8/dQtJyCzAil2xZps1AfEicLXHq1nb2C2UPDOfoNtjShnllU3lnAQ7NTMPR1/2kDXNy0k348FnP3Tt0WL1en8cdoK1FvAfTrwZ67fWrgPsCa/8ba99ib92ewkbdoUbId69LxGdbnwJ3fp9IfJZK2JWxbK8tlrplmI55+mbwvDdsj0YuzIQP6wIMCPFk3PY5GtVOu1qJyWSq6bw39E3S/eILO7Czsg00zTP90zfHNYkMVcaRstpiqIoDaAtDi2HVaxt+ziiN9Nkl4RTrnjOX8cpPzgvX2JWUYNJkByIAFKMODiCTYucJJl95uzwsRm1Kq9TQggHnVBefSNSsSkkSc6xtiLXEKxSbghKMtVOWxgpu5zCZnNokhntbFcGPWFTN5vMua1PaIoIX+01otgVuFX5OKiC0H0oQO4SxPvsb1dcXo1dQZE48uw74OjSEw4RvXc/neDaymLo6F9Mv0D2DzzipJuwoREB5OjtHq9/CcfFj+P10dbqHws270Gn63ub6WD2hMWa50hlZbUlfCX1w8+/eHs0JqwJws8icgznh+RIb1b+3Ldlkza/tyK5Ftxu/Jq9ZmLwaSJ+lMd1uhTcAaO/boqiKA2gAthyUnKKsCcmE3vjs2qyOybD9AWzobCk5lHCrImDG4s9t15L4MCEFJE9Sl5qbkm9WHLIfmqWeLHfISeJ3hmdAX+R2LiM2qbThuA2rHIyXL+WsBLI/bDyuTs20wiNJ3xmb3w2tkWmYYeIENclpvTY8D01FT+JWUHEy34In88rqjD73OIfhMNPuAmO8+4x8/w9/sJH1kYuPv9xlhn8wQrgkafdiu276q/r6w4HgDgufwqLtgaax9PWbofjsqdw+QvD6lQ2+Z06XZVJ91BeKXnrgxLw66YwzNwSYfLLhhAR5wSUizh6voefg/1EOYr8102hpk/mrK0RpgporxijtBxtAlYURWkAFcCWkyrSFixiw6lX7ATFZSOrwOprR9jcykmCKWdc/aGxHMggEMqFNUdeqblNz+OcebXh4Akzf568xmoX+x1SXgPjsrBHxI0Vuv0Rn1VoKp07RBrZ/46Yyadjs8zzYbIPb9rGgRyUYx4nQI7HyandK4A2ZgWUMhEjRkTQc05FwuvJUbppGdn4YMRYOI65Fo4TbsA/z+iOHQHhrq0slq3ZCse/r4DjxG74S+fbMXvJWuTm5rlercvU5Vvwj5v74Phe7yMxMxcZuQW4/6Pv4bj4MTwxaJxrKwv25fMUOTv8rJzce87WSMz3jzL9IznwhU3nrHTa4sgmb7say/ewbySnE5rrZ2W6T4QZPa0cGIfcr5v+ICuK0l7o703LYbOtNYI3ryaUIHuwBeGUK5yOxV79wVv4Gt/jrXrWVChGdpWP06Xwvh1Kob3Grr36BOU1yCWvnCcwLJGjkBs/fqaI7V4RXEqjLYC85WM+31AVkVVCHsuek5Dbcv48TyhWFEBbAjkStyHeG/kT/n7W3Tiz+6s4o1tv3PPicNcrtWzdESKvvYAze7yK02/qg2MuehCPvPZ5zehbd54aNBFHd38TH0xcYc43Ni0bJz7wMY6/9wN8PHGZ2cb2UX5N9nlyTkDGfkwR3xWTgYUc8LIrFkt2xpgs3RVjqq/8TObzUXBd3zdv2TfSGiRjTykUhUSdA/CAUQFUFEVRWhXKQHxGIaI9RvdGigTmuo3c5HaULq5cwZUjvIWvZYlI2YLREvhezkNni549X54RQgnlo2auOoGjckOTRF5dcwZSXFlZawxWNvkehn0N3Z8Lk7iP7HWHTeLmWLYky31O8uyJqayVsinYGuTBNHRJuI7usl1p+G5JOL5dEoExSyOQ41Z5JRl5pfhmcYTZhq+vD8rEvuQCuVb197o7Khufzt6LsYtD5X0lKKmoxi9rojDw552YujbSSBpFz5oixhK4YrllP748iS2AnJswRKR6+W5OD5RgptthOOKa0s3329tS2glvt4Qnmyqh+/ZpDVxPpemoACqKoiitCpsr4zKsqVbcw3n3KFq2YxgxE1miBHKaFm9xXxbsQKCMZHOOvEIvKbJu8+SWUF7M9DPp1nyBnKaG590YlD4KbqQIY5aryknpi5LHjHvTtzvcb838hPax3PpJusOBMBTAYgmraY3BPoNTVkeIqEVgwvJQrNyRUEeiY+W7+GlFmHl98qpwc60bY7FfHEbN3I3I5HwjnrGpBfhiTgCmrosQYauV0my5hplynbPlembml5sBLDxfnndpOf9dFJoR1hxcsz44GRskawITzWdnV0JbcO0KIP/vrqh0UwXk5OKcWoi3B7oyjHIICqD2AVQURTm4odRQADntCqdYqU2RGfDBJl1Wmigk3JaVOLs65xlKm7cm0ebCChUlL1cExVv4Wr7TkgqeG6eF4WfgPIGxIi1pud4FzoYia08wzT6NhPMAxqaL+MpzdnXRE1b73Ocn5LHsCqI36H3uItcQHEm71D8eS7bFY6FvHPxCa1ciIVEicvN8YrBMtuFtvJxDY2zam4KJK8OxOSjNSFmifJ+/ro3ElDX7zLViyzGbyblGc2GJJXHOUlYGLfljSkQA+X1zbkWOiuaI5y2STSKBbP4W764ngIQrxWwOTXa9J9kMlmnKNVAaR8tpiqIoDaAtDs2HfcgoeZxexVs4716KyBT/gPNvOFeLYAXOm5QxFDPK24HCQQUUSm/HYHgcShPheXHgCc+Vn8Wcs0idt+ZRG/YnpMBRdJPlPRQYTjPDx3yecwJ6g0LEbShRDCW5MQFsKjy+X1gGNu5NxYbAVATG1F2GjxW/9QEpRuh4y76YjcFm4Hlb4xCWmAfOyENZXrY9Cat2JqHQTdCt5uBqlEh46xlWAdkvkqOrOUKa8Y1IMwNgSkUeuQ3F0V0A2X2A22zntuGppsqqHDj666YoitIAKoDNJ1PkJSmHklfsNZzSxa6G8U88q3u5IoHsh+c9ZV5HvDYXNp9StiguTJ5b+Di3qKJmjj2SUVBiztX9vL0NkLChAFJwKX2URwpnktzn40QRQm8je3kB0kW8uI2363MgsO9ccHwuduzLwq7ILOwRgXM//8qqKpHCHOyMzIZ/RNZ+K5zc1i8s00zlwkoeK3W+oRmmKdkd2S2cHtJnh2LHCiEHB3FeyF0x1hyROyS7Y7JM5Y/iyPdzPza8nv6RGbK9iKPc8ntUDhxtAlYURWkAFcDmwaoNR+02Fs675y447PhP0WNTqGfyJJ4TR7cUOiQrfLZs1jmOPGa/O/d+dWyWTs2Rc5bzZShpHJzQEBxMkiLb8/Pxc3J/rHTyMd/rbRAJz8m+JvZxeMzWEEASl14kEpiHsIR8BMflmQma3Yl1vc7X7GZrbxiZjMtHWCKX5LNkjqIWJO/lCiuecBvKntUE7IrcZ/WP/0aiU/NMFTAgLht7Yq3sFLnjd1MiH53buzs/R1hzDsm98h5Ok8NBLsqBc8j9uukPsqIo7YX+3jQPylyaa769hsK59uoIYHllwwIozxfuZ/Rtc6BUcJSq2XfNMcpMdc6zukdZTMuz5gdk+Lkam3qFlcS0XPf5BWvnG0zNLRUZqi+PbOVk5ZAjneten9aRXu4rMqUA0WmF2Ce3nk3LlLfI1AKzDafcaQhWT8OTChGbxhVZrAogq6a7ozm62fv7KHoUPoofRZCVQ5ukrCKRxxwz/Y0dyiBFj1+De/WPJGUXmbkSQxKyEezKgawMo1ioACqKoiitAiWHTZr2HHveQsmxBZBTm1DCClxLf3kmX8IpRVqbclfVMa+4zKtIsOLFCiDP1f28G1rKjfAzULhskXMPq3ze+jFSkjLNvIR1w2qiPQ3KgcDrF5/BPoxWX0SehzucCiYhsxjx8hqvR0Pwe6VEclAMRY4DcJOzS7E3rkBuG286tpt+3edRTMl11syvaIdzLqZ5WXKP74rNLEBoUo5pOmaC5b3sm6kcGCqAiqIoSqvAqhknWrbn2PMWvl4k2xH2k6OkGAFsINxna8iQO5QRTi3jPnjBHVYyKX1mFLIdOW97kIgnlEhW1xqazobPs9LoOYiEy9t5u158rjUqXByBm5wjAprLKiSrmBRL14sCp2pJzWHTtfcKpQ1X54gXUUwQkSyW7VgBjElzIiKlyFQ3G4LVPCOAEg7wsEnPL0ZYUh4ikvNNws1tnshy/eZkXrLYjAJEpOYiMi3PxJ6fkSKvtJxDzqa0D6CiKMrBCfuYUZTcp3HxDF+3m1KLKH8Svq+xNDb6tiVQQPOLysERyN6qejw/ShhHBtuxpqOpL4AUKn4mihubbt3fUxN5nq/nyn13saMA17zPLRSz1hBANmtn5JfXSaWrEsdLmiXHSZfnKIZciq0hCkX6UkQgGYpiUUkVYtKdiJZwnw3BPpWmL6AIIKWR8Lgc6RydVmA1P0uiJJw03H2daBt+99ak4nlmNLBJOput8+T7a52+kh0VLacpiqI0gLY4NA9baLxNs2KHEsjtCGWiKQLoPiXIgcI9FYj4MZz4udhLH0NWCHmedc+b29aXRYqa57YNxcie7IdN34TN23zsuR2fa43qlpHTogpkMYVW2IePUMRyiiqRKa9lyvOsFjYEP7fdn5HfHdfqTcgsRUJWqbnfEJwQvEgEkGF/QMLrxcmg7XkP4zlfpNxyvkTvA2WqkZhlvV5nUnGRQPdlBZXmo79uiqIoDaAC2Dz4B9+b0LiHslRmC6BIR4HIBStMDaVABMN9AEFrwOle8uQ8WAG0K2LusMm5/nl7n4+QQrTfzyyh7LEJmdVCvodHNaOPiyiPtWH/SDPxdWt8ZNlHfrFIJqe5keSI7Nl9Krl7Nr/zNev5hgWwTOSNq3tkFVgCmSf7zC5k9i/nrAKy+mdvx2tI8ePciu7hc96qsRRVjqJmP0UzsbgrcbI9m+mVlqNNwIqiKA2gAtg8+DeezXiNhZJjj7hllYtLhbGPmbewulQor7sPIGgteOyG5IVVKoqbGSjiFo589XwL+wtS8Ch3ntvb4b64T7MtBVhu7WN4zkmYJzLGz03xaQ2KRTbznBz5zNHWllAT7t8853q+sDEBFOmjJHKuRIoiZZL3+d00Fw76SXTNl+gZ/geEJ3yG0+NwIIv7hOKUQO5LaTmH3K+b/iAritJe6O9N86BUsEnXnlzZM7YM2X/ouT2bFykS3uSPt63Z/NsU2ORofQZLzjzP31NGLZHjJNJV5nN4vse8T16ncLJvIbfle3gNzDHkWJ7h85yupjVg02t+MUW7CvklbL61RI9VTj7n/nxDV5oVS3eJtG5rm5ObCiuvDU0SzsmeG/quWRH1fF+iPG6NFWI6MiqAiqIoSqvBJsY8kRhKVH25Ka9p/rWhBLoLn7sAtrf8ESN0zrL/b+8Ol5vGwSiAvgqPwvu/BL922JllgBbKli27XV07KqprOw5JWxKdM/NNW8dK4rRjLpItDe91WrUXsw1nwx3FJbDl+rX0As63G282yT5pnzY35fu5fVPZ/1ThZpizr4S766bymec9DMGw2b70eWeo/qr8PtJbW+uqBMFDemYTIoeJrjPh9eenle2ZCHpOJgPPCikJibX+KPXX1e39txMF5R4JgACczN2PMUDVaoPNUsBI2Gl7ARP+1qYleU7jyiTzAfDm+9g7lx6pBMX0oiVMze07rYSYtE1ITG/gx6+3wzyEc/tmv7VVRw6RHsCEu/TwpWrQy7V56f37ub0EuoXfT4Z9pyEy4XFrD2A+o8yHmCljxgmy5yshcDrvY9pmbsmEx0xW3Vb2f1++vsZ/FC7B2aUp1wAC/N7SM5SANF11Y2k+v+w7DYDpMXoNGaadBsAh9O2WpEvYyOokmfevhpX8nH3aNnM1BrtxXsPbuxJyS8jLjSjTyn6n6gFMSEu4e7ipplTC3xAA2+3l+7m1jvMrqyGxrYTATO+yVXr32hVPnta44kqWz2t7WPMKmZInK7GkfVtp975sf62/lXOnOw1ggRGH4yXIJNAM67wuDNclAF7fNAGwhMHX6tXJtDCZI7BOFZPKz7l+rTUE3LIt1wzWY5wLcw+VAPj18QTPw0oo5bH2terrTYfKf9X3oaevfKb5XEslAOZ6xYT0IQDW7aXmglQmcJ67U7tuWwr1Uzn+DNl+uP77SWU6l4TuH+W50iuau3vb3sh8tgl8dVWWtv4sbddWaGGZsxvAAgHweMOky7tQU1cAmUqGyDx0NaikF+7Ukz9vlVA3FwDXAmnC2lWmb2naLFUbmPLt3D55vQyln0KC3vQmmwyv53jabfncv+3uBK6/j/QSDr+X3eNtpc0QGptAuybXPA4rpXx5vOpJ7orO9u93P0Ncrh/NkHAN3fmPwxgen1bC4zScs40hYIAFAuBxEiSy3FobbtZ6jBI46iTJr2UuzC0F1yrzFKZ3r23TVgJd5h28mXmeuirJo/1L/Xua/DfMc1gDW1v5rNufs8/NLgDmV5DvE8Rvmn2mlTbZZ4v0OmY1lcyZ2FZWPflYjv+/yT3I6Ymt14HmmskEwBoY28q8igmMHO7szm5OyMBLcb45Xlby+Fz+kU/IGYPN6wa8fRJQa2irX/cNxybTJtxd5xgnQXD4uYTgTHczd+wZvmwDYL7fFzgPkeOZC2/jkm5Pq+bz4brMmcfbyuNrK4i0MkyesJdpgNrKtn03vKS3MiEv+35IiCztanjMBNV5LxxOAATg2YxDkJk0+J/Zmwx+R3nPNcglkGWIccs1iQl46a3K8dZQl/C40uk5PG97HWDaza1O8qvytqfBba3qYdZ2S0Ex1fYa7pMh7fTgteEvIS7HvlU+q9xFPbTdtc/7q++ZwwiAADCRIPczlM0P3y5pryNck8A49Bw2r3O38Zq6rcbeyfkAN1ftEP2+docEwEgvYELbEADL8ebrlmDdSpAcnuPmzt2/Rzq7NOUaQACeW3JQDWZjONt2Y0ba1R7A1O3K8Gauc8vw+PD8pdo7hE8l8SohbS7AzVXuxK0yAfTaMPAwBHxAAIyhx/PbGP4yPVCGdrdeR5jP59MuQOY5OI7uNIAFRhz6lR7A9nq+MQDu761qg2ParPUcDkGx7lsqN5M8hwTAtSDXVnv3da7v29Ju7caeOXk/WRIvy8nla+7+3vIcCYtDcCyfVb5m+PfAl6bh7AawQADs15O7gUvg2DJcmUDyZdcmAXBt6ptcF/kQAMu+p5r8eSqTQe8Lcnl82hOXIda97Up4yx2+W43HXYLvrhLqcpPMlgCY17v6msmzx/r0xTDwMQwBAywQAIFLdXZnNydk4KU43wCXSgAEAOiMAAgA0JmzS1OuAQQAOI7uNIAFRhyAS+XsBrBAAAQulSFggAUCIHCpzu7s5oQMvBTnG+BSCYAAAJ0RAAEAOnN2aert27dDCEy9efNmt/X+/t27dw/bPXZZj0X7WKrlsct9LH8H7WP5O6le+jGAS/L4bAsAwMUTAAEAOiMAAgB0RgAEAOiMAAgA0BkBEACgMwIgAEBnBEAAgM4IgAAAnREAAQA6IwACAHRGAAQA6IwACADQGQEQAKAzAiAAQGcEQACAzgiAAACdEQABADojAAIAdEYABADojAAIANAZARAAoDMCIABAZwRAAIDOCIAAAJ0RAAEAOiMAAgB0RgAEAOiMAAgA0BkBEACgMwIgAEBnBEAAgM4IgAAAnREAAQA6IwACAHRGAAQA6IwACADQGQEQAKAzAiAAQGcEQACArtzf/w9nxu7zt0kFpwAAAABJRU5ErkJggg==</SerializedThumbnailImagePng>
</SlideLayoutData>
</file>

<file path=customXml/item12.xml><?xml version="1.0" encoding="utf-8"?>
<ShapeData xmlns="http://firmglobal.com/Confirmit/reporting/powerpoint/09-09-2009" xmlns:i="http://www.w3.org/2001/XMLSchema-instance" i:type="TextData">
  <PowerPointShapeId>858f48e4-64d0-4758-ae0e-2e8290962152</PowerPointShapeId>
  <ReportId>7e4c9f2d-b76a-4fc4-b77b-4b575acc6be1</ReportId>
  <OriginMode>View</OriginMode>
  <Name>_University_of_Minnesota_2019__Staff_All_NVG_v210__Engagement_Profile__LeastEffectivePct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51f5f18b-f32d-44e4-9eaf-f4979514a189</TextId>
</ShapeData>
</file>

<file path=customXml/item13.xml><?xml version="1.0" encoding="utf-8"?>
<ShapeData xmlns="http://firmglobal.com/Confirmit/reporting/powerpoint/09-09-2009" xmlns:i="http://www.w3.org/2001/XMLSchema-instance" i:type="PageTitleData">
  <PowerPointShapeId>52a8ed66-2d0d-4346-a787-dede17239507</PowerPointShapeId>
  <ReportId>aea39904-5828-42fb-94a9-5d82d3c560fd</ReportId>
  <OriginMode>View</OriginMode>
  <Name>_University_of_Minnesota_2019__Faculty_All_NVG_v210__Export_Cover__Page_Title_1</Name>
  <PageId>e873981f-c685-4a04-8d8b-904763c08808</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StringKeyValue="dashboard" StringValue="dashboard"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/&gt;&lt;/DynamicReportState&gt;</SerializedDynamicReportState>
  <OverrideDynamicReportState>false</OverrideDynamicReportState>
  <PageTitleId>620170c4-eaf0-4753-8643-c7aee63664ac</PageTitleId>
</ShapeData>
</file>

<file path=customXml/item14.xml><?xml version="1.0" encoding="utf-8"?>
<ShapeData xmlns="http://firmglobal.com/Confirmit/reporting/powerpoint/09-09-2009" xmlns:i="http://www.w3.org/2001/XMLSchema-instance" i:type="TextData">
  <PowerPointShapeId>c23ec04d-eba2-4dd9-bf71-e842c491adec</PowerPointShapeId>
  <ReportId>7e4c9f2d-b76a-4fc4-b77b-4b575acc6be1</ReportId>
  <OriginMode>View</OriginMode>
  <Name>_University_of_Minnesota_2019__Staff_All_NVG_v210__Engagement_Profile__ScaleY</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2b51d3bb-ffa3-4e84-86ea-8a38afdd62a6</TextId>
</ShapeData>
</file>

<file path=customXml/item15.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AZrSURBVHhe7dYBAQAACMMg+5e+QQYpuAEAkCK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p2wOFR8Ifgh9fkQAAAABJRU5ErkJggg==</SerializedThumbnailImagePng>
</SlideLayoutData>
</file>

<file path=customXml/item16.xml><?xml version="1.0" encoding="utf-8"?>
<ShapeData xmlns="http://firmglobal.com/Confirmit/reporting/powerpoint/09-09-2009" xmlns:i="http://www.w3.org/2001/XMLSchema-instance" i:type="TextData">
  <PowerPointShapeId>4ac188e6-48a3-4be9-a920-0876cdac6da5</PowerPointShapeId>
  <ReportId>aea39904-5828-42fb-94a9-5d82d3c560fd</ReportId>
  <OriginMode>View</OriginMode>
  <Name>_University_of_Minnesota_2019__Faculty_All_NVG_v210__Engagement_Profile__Preamble</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80d45d00-bbc6-4be3-9e61-6965abd8d9ca</TextId>
</ShapeData>
</file>

<file path=customXml/item17.xml><?xml version="1.0" encoding="utf-8"?>
<ShapeData xmlns="http://firmglobal.com/Confirmit/reporting/powerpoint/09-09-2009" xmlns:i="http://www.w3.org/2001/XMLSchema-instance" i:type="TextData">
  <PowerPointShapeId>89b24e1f-ad5d-48b9-9498-8b71e3488476</PowerPointShapeId>
  <ReportId>aea39904-5828-42fb-94a9-5d82d3c560fd</ReportId>
  <OriginMode>View</OriginMode>
  <Name>_University_of_Minnesota_2019__Faculty_All_NVG_v210__Engagement_Profile__LeastEffective</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8c376c91-f97e-42ec-ab43-b61252354bd0</TextId>
</ShapeData>
</file>

<file path=customXml/item18.xml><?xml version="1.0" encoding="utf-8"?>
<ShapeData xmlns="http://firmglobal.com/Confirmit/reporting/powerpoint/09-09-2009" xmlns:i="http://www.w3.org/2001/XMLSchema-instance" i:type="PageTitleData">
  <PowerPointShapeId>c4651852-6e6b-4766-85b5-40850ffc957c</PowerPointShapeId>
  <ReportId>7e4c9f2d-b76a-4fc4-b77b-4b575acc6be1</ReportId>
  <OriginMode>View</OriginMode>
  <Name>_University_of_Minnesota_2019__Staff_All_NVG_v210__Results_Sorting_Tool__Page_Title_1</Name>
  <PageId>6a850352-3642-4589-b677-90a2d0a3bd84</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Key="RST_PAGED"&gt;&lt;Argument xsi:type="ParameterValueResponse" ValueId="00000000-0000-0000-0000-000000000000" IsIterator="false" Type="String" StringKeyValue="1.0" StringValue="Strengths" NumericValue="-79228162514264337593543950335" DateValue="0001-01-01T00:00:00" /&gt;&lt;/Argument&gt;&lt;Argument Key="LAST_VISITED_PAGE"&gt;&lt;Argument xsi:type="ParameterValueResponse" ValueId="00000000-0000-0000-0000-000000000000" IsIterator="false" Type="String" StringKeyValue="sorting_tool" StringValue="sorting_tool"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Key="RST"&gt;&lt;Argument xsi:type="ParameterValueResponse" ValueId="00000000-0000-0000-0000-000000000000" IsIterator="false" Type="String" StringKeyValue="1" StringValue="1"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SUmVzdWx0c1NvcnRpbmdUb29sAQcAAAAFAAAABgwAAAAEcGF0aAYNAAAANFlvdSBhcmUgaGVyZTogRXhwbG9yZSBSZXN1bHRzID4gUmVzdWx0cyBTb3J0aW5nIFRvb2wL&lt;/pageContext&gt;&lt;/DynamicReportState&gt;</SerializedDynamicReportState>
  <OverrideDynamicReportState>false</OverrideDynamicReportState>
  <PageTitleId>da5089b4-9635-4881-afcb-f0f779d9d4cd</PageTitleId>
</ShapeData>
</file>

<file path=customXml/item19.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FMvSURBVHhe7b17sB1XfeerkPC2CXjwEEJCBIE8hmQADwQ4IbFweORWbvlmXHPr1p2qm6guVefeqimKulNRampI4ObOTKgUYA42NljYiCDjAILSH7k5scc5UVKlwoqqRrIlGR/5KEfGlmwJpJE5yHrYctas73r1r1ev7r323r3P7t3n+3V9rN29Xt27T6/vXo9evUlRFEVRFLXuogFTFEVR1BREA6YoiqKoKYgGTFEURVFTEA2YoiiKoqYgGjBFURRFTUE0YIqiKIqagmjAFEVRFDUF0YApiqIoagqiAVMURVHUFEQDpiiKoqgpiAZMURRFUVMQDZiiKIqipiAaMEVRFEVNQTRgiqIoipqCNv3U7YfVNbcdUv/s84QQ0l9erXnF5x5Ub9j+sPrgrhV1wzf6z/s1W77+qHq1ruNfeetD5jtIfTft8JB68a0n1H/44ieV+vI16vJdb5opnr/7der7n7xB/df37FR/+747NF+cGHu23KH+/oPb1aZrbj2krr7lsAb/EkJIP3npwkPqms8fVlu0KV3/9RX1GxuEG755TP3a3UfN+V/1ufR30w4PqU2fO6n+4Pb/otRdV6ln73z9TKF2Xqt+8J9+Q933jq+qv32vNsr3fmFi7NH577nhi2oTfrmYL+9zDxFCSC+5SvPSzz6o3qWN6H3agN/7F4+q39hAfOCbK+oX7vyuetHNDya/n3Z4UG1aOKH+4Lb/rNSdV6nLX3r9TPFPX71WfV8b8L3v+HO1pE1y6b23TwyY8N/91h00YEJI/3mxNp5fvOu76v3aiFIG1Xd+U/Nb+txfc/th9ZKJmTANOBcaMCFkQ/AS3fK99rbD6oYNar6eLd94VM3dc1S9/LMPqasW0t/VeNCAc6EBE0J6j+96xhjoRux6jkEPAHoC0COQ+r7GgwacCw2YENJ7YDRv/NLDG7brOQZd0e/TLWFMvsUPk9R3Njo04FxowISQXoPW78sWHlTv+dpRtQUzgiMz2qigK/5ffHkSE7JowLnQgAkhvQat383bHzaTj1JG1Da2dYnHfuwzuO/Tpo99qbgexMfxATyvm4rTNr+py0FZaAW/rNWxYBpwLjRgQkhvQev35dpcTOtXm1zKiNoAY8rXazODgcJsr/vqsvol3br8Zc2/0p/R8kb5cuwZn7HvtzSI//o7jqif237EjFNjn8x/UuB437Lju+rFrXZD04BzoQETQnoLHrX5mS8eGbr1O6jF6vHGi7FlfMbEplfpFiVmXEuwDyaLuEgHQ0aad+kfBq/9wmETBy118JLPPqT+xZcfUR/Ydcy0UuMy2wT541x/8hb7QyX1HQ4PDTgXGjAhpLfA2NACRRdvyoDqeO89rhtZ402zFK6BccHY8RkTvF6hy4OBYrwZZWMbj/m86OaDpiX+K195xOQJ4323Nl60eF+u48rncZEGRogWKbrNMVEKZo0y4mNoC5zDm/Tx49j9cYwHDTiXdTHgl/zb/09t2rQp8MJ3/S8M60DYj7/pHSHsZR+5i2E9DXv5J/66FPaCa356Q4TBCF/1J/eWwl5y7euC8bzzlj3JMJjkG//s/koY9sOM33VrOR3Kg3nBOFPH8uY7v2tM9Ddv/7tS2I/pMBizMV2X7gWv+8VwXi/8zIPqn992yJQ56AcE4uDHAsZ0hzVrpEFLHN8XjseXPzo04FwmasAv+u3/O7mfEEImDUzxTXcOP/kKRvYLd31X/cSnD5o8YJA/p1ur6EL+dd0yBv9q57JZTepF2iTRikUcX+7LXHfyT3/hiIn7P33rmD6GY+pXdQv4lbqORRhaxjKNBybsPyMccVE3w1T9eaDb2LfOremumHLe9uePmNZ+qsU+CIxF/zNMxtLHLo9nNGjAuUzUgOUfEyGErCfofn7bnw/f/QxTw1iu7xo2XcL6M56XfcUt2hg1+Gy2ozKxD7OKYYQf2LWiPrjrmHq7PoZrdUsWeaCVmTJeT1xnIq5/ThcGi3OBGeMHwC/pY8T4NupujOH+uP7B8IY79A+OIc8X4Jw36x8Z+M5k+aNBA86FBkwI6R0wTRglWobDtghjA47zBfF+gNYjJlthbPi3dasXecEgvXmn0oBBy0HChFEm8kc9jdcJvlQbuc8X+xEO8/z5Lz1sjj8+p0EgzVt1C50GvOEM+HvqXvNK4ovqlq+lwgdz/deOiu2j6pazyO9p9e9EnGHirR/+3J1WvpeIU6Z750BI94AxoYt42NYvaDLgJlAmWqYf0ub7Vt1avVqbIkwyFRcgPsC4K4xvUOsYIA66vFNh4xgwfqS85x5bt9T9wMiHBpzL9MeA733aeI9RhgGV+NopdaySLmFKufHWmX+3gvILHdsvzTWio+dASBeB8WHy06itwWEN2Bs+XvCP7mfT3az31cWFWb7uC4dNXMy4RvcyupERNsiE6xjHgAF+rKCrfPxxYBpwLhM14BysCT2t7nX/DmUkSVNK0EnzGrJ8GjAh2cCM/uVXHlk3A0Z5P3vHETPhCo/0YAZzbKQwVxjzP79NG69uKWNSFUwPrc/37zqm3n33UdNrOKoJj2vASIfJZsgnlX8+NOBcpmzArgv27Cl1vWsJ33tvKl4NfTBgnHsyPIIGTEgWdvWrB9Wv7Rxt7edRDfindYsWk67eoc0VadGSxLH4Fi+M1/wo0MaLeDBfHB/Kw8Qq/OuH7UYx4TYMGBO7mrrN86AB5zLVLujr91+Ee7iuV2HGibgVZNe1kzXvyJRy4wmG6hpOEKev/EBIHFPjeWedg/9sVXfM45yb763A91XOp+4HQDTGbVQ31l+Oa46r4QfWuNeI9BeMYY46AQuMYsDW9B9Sc187amY/w2hhoNiHZ3nf+ue2xYvxYRgvwl97+2ET9is7ipY6DPi99xxVP6nTDmvCbRgwZo2zBbwhJmFVDdBWqpmTsSZiwCnDcMr6YdCQXpbTugFfVMeE+XqVTWnccysM2A4XxIquW+ochezxO7zRRjq28nTCgMc/D9JvMFEJjwJdj8UvEkYziFEMGMC4sKwkVrqCCeN5XUxs8saL4/lVbbav/vxh08qEwYIXfuag6bZGOtSZaCGjOxqzo5FnrgmPa8D4YYDWO3oPxluQgwacy/QMONW6cZV2dmsmt1s2M55vVcXl1+2PCa2ykhH4crRS5eeaRuM5aIl8fM+CjDvuuYFwflrSQMP+UJ4/ruqPqfq4cp9GGnjL50H6DQz4NbeNNgMajGrAAMaKR4/epQ0U3cswX7TE36KNFz8KvPHG6bCgB8wTJuyPActV+meOc0x4XAPG8aJM5DXo0ahmaMC5TM2AvUmUWkKhdSNbpQ20asCu7FKcKG6jWTYdeyosJ09B4znERufKC3mPe24Wb3Llawbi77IBb6z+WPx5Jcqv/pBo5zxIv4FhYTx2GgYMUD7Gf1+t61SM+2IfjBc/DOK4EkzcKpmw/hdjw5gdndMtPK4Bo8WOHwsw/fEeRaIB5zKlMeB6s6qv5BO0acA+TqMaDCZZRoE9L2mUQxpG7rkaIgMe99wc9hzS8arnFxF3SfvzaOr1iM+5pfMg/QYGiFZo2waMfGGk2G/+1dtmvFnE8aALF4aLNLmtSaTBy/HjljBepYgwlNvUEm7DgPEvlsukAffAgGuJK+OUcowp15Ry4uUcU1PlniyjYKoGPO65OZoMuNqj4X9k1cifxzAG3NJ5kH7jDXhUI0oZMN5OhAlTeL/vv9zxiFnX+efvfDiUN8xkqSbQa1gxYf3v3Ne0Md5qX3NYVxYNuB16b8C2Ih+khtaUp00DHmCgAxmQfqoGPO65OZoMuHx+/ric5Dl6E/XHMowBt3QepN+00QLGyxjQykV+MDYYMsZz8fjQh3bZSVX4jC5bjO2Ov3iFBQZc1xLGvz+p6+i4ZY4WNs75BZ85aF5hSAMej553Qdd3P3vKjyel4xhyTSkr3uDjaqYpfSpsHQ147HOz+B9O1eGBKP8Go6yM6/q4ie+hdgx4zPMg/QZmhDcRjWPAv6Rbuj/xmQfNCw6wOAXMFgb8zp3L6o3a5GDIiIuX5mPiEsp82VimZZHzZmITxvnM3XNUXaPraoThh4FvfV9722HzowMvfhjl0SuAdFiVa/yX89OAc1n/SVhNLR6Pr5QHVbTJyrvBgAfECy3z2Ax8qy1hEpJ0el+OVso8B+QZyD1XQ2zA458bCHmkWvJQbKrRcRXptcJ3UfP9+OOCxP42zoP0m3FnQXuwTCQMEAb7ft3qfcuX7csKYH4/oVubmGDlX8r/C3faLmuUPWp3NNKZFrAwP5SFR5Q+4EwYrw2EUb79q4+YZ4lxjL+uTRkzmGHU+HfY9wF78JgUxptRLmdB99KAfWU7uHvZV7TNk7F8i8jKmnrKlEaLV1ZGl3hj+tgkXfnZhpF7DiJuKe9xz81fk/Qzx+Vj8MfVIHlswbBrVPrhMsx5pL4H0ndggqjPRn0OGCAdDBzmin/xWNFLP+sW+XDlwBx/Te9H6/j93zymPy+bsFFbwsgbPxx+8nOHSkb+QpiweK+xPzYAwx21xRuDvN6586g+Dj4H3E8DTrbiashs0YRuSshU1GlTyo2XNI8hK/BSSw8qGYjHlTNE3vnnUGc8452bN+Bb9K/kUj5N5ydlyvIGWnPMQTrc/b1Ue0tyz4MGvBGBkaEbFS1BP645DpgEhZYwDDcuB8b4dt0KhQmiOxoLWWDseBQDg3GjVY0X/79C18W+exl5wYQx8WvcVn0T6HpHFzZa+anjy4cGnMsUxoDJrFIYcDq8ddyPsMbhCkIiYFhX6VacXwwjZTbDgJbnG7Y/bMaEkbdv4cIcYZJ4fhdvNoIJ42X4P3cHzPqgaUnGxyZBepi4NGt0Y//U7YfNsctFOGD+mGDlW8GTAAaMWd5+8tno0IBzmagBk34xEQOuGS8uWsTraPikN8DIsK7xqDOCJTBWjI3iMSAY4qtvO2TWapbl2e7oZfWBb9rJWni9IAwYBivjSWCsMFXE8bOo0WuIVbGwHxOiEAdLVWJMFt3dbfygqAPfFX5osAVMAyYdZDIt4ER3slSye5uQZtCKw8SoNgwYbNEmjC5tGDG6nF8atW4xZovWo291Y1x40IsNYLqv+4Kduexb0zBgY7r6+N9858Pqel3mW3S+KPd930gfW1ugextj0DiO1PHmQwPOhV3QJJtJdkHbvMvKWg2NkAQwESxH2ZYBA4wnw1jf8CX7vl+UI1u4L/usbQm//g77CBS6o7F4B2ZM+zgmnjBvGDRe5P/urz1qlq70Buyf7cUMZ7Sq25poVQfyb2cZSkADzmV9J2ERQsg6gO7fMBErMptxQOsWXcEwKbSyX6XrTBimLxfjuRj/fefd9vWDKP+N2rBhtC/XBo1neGHQvmWMtMgH5utfyA8TRzf0q249ZEy/zeOvAz8Y2pmABWjAudCACSG9BOPAmFHc9sxhmDCeDcaM57djrFcbq5xIhRYuxoDRfYxncz/4rWPql90zxOh2ftOXvmue7fWzpb0JoyUMs/3ZLx5Rr73dvVGp5WOvAz0F5oeCPg75HY4GDTgXGjAhpJeYceC7HjZdwSnTGQeMCf+2NlZMWkKL1XcbG0PVLW+0vrGNFbPwGBMM7trb7JKVMGK8hP+XdRhay/J4MdaLdwkj/iQnXMXgRwpa4e0sqUkDzmWiBvzjb3qHMWHwgmt+Oux/+Sf+Ouxn2GTDgAwDDNsYYfg7kGH4O9moYe+8ZU8wm5dc+7pWwt596x7Twoah/lhU3ss+/tdhTPhFry6nw3HCbLGa1QujMOS5Hl3OEvyYeM/XHjU/HmRLfnRowLlM1IAJIWSaYCITVnd634Rak+gifufdR+2ykDvtAhovF+XDgNEKRmvZv+ABrWU/Eev6v1hRv6pbw5jxjElQWL0rVc4kwVg1jhHH5o97PGjAudCACSG9BaaChTH8Cw0mgemO3mXHeTF5yk/K8hO18AIHlP8O9/gSfhSg1YwuaqSHAaLLedIznVNgktf1umxM+GrjZRIWGnAuNGBCSG9BaxTdqu91LyxImVAbYAwVrWA8ngTTBTBjMwaswzAbGmPReHkCxoexkAeeE570s72DwPg0jru91i+gAedCAyaE9BqYC2YdT3IZRwATxuSqn73jiJmchTFeGJwf04UJIw62AT5jX5zPemGP4VEzOWz8xTckNOBcaMCEkF6DrmB09/66NpxJd/OitQujBzDYVBxjwFPobo7BMeIFD+22fgENOBcaMCGk98BksDTlJMeCZw10ibff+gU04FxowISQ3oMWMFrCcxgLrmmZbiTQ+kV3eTsLb8TQgHOhARNCNgQwm9d+4cjEx4K7DmZt/8Zf2Fd8jr/ucwoacC40YELIhgHP5aLlt5FNGN3wWO6y/bFfDw04FxowIWTDgBaf74qe9iNA0wDm+5YdWAJzUuYLaMC5BAO+5lYY8GFrwoQQ0lNe8tmH1GtuR1c0XvOnW8IbhPdp8527Z0W9/HNYrSv93bTDQ2rT506qP7j9vyh111Xq2TtfP1OondeqH2gDvu8dX9UG+UVjkpNij85/zw1fVJt+6vbD6prbDim0hAkhpK/gpQNXLdhZ0R/adcw8OtR3MOMZoJ7HQiD4DlLfTTs8pF586wn1H774SaW+fI26fNebZorn736d+v4nb1D/9T071d++7w6NNuEJsWfLHervP7hdbXLvQKcoiqIoah1FA6YoiqKoKYgGTFEURVFTEA2YoiiKoqYgGjBFURRFTUE0YIqiKIqagiZuwDt27FCbNm0KbN261YX0M2zLli0uRKk9e/YwrKdhx48fL4Vt3rzZhTCsz2GQDANSDOtXGP4WJqly6RRFURRFrYtowBRFURQ1BU3cgD/xiU+4TyktqvlNc2phxW12QSsLam7TvD6y6PN6atxyx0k/i+fcmHZFLczZ7qS59fhDk8cyre+SoqhWJIedJqGJGzAqvlotzqv5+fn1qRhz1YdKc2JmNkFN6pjX+3xkedP6LimKakWN/tWCpmjAaJmg9atbwXMLeqtJaCm7gfH5BZdO744ruEqFJ9LFFaE2f7tfhkXxc/NDPH0OC/M+bJOa94FNYZApIwqT5Zr0+oeKacXVHKfZ55UKS8df1Mfkf/ysLMzp71aXk4hXqOn842MUSp1jSZM6ZpmH/ptZHOa7dH+fC8XfiSlX/N1UfzhGebnrOF937WvLlkKceX0c+lxNvKjHqPG7Ffmb85Zpc8qmqI0t3B+T1PQM2FTa1nhRqVYrZS/bhViqdH0l5Cq4kDTarlbWIcRUan6rFCbzaMjPVMT+h4OJN0KYOQ5RKfryKsdQ/n7qz8tJptca/D2I7yNKKzXo/OPDsKo5R7cZNKFjLoUljrP2nPT/Tde1j+zSJv9OpBLlpfNvOkcpnCcM1KVDHqHc5u+2cm4ibl7ZFLWxNfMGXDcGjJu+VDnUVgCiojUSlU5cCZa2o8rJbNeFCVUqUJlGlCXzaDqOprCKXBlN6U2cuvNyKqVpjm8qX2kStccXlyPybTynWInjhSZyzFoyrBKv4ZyMActjiLfjY3RqKq+03XyOhbBf/miIj0NK5hHnJ9Pllk1RG1t4FHGSmrgBp+VaF/hlH6ipAFBpiVZDqSIZWMHFZYhKx8St2+/yqPtslHkcTWFOaI0Ux6jDmtLrT43nBZXS5HwPNecvVdnfcP4JVc7R7Q+axDFDMiyOV0knTUp+huJtHKPcdsouL+M6GlXLwXcpf68mv1uUVXffZJdNUdQkNR0DrlQO1UqlECoLWUmKCmlgBSfTNUh2Dco8GvPLPI6mMJOHOG8f1pTepJHbCVXKqI9vvvd50QNRKc9riPMvqeYc3WbQRI5ZS4ZV4jWcU8VwJ2HAsuw6xeVUjTT93cb5x+lyyqYoapKaShc0uhBDpeHV0A2NCrc0XhUqpHLlZMOKikWmM/nLcTT5AyDLgBvya6pohw7T54PJQnVxtGqPwytK03jc5rOonBPleWWfv1QcZraLaxYUxWvrmEthiXj132VsuPF2bIxOTeVF2wOvo5E12XBvNH3vZrs4pkr+TWHJsilqY6uHjyGhIitXglY1FZqRq4RMRYRZr0U8Px4I5hYWdJjMW6SL8kYF5NOVu0RxfG5fXMGV8hP7myrapjCzWRy/namqWzT6PGrTG9Wfl5U4B7Odim/jhN88oRKO00plnn+k5DlWIk/omJuuhVHNOZk85XcbbyPdgO8+Lq9SfuocY9ly5uf9d1iO1/zdivzl0wNGNWUPuJYUtZGE+2OSmoIBj6u6io+i+qiW/t5prBQ1tGjAFdGAqY2kUf/efUs80cqlKCpLM2/AzUtRUhRFUVQ31dPHkCiKoihqY4sGTFEURVFTELugKYqiKCqhfr8NiaIoiqI6qpmfhEUDpiiKomZRNGCKoiiKmoJm3oA5BkxRFEXNovgYEkVRFEX1UDRgiqIoipqC2AVNURRFUQnxMSSKoiiKmoI4C5qiKIqipiAaMEVRFEVNQTNvwBwDpiiKomZRfAyJoiiKonooGjBFURRFTUHsgqYoiqKohPgYEkVRFEVNQZwFTVEURVFTEA2YoiiKoqagmTdgjgFTFEVRsyg+hkRRFEVRPRQNmKIoiqKmIHZBUxRFUVRCfAyJoiiKoqYgzoKmKIqiqCmIBkxRFEVRU9DMGzDHgCmKoqhZFB9DoiiKoqgeigZMURRFUVMQu6ApiqIoKiE+hkRRFEVRUxBnQVMURVHUFEQDpiiKoqgpaOYNmGPAFEVR1CyKjyFRFEVRVA9FA6YoiqKoKYhd0BRFURSVEB9DoiiKoqgpiLOgKYqiKGoKogFTFEVR1BQ08wbMMWCKoihqFsXHkCiKoiiqh6IBUxRFUdQUxC5oiqIoikqIjyFRFEVR1BTEWdAURVEUNQXRgCmKoihqCpp5A+YYMEVRFDWL4mNIFEVRFNVD0YApiqIoagpiFzRFURRFJcTHkCiKoihqCuIsaIqiKIqagmjAFEVRFDUFzbwBow8dJyHHgvEZ+zxbt251IUrt2LGDYRskTI6vYLo/wzZG2ObNm12IUsePH2fYtML+5ztcyGTKg2QYkJqFMPztTlLlo6AoiqIoal1EA6YoiqKoKYgGTFEURVFTEA2YoiiKoqYgGjBFURRFTUEzb8Bv/M/fmXk2/T/3E0JINql6ZCC7z7pa02p170ERflQt6X1Lu+2/Xku7c8Mt25ZdgFM53Ochty+o7Xv9cZ1V20LcwfRBNOAOEG6sa3++mAr/lg8W+z+4rTRFfkOH/cxbi7D/9dMM62vYh+8uh73iNQwT+LrjRa99s7r6ut8J29fe9LFS2hCmzTd+DPBDeERw+ahL98lSGNLduPeCrmEvqK1by3nOzdk8Eb5jxx2lsK3/+qZwLG//j+Wwq6+7KRhwfJw/m3MOLgznjM99EA24A4Qb693/R+kmI4SQEjAl/W+oO/S2rEvSHFTbz8QtXo1pEesW6HZs29ZpKc72J9Sq3mdbrDnhPq9UuI9T3a4c1wD8OfdBNOAOULnJCCEkxSgGXDHC1P7YHON9g8IjRHd3ER7Hb0jfAA24Q4ovzixSuckIISRFZMCvuuHDpbokSZ0BD2Ww5XAz1rv8ZGmf7bL2Oqu2ZbaAi+08XvqG68y/fRANuAOEm4td0ISQJiIDzqL1FrD+fOasZk0d8ftSZUzIgD19EA24A8Q3FyGENJGqR+rJHwMum2Fkuu4zWrrI68a9l9RpH27yimYxu27oIk8acCwacAcINxYNmBCSga87srqgQY0Z+lnQaTOU+/xnmLkz7e1n1Xm9bx/Ca1q7UGH8cRmpMgfz2g9/3vzbB9GAO0C4sWjAhJAMQt2h6wxZlzQiJkZB5RZxygzlPvd5yRqt1PElG788BmxN2j4XXNfKHs2A/Tn3QTTgDhBuLI4BE0KacD/SQ90xjAG3AAy1ZJja1Id9jGhcaMAdUnxxZpHKTUYIISmmasBoscarVaX2TRYacIcUX5xZpHKTEUJIisiAs8eAewQfQ+qQ4oszi4Sbi13QhJAmIgPeyPRBNOAOEN9chBDSRKoe2Wj0QTTgDhBuLBowISQDX3esWxf07rN28tX2g+pGtz3W5CufX2L/oHz5GFKHFF+cWSTcWDRgQkgGoe7QdYasSyaDf1xI/3vmCWvAYzHa40cef859EA24A4Qbi2PAhJAm3I/0UHc0GrA1OjyHu7SsgeGJFiae27Um6ONpBYMV+5RdcnKfzsMIi3eEfOwqW0Y+rQ4r5GZIl/a5JSxLzxS7Z4UzWsA04A4pvjizSOUmI4SQFEMYcGGw1iSlAZcXzVDq/LIzPRFu4rsVroKurKmPungnHr/odlph25gnzPbMZb3nrLrZ57N7zcRZXdbpzCcnZ9qhPBrwbCm+OLNI5SYjhJAUkQHjkRzsw4vq/T68wB775hdX1MKcDfMGd/XH96mVhTkTPrewou5b+JjaFi9ttTivw+fVfW5TqUvq63+81exbXFlQczrt27+ORBfV0uoFdcu/teVtmltQKzrtq/70gDbRR4zp/9n//5TOTofNL5pyf/GGD+tjsWtI/97/9v8qfQhB9/3ph4MBY2zb5OmQY93+Bf19EA14AF964KQraXJlhZuLXdCEkCZgSPrfVD0SU7SAxQpWuiWK9Zthcn6fibcfXcQ1C2q4NMUYsO2evvz4Iyatb7HeuHxF7/2h2uZbsWgJqyvqMNLpf88dcPGcAR856ZeolMc3uAXs6YNowAO49NzzrqR1MGB3cxFCSBO+7njRa98cWoQArd2i5TinbnnM1l2rZy6Y1u6m+YN2h9axx55wBn1UtHaVaale/5Un3Bb0hEKqxfk522J9GP+zhnrtTbcUrdjv/YN6XP8DM4eJ4lj+xIcdPKiOfeUj5hhhwKf0rsW7Fm2Y1r1/vy+Y9j9++xZxDpsq54dzxuc+iAZcwx8t/qM6c/5ZV4pVKl4bhBsLf3DiJiOEkBSh7tB1hqxL6pBjrE2yhhxjW7whbJg8XNxyvlF+Q+LPuQ+iASdAt7Ns+Xql4rZBuLFowISQDELdMZIBF12/eZQNc5sblfNdyvW4yV/LKFN2b9OAvWjAEQdO2Nl6KaXit0G4sTgGTAhpwv1I93XH8AtxjGJ+Io2ZFW3HcGvHjB0wfTvL2RpxMbY7ngFzLegOKb44o/Kd409XWr3YJ5VK1waVmyzJIbWozquFT6XCpsSnVtWKvhXn48/rybjljpN+Fs+5Me0DagGDc1or9z+QCG8ZeSzT+i5njciAR8EYY9QKDu/t3eVWuiphDRMGatOeVTcffA4J1CreBexWxwp5pN79a1re3rCL/MrlDEcfRAN2SGHsF93Q8f44TVtUbrIUO0+rxUOn16dizKUPlebEzGyCTOqY1/t8ZHnT+i5njRYMGFgjlYI5amMMC3GUseaqhYnOWIhDt2q/9YzdVahoEZv4pbzcgh0mrcivprwc+iAasANau/Sc+ssjP6js95L72yTcXLVd0GiZoPWrW8GnVtVcMo4HLWWnQ6sund4fV3CVCk+kiytCbf6FfFgUPzc/xNPnsHDIBWkt7swI8+FuP2TCZLkmvf6hYlpxNcfp86oNS8ef18fkf/zM3X9ef7e6HBermm99PuljFKTOsRRnUscs89B/MzuH+S7d3+f9xd+JKVf83VR/OEZ5ueu4WHfta8uO45zWx4GHZqCox6jxuxX5m/OWaXPKXieG7YLWLU/MgA4Ga08iaXzBlI1JVuPasd/LpoVrDRaLbbheQ2eslvTqWMVxuHilRT7yx6W5FnSHFF+cUfn6gVPJ/VKp8DaIb64KptK2xotKtVope2wXYqnS9ZWQq+BC5RFtVyvrQzaeq9R8vFKYzKMhP1MR+x8OJt4IYeY4RKXoy6scQ/n7qT8vh0yvGfw9iO8jSisZdP7pa1hzjnG8CR1zKSxxnLXn5LuuS38X8XaizER56fwzrqMB56nl0yGPUG7zd1s5NxE3r+z1JdQdus6QdUkFdP06c4TByi7hahdw0QJOxTWmewlLUvo8rUmff+apkpkjrc87fBbHEfAvdnDxcseE/Tn3QTTgAUilwtsg3Fg1BoybvlQ51FYAoqIN2zkGHFVOpXziMEGlApVpRFm5x9EUVsGV0ZS+cuzxcWlKaZrjm8pXK1yL2uOLyxH5Np5TTOJ4wUSOOQqrxGs4p9BD48Pi7fgYHU3llbabz7EA++WPhvg4JDKPOD+ZLrfs9SXUHRkG7M0wdPt6xYYoDLgSd1Xng38OPqX/LVqrNt5FdbPIZ9uyaM2ilYtykoYvWspaNOAZVHxx2kYqFd4G4cZKGrBrXZRUUwGg0hKthlJFMrCCiyUqHRPXK97v8qj7bMg8jqYwB1ojhXRYU/pB51VJk/M91Jy/pLK/4fwTVM4xjjOJY47D4niVdNKk5OfUNo5Rbjuyy8u4jiFeeT++y7gVX0iUXXffZJe9voS6YwgDHtzKrGkBu+0m7YviplrAsQFLo4aR04BnUPHFaRupVHgbhBsrNQZcqRyqlUoBKgtZSYoKaWAFJ9M1ILsGZR6N+WUeR1OYyUOctw9rSp9zXpUy6uOb7/2Q6IGolOcZ4vxL1JxjHG8ixxyFVeI1nNO6GLAsu464nKqRpr/bOP84XU7Z64T7ke7rjqwx4GB8YlxXKzbE8kSpctxz8N9LRRpjyMasH1PHEWHtyWo+kBwDjsvT+7zwrHD1eNLwMaQOKb44bSOVCm+Dyk0mQBdixWwbuqFR4ZbGq0KFVK6cbFhRsch0JZOVn+Pthgq0Nr+minboMH0+mCxUF0dTexyeKE3jcZvPonJOlOfJPn9JHGa2i2tWF6+tYy6FJeLVf5ex4cbbsTE6msqLtgdeR4M12XBvNH3vZrs4pkr+TWHJsteJyIDXBWOU9ZOkbOs4fxJVW/RBNOABSKXC26BykwVQkZUrQUtNhRbCnMys1yKeHw+EVu5f1WEyb5EuyhsVUCGZBsfn9sUVXCk/sb+pom0K08jjtzNVdYtGn0dtekP9eVnEOdTGt3HCD6FQCcdpJZnnH5E8x/gH2KSOuelaGGrOyeQpv9t4G+kGfPdxeZXyU+cYY8tZPOS/w3K85u9W5C+fHojDZJ4DruVEmIIBm3Fe35JN4WYz57Zg26IPogEPQCoV3gbh5mp9Jay6io+QPtLS3/s0jDWXYbugx8WZ66DxWTsZSzxiNEH4GFKHFF+ctpFKhbdBfHO1Bw2YbCRG/Xv3LXGv7t8zoe7QdYasSwYiHv3JJpVmSq1e4M+5D6IBD0AqFd4G4cZq3YAJIX0k1B1DGXAxy7kSJiZEQYWxIs1ZtQ9jvHt9nLPq5r31M6rjR5hyZzfnQgPukOKL0zZSqfA2CDcWDZgQkkGoO4Yw4PAoUTzLee2i+ecIVrpyYUewY+3JIg3kzTusYOUmXmGGs1vl6h6Y7yUTaOJ/1KS/os6554hNN3Uw+9G6rGnAHVJ8cdpGKhXeBuHG4tuQCCFNuB/pvu4Ybgy4aAHDWG3L9KDavqbU5ccfMXHM87hY6erkj3SNB4P1LeByd3ORXgNDdca9Tz0fXlOIOKsHTlnjXSvK9QuAlPIYAj6G1CHFF6dtpFLhbVC5yQghJEVkwMNRGHDcTaxOWlO0rVttvLv85KvCgKVZxgbszbm0CtaSbVlD55edeYu4oxqwpw+iAQ9AKhXeBpWbjBBCUrRkwMH8SrOcsYCGNtDdel8w3eEM+KOPy1e6XlGnXQs4GPD+y+HzjXvte4VHNeE+iAY8AKlUeBuEm4td0ISQJsbqgq5f6eq83oew0Do98KzZv293sarVQAN2Zn58zcY3Y8ZunzVdW2ZhwKO1gPkYUocUX5y2kUqFt0F8cxFCSBOh7tB1hqxLhscarDfeAMZ1w+pW1jgHmqVJE02sMvt82sx8BuDPuQ+iAXeAcGPRgAkhGYS6YwgDRouzkOtqxr9L1iSL7mDXOl5+0hlmYZzlPCLj9q1dG1SSfYuSkOkKH82QacAdUnxxZpFwY9GACSEZhLoj04ArK1W5lmnxKBFmPReyxuoN0v67bxnm61vFGme4wYT19gm9Xagwd5suNlwaMA24A4Qbi2PAhJAm3I90X3dkjQE7ozRG51e10gZ84nHMUvaGmjJDuc9+TndVO2NPdUGXaMeA+RhShxRfnFmkcpMRQkiKyICzCMaoDc/NgsY++4xupgGbPETr1yPN3cWvN+G4jFSZ+fRBNOAOULnJCCEkxQgGbMdt7fKRRpgFDQNevaAumx3OnPUnjAMbxWO0xoAHCQZdzJr2Or0fx+HNWcstykEDpgF3gnBzsQuaENLEKF3QofWqDU+0gNW5NXVC7991AI8DYRUrb5Y2fHXvY5EBX9FpRAsa3dHiRQ3+saLi8aKDasksS1mUYfLb79KOaMB8DKlDii/OLBLfXIQQ0kSoO3SdIeuSNN7oygbsx4C9OZr1n6Xc+s3WIG0eYUENdD2b54nLLV7Elath+cU2zDrTUuJZ5GEN2J9zH0QD7gDhxqIBE0IyCHVHlgH7bujLatW3YJd897M34INqF1qrF3z3cHUBjhuXdQtYpzLm6lrA95hFN6zhbjMm6/OzcY6YnutyC7iYyEUDpgF3gHBj0YAJIRmEuiPTgA27f+hqTavzj9tJWNIci9Wb0doVXdAmvW41PyOXmoSsjUN4icPqcrkMpZ5Xq0tIb/MPunBKG/2TpnW8jwY8u4ovziwSbiyOARNCmnA/0n3dMdxSlBFmBrPvLs5ojfpx31SYwI4B2/zQ9TxsC3cQfAypQ4ovzixSuckIISRFZMBj4Q3YvfkoyI8Ta2zXdSH/2sIiTD5yZE13dflH5dWwRH5t0gfRgDtA5SYjhJAUkzDgmhawNdhiQpV/5rdoBZfXkTbxg9lmtKjHpA+iAXeAcHOxC5oQ0kSbXdAlYsN0rdm4y3k3ZlWJVm/YRnxh1hM0YD6G1CHFF2cWiW8uQghpItQdus6QdcnoRIZpjFUaqsO1gqWxhpf7m0eL/P7JGbA/5z6IBtwBwo1FAyaEZBDqjokacL1Kxurils02ZcDtmDINuEOKL84sEm4sGjAhJINQd0zUgBMt4Ap2HBiPIKUmZI1rtilowB1SfHFmkXBj+THgD99tzdjzitcUcUYNAzIMMGxjhOHvQIbh74Rhsxn24qvMPl934JEc7L/2po+FfVdf9ztF/Oywo+peXZ8uzvuweXWf3vYGWpfOTLx67JtqbtOcWlhRamVhzoVZA77346McS3PYy978bvNvH0QD7gDhRiOEkAxS9chAom7l8gQruyiGX3yjUHmW9OFoScniJf7V/KGwdKUhbhVjW+e/16eTLejB9EE04A6QusEIIaSOVD3SSGWc1pphMXHqqDpsYmi55SrtY0jxyldX1JLrlr7ZLFX5rPqW2zaTsbCcpcvThmv55S+TBqw14nPCfdDMG/C+x+Klz2ZbO3bsKHW9bN261YUwTIZt2bLFhSi1Z88ehvU07Pjx46WwzZs3u5CNHUb1Q2wBd4DUL1xCCKnD1x0veu2bg0Fj3NTvx5ipNO9/o3/M+pZnHPahG5DOtkb/8CNRWEh3VP1h9CP46utuCi3aOM+rb/jfTf0MVfI05dXlWX8OMgz0QTTgDhBuLC7EQQjJwNcdWQtxJJ7dtcgu4bh7eNhw32XtdVZtq5Qb55HKczBciKNDii/OLBJuLPzSEzcZIYSUcHVEqh6ppc6AS/sHGeyA8FQZEzJgfAf4tw+iAXeA+OYihJAkoxhwtGZzoPSs7wCDjcLNhKvlJ4t9Jq9oFnPNxK/67TxowB1SfHFmkfjmIoSQJJEBZ68FXTcL+kzxPl+8wahshnUGrD+fOatZU0f8vprWLlQYv8wjtZ0HDbhDii/OLBJuLo4BE0KaiAzYm1EWzoS9VvfaZ36tQabMUO4rPmOsF2lu3Hup9BxweQzYtqztOtF1rezRDJjvA+6Q4oszi1RuMkIIaSDUHcMYcIVRDBDd2c5Q0eqd0Lt+c+iDaMAdIHWDEUJIHaHuGNWAXZdxIfFKwdTKVFHruZCO717ov7TbGrqXaVlH5Qzb2m2iD6IBd4BwY7ELmhCSga87xnsfcLpLuLIylRg/RpdyMFqseKXDVg+ccibru5pld3Rh4nZfNFFrBPgYUocUX5xZJNxYbnyHEEKSRGPA45E24PJsaTmDGuHOQI0pw3Cx74IZCy6lcy3f1L5xW8G+1d8H0YA7QHxzEUJIknUw4JJB1pmm3J+Kk7tvBGjAHVJ8cWaR+OYihJAkkQFPogs6aZr7z0bGKeKOYsC6BV3OLx8acIcUX5xZJNxcHAMmhDQRGbA3o9HIN+DSawfFfrNvaANOlDMEfAypQ4ovzixSuckIIaSBUHdM2oDdGHBYpGP7QTtBaz8W8LhYPI4UpxvVgDGpqzQGXU8fRAPuAKkbjBBC6gh1x4gGXF40Q06ySptm0JU19VEXT53By38LyZfv33jgWbPvSMjLpoFtw8yDxniOuA+iAXeAcGOxC5oQkoGvOzAGjNf0ma5pB17jZ8OPqntNLbmiFhc18zps4WF14vGLet8F9fs7T5h9mzbNq0UTz2qfNs2rr/u02Leo7tmxw33W+m93qE3zi2plYU6nnVOfP+H2a/3Z//l/mbBCB82s6RuXr7htaFHN6+P8vT/8K2HuT6mFOX0sLl85to3P8vx8WB9EA3Z8Zs/31IETa+rMefvLzQvb3z11Xn3pgZPJdG0Qbiz8gYmbjBBCSrg6IlWPxKCVa1uzthvZfN69ZlqgaPH6cPPvfjxWdFZtc13ARVrwmNqnQ03XsWmxutbs44+YeL7L2JrsD00e/hlh3WRWh02Xsw5b1fvMcbklLJdcd7Y8VnZBz5ZSF2ZYYLw5QrxU+nGJby5CCEkyhAFvWy4vjGEMTozd+n12vWYhmKfvZja6pI7r/wcDdsZ67oBu3Yoy3rhrzXQxw8y9id6sjd/o5Fph1GENafvDwIsGPINKXZhhQOt2GCF+Kp9xiG8uQghJEhkwupvNPge6o33YB779fdfFvEmhV/jej+swY8D1gglW8vz4o24S1lF134m/U3OlLuaqFu+y3cg4Ft/1fN/iw67LepOaW3hKPaX3HTlpzRvlIUtzrPrDsa98JOv8+qANbcDoVpZaPXNBff3AqVIcbMfd0nGccQk3F8eACSFNwIj0v6l6pErRwkTdZluYP7I7tMK+Umu36J4u5F876PI7iTxsC1iWESZUhVbsQbVLZ3P6JFrMl9XpuAVsur2tlpZdGraAZ0upC5ML/gC9vnP86WQcjzRhpEvFGZXKTUYIIQ2k6pEmQhe0M1v7OZc4TV4exsSNKVuTLox1lGMo4FrQHVJ8cYbh0nPPu1wG5xO3llNxRiV1g1U5pBbVebXwqVTYlPjUqlrRv2Xn48/rybjljpN+Fs+5Me0DauGU/fteuf+BRHjLyGOZ1nc5o/i6I3clrMKAnTGKFyeA8nt7Y6xhypbp4DwikzXjxv5FDNX8hgG9APi3D+IkrCGQSoWPSrixmrqgd55Wi4dOr0/FmEsfKs2JmdkEmdQxr/f5yPKm9V3OKKHucGY0LNZApcRbirRZxq3dI779oVu0N7tJW/ZxJqkiD2PGvkva4LqqzQQvMfGrFCcPGnCHFF+cSeKFlnMqfFTCjeXGd6qgZYLWr24Fn1pVc8k4HrSUnQ6tunR6f1zBVSo8kS6uCLX5F/JhUfzc/BBPn8PCIRektbgzI8yHu/2QCZPlmvT6h4ppxdUcp8+rNiwdf14fk//xM3f/ef3d6nJcrGq+9fmkj1GQOsdSnEkds8xD/83sHOa7dH+f9xd/J6Zc8XdT/eEY5eWu42Ldta8tO45zWh+Hn1gZ9Rg1frcif3PeMm1O2etENAY8qgHXst0/cuT3RS1ZszCHbk0vw8Cd4frVsdYJGnCHFF+cSYGJV14TGwOuM2BTaVvjRaVarZQ9tguxVOn6SshVcKHyiLarlfUhG89Vaj5eKUzm0ZCfqYj9DwcTb4QwcxyiUvTlVY6h/P3Un5dDptcM/h7E9xGllQw6//Q1rDnHON6EjrkUljjO2nPyXdelv4t4O1Fmorx0/hnX0YDz1PLpkEcot/m7rZybiJtX9joxUQPWZnvmbKMB25azNl65rOQIrdhx4FrQHVJ8cSbFyaeLZdfaXpQjvrlicNOXKofaCkBUtGE7x4CjyqmUTxwmqFSgMo0oK/c4msIquDKa0leOPT4uTSlNc3xT+WqFa1F7fHE5It/Gc4pJHC+YyDFHYZV4DecUemh8WLwdH6OjqbzSdvM5FmC//NEQH4dE5hHnJ9Pllr1ORAY8cAwYs4rNZFO0Vq2ZGiVM0y8fmdK+vU/osy5kuqRRJfrlKM+UH28694z74MspHYcrs7TMZd34cz19EA04g7888gNXWvutXxBuruQYsGtdlFRTAaDSEq2GUkUysIKLJSodE9cr3u/yqPtsyDyOpjAHWiOFdFhT+kHnVUmT8z3UnL+ksr/h/BNUzjGOM4ljjsPieJV00qTk59Q2jlFuO7LLy7iOIV55P77LuBVfSJRdd99kl71ORAY8EEx+cuOuciKWMcTKJKiiBbxvOX5E6aLavmQfGzpxDs/2Xla7DsBQL6sTF5/T/xYGCiOHHSN/lGnKEccREF3XpWPLpA+iAQ8AS1R64VGkVJxxqdxkkkrlUK1UClBZyEpSVEgDKziZrgHZNSjzaMwv8ziawkwe4rx9WFP6nPOqlFEf33zvh0QPRKU8zxDnX6LmHON4EznmKKwSr+Gc1sWAZdl1xOVUjTT93cb5x+lyyl5fUvVIEmG06RWvZPzCgMOkK68zj9n059bUCfWsOqc/+rcawY5PCDM3q2MZs3Zd1SgnafjiGWKtXAPmY0gdUnxx2gTm6x9Vwr/YTsUbl9QN5kEXYsVsG7qhUeGWxqtChVSunGxYUbHIdCWTlZ/j7YYKtDa/pop26DB9PpgsVBdHU3scnihN43Gbz6JyTpTnyT5/SRxmtotrVhevrWMuhSXi1X+XseHG27ExOprKi7YHXkeDNdlwbzR972a7OKZK/k1hybLXF193ZHVBO+Mb3MqsbwEvLdnu4nPP6JawzhO1B17asM0Y9fNqn+g+Nq3eA6dMfOTjW8CxActlLGHuuQbsx737IBpwDetlviDcWJUuaFRk5UrQUlOhhTAnM+u1iOfHA6GV+1d1mMxbpIvyRgVUSKbB8bl9cQVXyk/sb6pom8I08vjtTFXdotHnUZveUH9eFnEOtfFtnPBDKFTCcVpJ5vlHJM8x/gE2qWNuuhaGmnMyecrvNt5GugHffVxepfzUOcbYchYP+e+wHK/5uxX5y6cH4jCZ54BrOUlC3TFoElbJ+Hx3slVTi9S3br0uRGO82VoTY8BxeXqfV1gJS4bXQAPukOKL0wZyzBfdzpM0XxBuLDe+0x51FR8hfaSlv/cpGutAojHggQY8NK7FG1qjdvs43lcTuqxFHL+0pXvT0XpAA+6Q4oszLliS0mtSY74x8c3VHjRgspEY9e/dt8S9OnzPTMmAy7OUZZyjpst6lFnMo8LHkDqk+OKMg3zUaBJvPaojvrkIISRJZMC5S1EORHQHQ3jXrw07al7EoNRzatdeH8e/nMGmvfEgZkEr93KG6mSvwszbpQ+iAWvQxbx2yf4RQX/z6NlkvEkRbi6+DYkQ0kRkwEOTWrXKma83ymCgl86qG7fbCVemaRKeHbYtYOz347bhvb9B9nlfTMiaVOu4D9rwBvxHi/9YmmzV9qsGc6jcZIQQ0kCqHhmMNs7KAhzxm4ocxpRhnEhjZ0bLOOkZ1TDmyGzDilli35jwMaQOKb44w+JfMzjpmc5NpG4wQgipw9cdw3RB29aolplMZVuxXuaRIrR83USrbW6JKjxG5BVMNKxg5cwWM5zDKlfi2d614mUN50/qOOaTjhO6u8WqWEPgx737oA1twHK287BK5Tcq4cZiFzQhJINQdww1CatoAYcWrDPT88vF+C0eCVLLT7qJVkULWLZiSy1gGKoz7o8+XrziFUt0nHbPA/vHkcyPABc33YoeDA24Q4ovzjDIl+wPq1R+oxJuLDe+QwghSaIx4FENOJ4opU66x4iMIeuW7S7fdZxnwKZ7WqfFEibHl9x+5LVqW77e4EPcOI8hoAF3SPHFGYZxlMpvVOKbixBCkrRkwIX5yTFgfNbmu1sbp+k+Lo8BDzRg07WsW73CYFeXf4jqslUD5mNIHVJ8cWaR+OYihJAkkQEP9xiSG59NjAFDWGzDmqN7thezoMWY7kADdt3ZZtEOyBk3FB5r2n85mPGNey+ZFvMoJgz6IBpwBwg3F8eACSFNRAbcGqb1Wsi3Ui3WrHOMEsZcyE7Sst3drjWtP41quDF9EA24A1RuMkIIaSBVj3SfdgyYjyF1SPHFmUVSNxghhNTh647sLujtT6gTSs5QtrqM9/ya53YLc4wnaJ3eX+RTbuF66datWSVL/+smb6VUep2DGYsezZD9uHcfRAPuAOHGYhc0ISSDUHdkTsLyz/VCeOYXY7FedtayNcPDeL2ge0wojAW7rmRrvhfU0nHsc+/61Z/8RCssV2nfE1zE9S/x968zxOpZheHSgGnAHSDcWG58hxBCkkRjwFkG7IwS5nf+mafMLGiM+Z54HDOddav4XNEaPe3M1qa1+6xp2s/+Pb/BNM3Y8Vl1j2k149X8WFzDxS2NIyOufXPSYRpwEA24A8Q3FyGEJBnFgI1JXtDW6IQWLmYur15w3cJX1JKbIIVZyUboIvavGtRa2o/UV9S5077l7Fax2rUmupb/ybSA0RK20q3l6MX+Rhfto1CjGjAfQ+qQ4oszi8Q3FyGEJIkMOGcM2HcHn9ZWuWpau3o/TPncmjphWq3Pq9Ul2918+awc431GHdb/Ny1gY8D1suHI56DaVbxULqnTx/yzwKMZsKcPogF3gHBzcQyYENJEZMBZmBbws7p1WjZg253sDfhJ5Udyg9xylIUB6xbwccRy479mrFis/ay1uvQdte0k8tRl6f+vmGeCdSsYG1LiWWQa8AwrdWFmjcpNRgghDaTqkXqs0aXHgLUuPqv27X7SdVH/sHhBghs7hvwYsDqtjRvb2pDRit22LCdoWQP2C2yAIyftv3ipg8+jMNzRDJiPIXVI8cWZRVI3GCGE1OHrjtzHkG48INa9X9WtzyU//qvUiRPPGnOOdU72Rgf5R5kuq7+qPJL0T+b/547/SLd5pZ5V39p+1HRne9ku6CetOQ9pwH7cuw+iAXeAcGOxC5oQkkGoO3ImYQHRmpU6r61SPgdcHum1hnr6+/i/jrfvQpheVZZuNZtu7itKrSVd28nPltY685TalVjiMgcacIcUX5xZJNxYbnyHEEKSRGPAwxpwyezMvrIBx93DpUeJMG5snvkV7/E1xqu3zYxpzKYu0hq51xCGPFqABtwhxRdnFolvLkIISbJeBmyM1YcJ3GNHcnWssHLWmcdE3NjQ24OPIXVI8cWZReKbixBCkkQGDDMy+zTX3vSxsP/q634n7DdhW28OBhzC5hbUiv7vtn+PdNYw7/24C5tfNPVrnRbnN6kdO3a4LSvsC+Xd9I1gwJVjaTrOzDDQB9GAO0C4uX7mrfaP7RWvKfZ9+O7SH2F2GJBhgGEbIwx/BzIMfycM60+Y/jdVj4xHZgu4gn0MaWnZdUWH/ZNrAXv6IBpwBwg3FyGEZJCqR8YjNsw8AzWPH5kXK1gjLsaMacA5ogF3gNQNRgghdaTqkfGwhiknXYUXKohWcPFu3yJNudXsW8HV/No25T5o5g1432OV9VtmXhhbkV1QW7dudSEbL2zLli0uRKk9e/YwrKdhx48fL4Vt3rzZhTBMhr3tbW9zIVbYxv4u3bOTDsPfUV/EFnAHCL9s+RwwISSDUHdoc5J1yUbAn3MfRAPuAOHGwq89cZMRQkgKX3dkv5AfmC7iQunuYfuvV3VMuC7cEr/Mvxwed0Fj+4J7mT8kJ3HVQwPukOKLM4uEG4sGTAjJIFWPNOLMNzZU+fJ9a6zFmG95DHhQuDPfkF9qDDllwFpmEpffNxgacIcUX5xZJNxYNGBCSBOujkjVI/XEM5QdpUeNrBmW4pQW7yiHG7NddS9mCOHSbOP0Pk51u3JcA+BCHB1SfHFmkXBzcQyYENJEZMBZXdCpVbAq+2NzjPdFn8+c1aypI6l8gejuLsLjMlJl5tMH0YA7QOUmI4SQFJEB++7YRuoMWBsgXsLvZd77W4qTNmB0LaPV6l876NPYLmevs/adwfpTkScNOBYNuANUbjJCCEnRpgFvP2vfEbyMLuCUGaYMGN3ZrqvZpTevE0yVMSED5vuAO6T44swi4eZiFzQhJINQd+QYcO0Y8JqpQ48vYTvTgJesqUqZ9KVFOBw1E7/GNWB/zn0QDbgDhBvL/bolhJAmfN2R/RhSbIau9VroR+aF+acxkSo8FmT3mTTmdYOFrJlbAz1//JQxZeSHLmkvn79/8T8ku6xpwDTgThBuLBowISSDVD0yEDExClrd+5gwQGuGxkDDY0HOIPfbdAg7bVq5dr9aftKluWDTqefN/63kZ9tlfeNea8WHacBBNOAOEG4sGjAhpAlXR6TqkeGJDdBul7uqMx5hcmO9pTgN+4Y13Bg+htQhxRdnFgk3F8eACSFNRAY81EpYFdIGXDLIOtOU+1NxcveNQR9EA+4AlZuMEEJSRAbsu2NHYwwDlnFpwCOLBtwBKjcZIYSkmLYBbz9ox4eXLpjJVWZ/mwa8+2y1uzuCjyF1SPHFmUXCzcUuaEJIBqHumLQBl8aAdbifoJUYA27FgDPw59wH0YA7QLix3K9bQghpwtcdcgz46ut+x9Yhjmtv+oYxVBjlvX//hFqc1/vnF9XKwpwO+1hYyepDN3xaLZp4WisL6rMf+ZjOz5qx1aKa1/nNLazYTTf7+alv/3tdzpzyu9XJvxLm7GXTvupPD7ht6IDZt2luQfmk3swRD8fnz0GeHz5j3wtecpXZ7oNowB0g3Fj4oxM3GSGEpEjVIzFYGtK2Nm0r1nwWXbzegPct+3jWdLEyVpEWPFZashJaXT5n8jHLUh6wzwEjH5M3DNi9qCHkXdrnlrBcct3Z8ljF8Q2iD6IBR/zNo2fVyacvudytzpx/Vh04saY+s+d7yTTjEm4sGjAhpAlXR6TqkZht2vxMF7H+nDI4vy9+h699paBsAV9Sx/X/zbuARRc08pFlmC5mpE2UUd7n15C2Pwy8aMAzqNSFGYW/PPIDdek5+fB4WqtnLiTTj0O4uTgGTAhpYggDDuanP8NkpcEhTMquB11Ob3DjtkFX1tRHsV/nc+Lxi26nFbaNeYaws+rmYMBrZmWs1WUdZmI7nbOGHh9f8lgi+iAasAbmO4zQIk7lMyqVm4wQQlIkDBjjuWa/A2PBNuygus253crKihkDvvq6T4fu5P9++vt2XHhuUcmFJmGAH/j2990WdFA9qP8fWqz/8A01t4gU31MLc3PqlscQx+qJb9/ixpl/34wNP/7QKWOsNy5fUWptv5rTxze38JR6Sse9d1fRsX3fPzxsx37dGHVxDvXn1wdteAP+o8V/LLV8Ya4wZBnnSw+cNC1fqe8cf7oUZxwqNxkhhKSACel/U/VIE0Vr2HYtV1qZuuVZeZlCwKax6YvtgXmEbcQXXdWV/EajD9rwBoyxXS+M/abieGC6XmuXnkvGGYVwc7ELmhCSga87clfCkmOx4fEhGafxEaHIMIfII4wvm3Flv58G7LXhDRhG6oXWcCqORCoVPgrhxnK/bgkhpIlQd+g6Q9YlAzHmWa98A65XKQ8Xt5zveAbMhTg6pPjiTBovdFunwkch3Fg0YEJIBqHuGMmAE61XD1a60nEKc7RmaWctu31xHn51rAru8adlxJfd2+MZsD/nPogGPATfPVW8QROfU3FGIdxYjQZ8SC2q82rhU6mwKfGpVbWib835+PN6Mm6546SfxXNuTPuAWjhl/75X7n8gEd4y8lim9V3OGq6OCHXHsAbcaH467MxZM0mr0YBLeSCNf31hGTPT2oTJ1bRcmtpjGAwNuEOKL07boFsak7Lks8Fttn5BuLmaxoB3nlaLh06vT8WYSx8qzYmZ2QSZ1DGv9/nI8qb1Xc4akQEPHAPWrVU7gVS8x9foObVLtILtWG0xGdU88+s+Q2jDnsYMaDeWe7N5fvey2nXATU7V+20eaBmL53vXnDnvx8rRVzTFcawefEo84tTQKo+gAXdI8cVpi3gxDi/szxkrHobKTVYBLRO0fnUr+NSqmkvG8aCl7HRo1aXT++MKrlLhiXRxRajNv5APi+Ln5od4+hwWDrkgrcWdGWE+3O2HTJgs16TXP1RMK67mOH1etWHp+PP6mPyPn7n7z+vvVpfjYlXzrc8nfYyC1DmW4kzqmGUe+m9m5zDfpfv7vL/4OzHlir+b6g/HKC93HRfrrn1t2XGc0/o4fE9V1GPU+N2K/M15y7Q5Za8TkQEPBN3FzjTlc8HmsaCStDFuP2ue1Q0y5mnN8mL5IRBdER6tPEssdQVBuvX7UR3HtHx3n8N6HuFYwuQs13qWxzYIvg+4Q4ovTlvgcaSU8GsSjyWl0oxK5SaLMZW2NV5UqtVK2WO7EEuVrq+EXAUXKo9ou1pZH7LxXKXm45XCZB4N+ZmK2P9wMPFGCDPHISpFX17lGMrfT/15OWR6zeDvQXwfUVrJoPNPX8Oac4zjTeiYS2GJ46w9J991Xfq7iLcTZSbKS+efcR0NOE8tnw55hHKbv9vKuYm4eWWvEyMYsO/6DabnVZqZDLTZui7oIydtlEKXbQt1+xPqhGkp+xbrUbXvGUxkLVqw21afVdpubbmJ1bEKEithlcKb6YNowDVgdjRauyBlxvGzwuMQbq6aLmjc9KXKobYCEBVt2M4x4KhyKuUThwkqFahMI8rKPY6msAqujKb0lWOPj0tTStMc31S+WuFa1B5fXI7It/GcYhLHCyZyzFFYJV7DOYUeGh8Wb8fH6Ggqr7TdfI4F2C9/NMTHIZF5xPnJdLllry++7sjqgnbGN7iVWRhwvD60zQOGqY12ac28inCfCX9SfxtKnRDminJWl3+o99qVsEzahAHLZSzx44AGPINKXZhJgG7nuFu6rZZwuLHcr9syrnVRUk0FgEpLtBpKFcnACi6WqHRMXK94v8uj7rMh8ziawhxojRTSYU3pB51XJU3O91Bz/pLK/obzT1A5xzjOJI45DovjVdJJk5KfU9s4RrntyC4v4zqGeOX9+C7jVnwhUXbdfZNd9voS6g43HlpLyfismXrFhihbpPEY8Hndii0mUulWL3aii3o3jFZrVbamdT5oAkN+DDjVAtb7vDBTuno8afgYUocUX5xJI024rZnQ4cZKGXClcqhWKgWoLGQlKSqkgRWcTNeA7BqUeTTml3kcTWEmD3HePqwpfc55Vcqoj2++90OiB6JSnmeI8y9Rc45xvIkccxRWiddwTutiwLLsOuJyqkaa/m7j/ON0OWWvL6HuGGTAQ2ONt2iNxtvRPmGiKQ3bqs3Bn3MfRAMeErwRyaut2dDhxkoYMLoQK2bb0A2NCrc0XhUqpHLlZMOKikWmK5ms/BxvN1Sgtfk1VbRDh+nzwWShujia2uPwRGkaj9t8FpVzojxP9vlL4jCzXVyzunhtHXMpLBGv/ruMDTfejo3R0VRetD3wOhqsyYZ7o+l7N9vFMVXybwpLlr1OuDoi1B2dMOD8GcxtQAPukOKLsx5IpcKHJdxclTFgVGTlStBSU6GFMCcz67WI58cDoZX7V3WYzFuki/JGBVRIpsHxuX1xBVfKT+xvqmibwjTy+O1MVd2i0edRm95Qf14WcQ618W2c8EMoVMJxWknm+UckzzH+ATapY266FoaaczJ5yu823ka6Ad99XF6l/NQ5xthyFg/577Acr/m7FfnLpwfiMJnngGs5ESIDzl2KMp8hDTgZPllowB1SfHHWA6lU+LBUbrLWqKv4COkjLf29T8NYc4kMeGhqV63yWEONx43thKtyHPycQTz7OFK5FVw8EyzTtQMfQ+qQ4oszLPJNSDkv3JevLmzrtYSVm6w1aMBkIzHq37tviXt1+J4Zy4C1cdasWiUpP6NrZznHBoxJWKf3F/uqzwTLpScnQx+04Q1YLi+JCVapOBJp2H/z6NlknGEJNxffhkQIycDXHcN0QQeTNM//2laskTNlY7xyoQz9uZzG5RVe0u9auJjhHFbbEs/2erNHOGY5m506Tpi4NZ5J90Eb3oDlpCoIJvz1A6dKcfAIEsxWmm+bL+UPN5b7dUsIIU2EusONh+ZRtIBhrGHc1hike5zI68xjIg2eDdZmu7cwTjzfK9N7g0a+ZslKoaX9OlyUK+OOMnbMx5A6pPjijILsVs4RjDinuzqXcGPRgAkhGYS6Y0QDDt3MQsYMTev2kjqOHcYovQFr+RatpmLgbsz4Hrxe/bhrLWPVrDN2DehzB9yYsog7qgH7c+6DaMAOmLBs4dYJLeSJrQVNAyaENOHqiFB3jGjAhfnZLmNrim6lq93ahNcu6toOXcyFARcTs+oMGGPDzwezRZzVA6dM1/P5ZZeWBlwSDTgCXc3xildYlhJjxW2vAe0JNxfHgAkhTUQGPNxjSG581rdsbfVmVF7pSpvjAbv87r7dxZiuNMu0AYsyIGPiVjTgtGjAHaBykxFCSIrIgMfGTaiqGqE1aLtffm4GploIb1iqy390+BhShxRfnFmkcpMRQkiK9TLg0v5MA07lNQED9vRBNOAOEG4udkETQjLwdcf4K2HJMWCxf7dcYjLTgE2a6NEis48GXCcacAcIN5b7dUsIIU2EusONhw7EtES1oS6dUidc3QkZ441MMp4h7d+MJE20HMc/ovSceQ+wj3fjXsyALlQx+RHhY0gdUnxxZpFwY9GACSEZhLpjKAO2MqtaYTKUe/bXGKYzYS85UQov45fdyNZ8RUs3pL2gdh2QY8DPqwO7fHzxkn6fbkT8OfdBNOAOEG4sGjAhpAlXR4S6YwgDDi1fzII2BnzW7bugbjbx7LKTRv6ZXzmGizSrF8zL+IMBC2P3hlvkc1EtRS/2NxLPE48CDbhDii/OLBJuLo4BE0KaiAw4ewzYGeVp8YJ8Y4Sm9fq8Wl1KPFokVscKrWTzaJE2X4SjNetf7iDzWb6iP2P82I4vI63Je8mZ+X6X1h/bkNCAO6T44swilZuMEEJSRAacjTHgy2r1XGHAxgSFcVZXx/pR+TEiHffE486Asd88Tyye+9Uy+ZyEAQ+QSSuObwj4GFKHFF+cWaRykxFCSIoJGjAW38CraUIrOKQTLeCTP9JbRQt427KbKW3ysQZctICtqYcWsMy3BfogGnAHCDcXu6AJIRn4umPYLuhzz+j/+TFgY6B6+8KzbmIWzLVQYdCFAa+esytkhTFgF27l13wuxpLxliRrvGIMWMvkjX1jjAf3QTTgDhBuLPfrlhBCmgh1hxsPHYgzYN8yNfukuWJ76ULUAi5M05txMG1vwCIfnzdau/t0yxiGfFo7sc/PphPljwgfQ+qQ4oszi4QbiwZMCMkg1B1DGvDSXm/EVrHZWuP0KrqRzecl122t49t9XrZLujDlcmu3kDDt0rrUfl8e/pz7IBpwBwg3Fg2YENKEqyNC3TGsAQfDjbGmWR8+gJIBgzHza4AG3CHFF2cWCTcXx4AJIU1EBjzsGHDSEEP3tJMYl7ULcRTyrxdEPjYMpmvNdnXvY/bfZd1S1v8GjfncbwwNuEOKL84sUrnJCCEkRWTA2YzQArYGK8ZsXR7y+WCvYMjBbCfXAuZjSB1SfHFmkcpNRgghKUY14IHEhulbtXbMNxB3NYdtxJcTrCZnwJ4+iAbcAcLNxS5oQkgGvu4Y/21InsgwjbEmZiwnWtJhQlZpQhUNOEc04A4Qbiz365YQQpoIdYcbDx2flAHXq2SsLm7ZbCdnwHwMqUOKL84sEm4sGjAhJINQd0zUgBMt4Apuvedl3xXt90/OgP0590E04A4QbiwaMCGkCVdHhLpjUgacaaDFxKv4xf404BzNvAH3Sb/7u7/rPil1/Phxe7M5Nm/e7EImEwbJMCDFsP6G4e9AhuHvxIth3Qp75Stf6fZYbdmyRe3YscNtKbV169ZSHvlhd6hF/e/Kwlwl7C//uEg3j0jqabMf+m+axXmXpwl8zOyHEObzi/Mc/Ti3Vr6DWVb5TqQoiqIoal1EA6YoiqKoKYgGTFEURVFTEA2YoiiKoqYgGjBFURRFTUE0YIqiKIqagmjAFEVRFDUF0YApiqIoagqiAVMURVHUFEQDpiiKoqgpiAZMURRFUVMQDZiiKIqipiAaMEVRFEVNQTRgiqIoipqCaMAURVEUNQXRgCmKoihqCqIBUxRFUdQURAOmKIqiqCmIBkxRFEVRUxANmKIoiqKmIBowRVEURU1BNGCKoiiKmoJowBRFURQ1BdGAKYqiKGoKogFTFEVR1BREA6YoiqKoKYgGTFEURVFTEA2YoiiKoqYgGjBFURRFTUE0YIqiKIqagmjAFEVRFLXuUup/AMuA2H9tW1l/AAAAAElFTkSuQmCC</SerializedThumbnailImagePng>
</SlideLayoutData>
</file>

<file path=customXml/item2.xml><?xml version="1.0" encoding="utf-8"?>
<ShapeData xmlns="http://firmglobal.com/Confirmit/reporting/powerpoint/09-09-2009" xmlns:i="http://www.w3.org/2001/XMLSchema-instance" i:type="TextData">
  <PowerPointShapeId>8ec7d715-f818-445d-a078-1003e47066ae</PowerPointShapeId>
  <ReportId>7e4c9f2d-b76a-4fc4-b77b-4b575acc6be1</ReportId>
  <OriginMode>View</OriginMode>
  <Name>_University_of_Minnesota_2019__Staff_All_NVG_v210__Respondents__Intro</Name>
  <PageId>c5298dbc-2909-4bc1-8749-1d4bb68b8fe2</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LUmVzcG9uZGVudHMBBwAAAAUAAAAGDAAAAARwYXRoBg0AAAAZWW91IGFyZSBoZXJlOiBSZXNwb25kZW50cws=&lt;/pageContext&gt;&lt;/DynamicReportState&gt;</SerializedDynamicReportState>
  <OverrideDynamicReportState>false</OverrideDynamicReportState>
  <TextId>5b9e432d-5016-4eb5-aaef-4e4219542b48</TextId>
</ShapeData>
</file>

<file path=customXml/item20.xml><?xml version="1.0" encoding="utf-8"?>
<ShapeData xmlns="http://firmglobal.com/Confirmit/reporting/powerpoint/09-09-2009" xmlns:i="http://www.w3.org/2001/XMLSchema-instance" i:type="PageTitleData">
  <PowerPointShapeId>2e4595e5-45f4-42b8-95f0-0b419a1076bb</PowerPointShapeId>
  <ReportId>7e4c9f2d-b76a-4fc4-b77b-4b575acc6be1</ReportId>
  <OriginMode>View</OriginMode>
  <Name>_University_of_Minnesota_2019__Staff_All_NVG_v210__Engagement_Profile__Page_Title_1</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PageTitleId>da5089b4-9635-4881-afcb-f0f779d9d4cd</PageTitleId>
</ShapeData>
</file>

<file path=customXml/item21.xml><?xml version="1.0" encoding="utf-8"?>
<ShapeData xmlns="http://firmglobal.com/Confirmit/reporting/powerpoint/09-09-2009" xmlns:i="http://www.w3.org/2001/XMLSchema-instance" i:type="TextData">
  <PowerPointShapeId>67dd753d-2361-4c7b-ac4d-45225addb870</PowerPointShapeId>
  <ReportId>aea39904-5828-42fb-94a9-5d82d3c560fd</ReportId>
  <OriginMode>View</OriginMode>
  <Name>_University_of_Minnesota_2019__Faculty_All_NVG_v210__Engagement_Profile__MostEffectivePct</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2b5d3cf5-8cde-4a81-b947-13df6cfd43fb</TextId>
</ShapeData>
</file>

<file path=customXml/item22.xml><?xml version="1.0" encoding="utf-8"?>
<ShapeData xmlns="http://firmglobal.com/Confirmit/reporting/powerpoint/09-09-2009" xmlns:i="http://www.w3.org/2001/XMLSchema-instance" i:type="TextData">
  <PowerPointShapeId>0681a503-f39d-45ab-81c1-423c1dad8610</PowerPointShapeId>
  <ReportId>7e4c9f2d-b76a-4fc4-b77b-4b575acc6be1</ReportId>
  <OriginMode>View</OriginMode>
  <Name>_University_of_Minnesota_2019__Staff_All_NVG_v210__Engagement_Profile__Frustrated</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ccd5b213-ad95-4458-aacb-7a6397913d24</TextId>
</ShapeData>
</file>

<file path=customXml/item23.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CAvSURBVHhe7d3dryRnfSfwCWAwtgPBscOLlyEQh0AcTLyxMfgFv/C6V3tpsX/BStHeIRT5YqN9idBKS/wyeOzx2CbgFwLOja9wJgpObnNhPB6/MPbcRCJSRIjEDUJEytbWt7rrnOo61d3Vp/vMM9Pn85M+Oud0vdfp7m8/Tz3dfaRSSiml1HkvAayUUkoVKAGslFJKFSgBrJRSShUoAayUUkoVKAGslFJKFSgBrJRSShUoAayUUkoVKAGslFJKFSgBrJRSShUoAayUUkoVKAGslFJKFSgBrJRSShUoAayUUkoVKAGslFJKFagj7zt+prryoZer3/wmwPa6qvauB16qPvzoq9UXn32zuvt72+/ztTv/8o3qqvo5/jeOnW7OwdC52YzT1TuO/aT6k0e+XlVPXFn96vFrLyr//tQ11U+/fnd16jNPVj+860TtkQPzwp0nqr//4qPVkSuPvVz9+oNnavkJsJ3eef/p6spvnqnurEPpjr98s7r9kLj7++eqTz11tjn+Kx4YPjebcbo68sA/VV89/mdV9fgV1b89dvSiUj15dfUv/+v26q9v/E71w9vqoLzt4QPzQr3+F+5+pDqSVy7NyXvgNMBWuqL2zvteqm6ug+iuOoBv++4b1e2HyBe+/2b10cdeq97+5y8Nnp/NeKk6cv9Pqq8+9L+r6rErql+dPHpR+X/fubr6aR3Az9/47epv65D829uOH5iE8N997oQABrbfO+rg+b3HX6s+XwfRUEBtu8/WPlcf+3uPn6kuPbAQFsBjCWDgULi0bvle/dCZ6u5DGr6tO7/3RnXLM2ery+87XV1x//C5Wo8AHksAA1uv7XrONdDD2PXclx6A9ASkR2DofK1HAI8lgIGtl6D5yMlXD23Xc1+6ou+qW8IZfJsXJkPnbP8E8FgCGNhqaf1edv9L1WeePlvdmRHBvTA6rNIV//tPHMSALAE8lgAGtlpav7/96KvN4KOhINq0Sesyb/uZvAf3rjr0c9vQvK3Mn/2LvF93aJ5N+2y9nWwrreDLNnotWACPJYCBrZXW7+V1uDSt3zrkhoJoE3JN+Y46zBKgCdv/+J0fVx+rW5cfr/1R/Xta3tl+99pzfs9tn6tl/qMnXqk+9OgrzXXq3NZd/0HJ/l73rdeqd2y0G1oAjyWAga2Vt9r8h0deWbn1u6zF2mqDN9eW83sGNr2nblFmxHVXbkvIZt4sl0DOMjfXLwze//CZZp601OPS+05Xv//E69UXnj3XtFL729ykrD/H+u4HJy9Uhs7h6gTwWAIY2FoJtrRA08U7FEDz3PbMtBu51obmzPRagivBnt8zwOtd9fYSoLnenG3n77zN5+1//qOmJf4Hf/F6s84E76fr4E2L9/J63u77cbNMgjAt0nSbZ6BUwjrb6O/DpuQYrq33P/ve7sd6BPBY5yWAL/0v/7M6cuTIjktu/s+mXQDT3nrtjTvTLvtvj5u2pdMu/9MfzEx7y5UfOBTTEoTv+R/Pz0y79OprdoLnpgdfGJyWkPzI//mbPdNye8L45mOzy2V7Ca8E59C+/O5jrzUh+tnjfzcz7dfqaQnmJnSny73lmt/bOa5LvvFS9VsPvdxsc9kLiMyTFwu5prtqWGeZtMRzvrI/7fb3TwCPdaAB/PYv/9fB2wEOWkLx2sdWH3yVIPvo469Vb/u/P2rWkYD8UN1aTRfyrXXLOP7oyR83nyb19jok04rNPO12L5t2J3/g4Veaef/TX52r9+Fc9Ym6Bfwb9XNspqVl3F2mlRBuf8/0zJvn5oRqexzpNm5b55PQfbPZzh9++/WmtT/UYl8m16J/M4Ox6n3v7s/+COCxDjSAu3cmgPMp3c9/+O3Vu58TarmW23YNN13C9e95v+y7HqyDsZbfm79728xtGVWcIPzCs29WX3z2XHVDvQ9X1y3ZrCOtzKHgbfWfMzNv+z7dBGyOJWGcFwAfq/cx17fz3J1ruG+tXzB8+ET9gmPF440c82/XLzJyzrrb3x8BPJYABrZOQjNBmZbhqi3CfgD31xv92yOtxwy2yrXhL9et3qwrAdmG99AysezjIBPC2WbWn+fpfJ3gO+sgb9eb2zM94fk7J19t9r9/TMtkmU/WLXQBfOgC+B+r55uvJP5l9eDTQ9OXu+Pps52/z1YP/mvW9/PqjzvzrDLf+dMe+7Te/MeBeWZdeMcAF54EU7qIV239xqIAXiTbTMv0S3X4frJurf56HYoJyaF5I/NHrrsm+Ja1jiPzpMt7aNo6AZwXKZ95ZvLcMu8FxngCeKzy14Cf/3mTPU2NCKAZT/9zdW7PcgOhNHa+8+yP38z2d+vcP3TDtecCPQa4ECX4Mvhpv63BVQO4Dfx8wX+6n5vu5vq2efMmLK95+Ewzb0Zcp3s53ciZtiyE51kngCMvVtJVvv51YAE81oEG8BiTEPp59fz050pBMhhKAy7I8Fpx+wIYRksYXf8Xr5+3AM72PnjilWbAVd7SkxHM/SBNuCaYf+uhOnjrlnIGVSX00vr8/LPnqk8/dbbpNdxvCK8bwFkug82ynqH1jyeAxyocwNMu2H/95+qOaUv4+eeH5ptjGwI4xz44vUcAwyiTT796qfrUk/v77Of9BvAH6hZtBl3dWIdrlk1LMvvStngTvM2Lgjp4M1/CN/uX7WVgVX62l+32E8KbCOAM7FrUbT6OAB6raBf0Hf/wy6THtOu1E8YD8+7R7bqe1iS8e6E0dr6OlbqGB/SX3/MCYWCfFh73qGNof5/UvH1e59ja3oqcr9n1zHsB0LvG3dS8a/2z8zb7teAF1rr/I7ZXrmHudwBW7CeAJ6F/urrl6bPN6OcEbQI0t+W9vJ/89qTFm+vDCd5Mf//xM820P/jWbks9AXzbM2erd9fLrhrCmwjgjBrXAj4Ug7D2BuDkSXXkYKwDCeChwJjWqBcGC5bvbmfjAfzL6lwnfNuaDaV1j203gCeXC/rV+78NHWOnJvs/1QZtr869+fOBAF7/ONhuGaiUtwLdkQ+/GAiaZfYTwJHgysdK5pOuEsJ5v24GNrXBm/35RB22V33zTNPKTMDGJd/4UdNtneXynJkWcrqjMzo66xwbwusGcF4YpPWe3oP1PpBDAI9VLoCHWjfTJ+3RrZmx3bIj52tbVf3tz7u9b6dVNhME7XbqGtr+2NBYeAx1ddbT9ix051332GLn+OrqBujO7Tvba/dr74up+fN2b6t1A3zDx8F2SwC/96H9jYCO/QZwJFjz1qOb6wBN93LCNy3x6+rgzYuCNnj7y+UDPRKeCeF2H/Jxle17jseE8LoBnP3NNrOuZW+NWkwAj1UsgNuQmGkJ7bRuuq3SBTYawNNtz8zTm3dhWC7a96FpY9bZsfAY+kE33d7Outc9tok25Gb/Z9E/lwu0wdruS3tcA9vf+0JiM8fBdktg5XpsiQCObD/Xf6+qn1Nz3Te3JXjzwqA/b1cGbs2EcP0z14YzOnpMt/C6AZwWe14sJPTXeyuSAB6r0DXg+WE1/0l+wCYDuJ1nYS0ImMFt7JocVzcoVwyMscfa6AXwusc2NTmG4fn2Hl9Pv0u6PY5FvR79Y97QcbDdEoBphW46gLPeBGlub37WfzfXmzvztNKFm8DNMmNbk1kmX47fbwnnqxQzLdtd1BLeRADnZz4uUwBvQQDP1X8yHqoxwTQ2lMbMN2afFj25D25jV9EAXvfYphYF8N4ejfZF1pxqj2OVAN7QcbDd2gDebxANBXC+nSgDpvL9vtd/6/Xmc51/57FXd7a3ymCpRdJruCeE65+3PF0H47HJ1xzO25YA3oytD+DJE/myWtCaam0ygJcE6FJLli8awOse29SiAJ49vna/ptU9xjZE231ZJYA3dBxst020gPNlDGnlZn0JtgRyrufm7UNfenYyqCq/p8s213bX//CKiQTwvJZwfr67fo7ut8zTws4xv+UbP2q+wlAAr2fLu6Dndz+3Zt+eNDxPY2wojZpv+X4ttmj5oWnnMYDXPraJ9oXT3ssDvfUvCMo913XbeQfOw9xrwGseB9stYZRvIlongD9Wt3Tf9o2Xmi84yIdTJGwTwDc9+ePqI3XIJZAzb740PwOXss3L1gqtie64mX4I53hueeZsdWX9XJ1peWHQtr6vfuhM86IjX/ywn7deRZbLp3Kt/+X8Anis8z8Ia1GLp9U+KS97oh188l4QwEvm22mZ98OgbbUNhETX8PLtduoaCs8l69wx9lgb/QBe/9hiZx1DLflUP1R7+7W7fF0752LO+Wn3K9W5fRPHwXZbdxR0Kx8TmQBMwH6+bvVe98TkywoSfm+rW5sZYNV+Kf9HH5t0WWfb++2OznJNC7gTftlW3qL0hWkI52sDE5Q3fOf15r3E2cdb61DOCOYEdX6u+n3ArbxNKtebs12joLcygNsn2+Xdy+0T7eLBWG2LaFKTUB8Kpf3NN1sjusQXLt8Pyen2RwfG2GPozDuz7nWPrf2fDL/neHYf2v1aUN192wnsOTXzwmWV4xg6D2y7hGCez/b7PuDIcgnwhGt+5m1F77xv+iEf0+0kHD9V357W8ee/f67+/cfNtP22hLPuvHB49wMvzwT5JQnhzvcat/sWCdz9tnj7sq6bnjxb74f3AW9nAA+24uYY2aLZ6aZMNU/Uw6E0dr7B8FjxCXympZeaCZDWdDsrrHv8McwLnvWOrQ3gB+tXyTPrWXR83Wq21QbonH3eqXr69P6yt7dk7HEI4MMoQZZu1LQE2+ua68ggqLSEE7j97SQYb6hboQnBdEfngyxy7Xg/AZbgTqs6X/z/rvq5uO1ezroSwhn4tW6rfpF0vacLO638of0bTwCPVeAaMBer3QAenr5x0xdhCy9XQE8C64q6Fdd+GMZQ2KwiLc8PP/pqc004625buAnHhGTev5tvNkoI58vwP3QiYf2jpiXZ37euLJ8Q74Z1urHfd/xMs+/dD+FI+GeAVdsKPggJ4Izybgef7Z8AHutAA5jtciABPOd68W6L+DwGPlsjQZbPNd7viOCuBGuujeZtQAnEqx56ufms5u72Jt3RP66+8P3JYK18vWACOAHbna8rwZpQzTztKOr0GuZTsXJ7BkRlnnxUZa7Jprt7Ey8o5sm5ygsNLWABzAXoYFrAA93J3Rrs3obF0orLwKhNBHDcWYdwurQTxOlyfmevdZtrtmk9tq3uXBde9sUGCd1rHp6MXG5b0wngJnTr/f/dx16t7qi3eV293mz3ru8N79umpHs716CzH0P7O54AHksXNKMdZBf0ZN2zNerT0GBAQiQfR7mpAI5cT06wfvjk5Pt+s51uC/ey+yYt4aMnJm+BSnd0PrwjI6bbeZr5OuGdgM4X+X/66Teaj65sA7h9b29GOKdVvamBVvNk/Zv5GMoQwGOd30FYAOdBun93BmL1wmYdad2mKzghlVb2e+rnzARmu91cz83135uemnz9YLb/kTqwE7SX1wGd9/AmoNuWcZbNehK+7RfyJ8TTDf2eYy83ob/J/Z8nLxg2MwArBPBYAhjYSrkOnBHFmx45nBDOe4Mz4vmGXOutg7U7kCot3FwDTvdx3pv7xb86V318+h7idDtfe/K15r297WjpNoTTEk7YfvCRV6r3H59+o9KG932e9BQ0LxTq/eiew/0RwGMJYGArNdeBH3+16QoeCp115Jrwl+tgzaCltFjbbuMmUOuWd1rf+TufmJW3MSXgrn5o8pGVCeJ8Cf/H62lpLXf3N9d6813Cmf8gB1z15UVKWuGb+UhNATzWgQbwW6+9sQnheMuVH9i5/fI//cHO7aYd7LToTgvTDse03A+603I/OazTbnrwhZ2wufTqazYy7dPHXmha2AnUX+tt77L//oOda8Jvv2p2uexnwjafZnVJb1rWeT66nLvyYuIzT7/RvHjotuT3TwCPdaABDFBSBjLl053uOqDWZLqIb3rq7ORjIZ+cfIDG5Z3tJ4DTCk5ruf2Ch7SW24FYd3z3zeoTdWs4I54zCCqf3jW0nYOUa9XZx+xbu9/rEcBjCWBgayVU8sEY7RcaHISmO/rZyXXeDJ5qB2W1A7XyBQ7Z/o3Tty/lRUFazemizvIJwHQ5H/RI5yEZ5HVHve0M+NrEl0lMCOCxBDCwtdIaTbfqbdMvLBgKoU3INdS0gvP2pIRuJIyba8D1tIyGzrXofHlCrg/ngzzyPuGDfm/vMrk+nf3eXOs3BPBYAhjYagmXjDo+yI9xjIRwBld98MQrzeCsXONNwLXXdBPCmSd/R37Pbf31nC+TfXijGRy2/odvdAngsQQwsNXSFZzu3lvrwDnobt60dhP0kYAdmqcJ4ALdzX3Zx3zBw2ZbvyGAxxLAwNZLyOSjKQ/yWvDFJl3im2/9hgAeSwADWy8t4LSEb8m14Dkt08Mkrd90l2/mgzf6BPBYAhg4FBI273/4lQO/Fnyhy6jt2787+YrP9T/3eYgAHksAA4dG3peblt9hDuF0w+fjLjd/7bclgMcSwMChkRZf2xVd+i1AJSR8r/tWPgLzoMI3BPBYOwF85bEE8JlJCANsqUvvO12993i6ovM1f3VL+JC4qw7fW555s7r8gXxa1/C52YzT1ZEH/qn66vE/q6rHr6j+7bGjF5Xqyaurf6kD+K9v/E4dkI80IXlQXqjX/8Ldj1RH3nf8THXlQy9XaQkDbKt86cAV909GRX/p2XPNW4e2XUY8R57n80EgOQdD52YzTlfvOPaT6k8e+XpVPXFl9avHr72o/PtT11Q//frd1anPPFn98K4TtTqED8gLd56o/v6Lj1ZHpt+BrpRSSqnzWAJYKaWUKlACWCmllCpQAlgppZQqUAJYKaWUKlACWCmllCpQAlgppZQqUAJYKaWUKlACWCmllCpQAlgppZQqUAsD+Prrr6+OHDnSOHr0aPWzn/2s8eKLL+7cblq5adGdFqYdjmm5H3Sn5X5i2nZOe+6553am3XrrraZdZNOef/75aaLurYUBnJWePXsWANiHhPK8WhjAWXBohQDAcgIYAApIl/S8WhjAWXBohQDAcrkOPK8WBnAWHFohALCcAAaAAgQwABSQdxPNq4UB7G1IALB/RkEDQAECGAAK8DYkACjAICwAKEAAA0ABAhgACvja1742TdS9tTCAvQ0JAPbPKGgAKEAAA0AB++6C9jYkANg/g7AAoAABDAAFCGAAKMDbkACgAKOgAaAAAQwABXgbEgAUYBAWABQggAGgAAEMAAXs+xpwFhxaIQCwn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GxtU6dOjV4O5tzWM7xpo5zlfVcqOe2xLnYVgJ4lJPVPUduqO491bv91L3VDUfuqU52b9saOeYj1T0nh6Zt0kFs51R17w1Hqhvu9QA/OP1zPOcxUsQm92VT96VV1rPqNpc9hjZ1Pkqci+0mgEeZcwcWwBtwENvxAD94h+UclwidVbcpgC9WrgGPMjaAJ3esvDhp3HBvdWpmWr2Oe++ZTm/Xt2iZAc0258zbnTa1+6CcHsPJ7jyLHpTTB/W93fn7LzZW2Pe5+z20nd5+LTyu/nntuefk7nrmmuzDZJl2XZ1jXXpeu3/XTvaWX7b+Ve8DM3rrbv6/7brH7NvibZ+694bdaTv/l94yzTnOttrpy9Y7nXfufXHZ9NqY+/rOvta/7+txN3Sci5dtztfO39P57rl3znqGzNnmmPvg3MfqKv+beUqci+1nFPQo/TvwVPOgaO/okztY91Xd4B1w5s6+bJm+6QOteeD1l+1Omzh5T+7ks0/G3QdmM33JtrrzT56Mxx5v1/L9nr9fy45r3Hmdb7L+nXl3nuja9S/b/t7psyG3bP2rnMe+Zedy2b4t2XY/rBcum231wq3z5Dr0P+2uez/TF/9Pevsycz6XHPeM/rzLlu3sW/7XO7fvXW6+/rxjjnf2fDX7tOB8jDv2vhLnYrsJ4FHaO/iQ6Z18T8siJne0yQNn4E63dJmewfkXmJl/74N48foG5u/etsq+r7qdZcc5M33owTx02xxZV+/JZ/bJa8DM9pfs/7L1z6yrteA+0DWw7N4n3iX7tmjbg9Nb/XOcbU2f5GdemLa6+7Lsf75s+oA9y88PnKXHPXD7zvJjls089YuPhOTu+gb2Y64R8+453v6+98/39HysdOx9Jc7FdtMFPUr3Ad3ReaKZPPENBXR7R9t7J1++TGdb7fxLX6lOHni761rwIB18ALWGjnn3gbPKvi/e77H7Ne+49p7XVR7gzb71u8FW2v7i/V+2/lXOY9/geZ0JvxH71ttma7LtyXlsb1t8jrOtzpP8nv93d/7F+7V8emsy3+5+d5efDeDuulY757PHOW7Z6Xmb+b/3z9ci8+Ydc7yt7jp2p69zfytzLrZbztW8WhjAWXBohdtp6A5e6wfwwnCc3On2PBEsDdRdi+fffXDu3LH39aTWWvygXmXfx+z3sifj+ce197yu8gBv9m1hAK93Xpetf5Xz2De47KoBPHLbky7PmA223XOcbU2nZRt71tudf/F+jZ2++H8yu5/dda12zmePc9yy7f61+xPj75PD53bs8bb653syfZ37W5lzsd3yP51XAnjH0B281n2ym3lADJnc6eY/qYywaP5M6z8Y9jxIV9n+wPzd21bZ91W3050/vy88roHzusoDfGD9zRPL6O2vvv971r+zrhUNLbvqvq207e557Z/jbGv6GJl5EdDq7suS/drHOd27/PwAXu24e8c5Ytn8fzN/+3Ny+wr3yaFtrnof3HO+p+djpWPvK3EutpsAHqX7gO6YeaKZ3KlmHijNHXTBE8HSZfpmH2jNE3nbuuo/GJp9yyvPdl0DD9KFD6DJ/N3pTStoZ19X2fcF+71sv5Ye1/zzOu4B3p+3d9wjt797PNO/d5ZZsv52/tH3ga7+tuese8m+zd324LHPHvfscc07J8sHUc1ua8n0wf3KcbXb37svQ/ePcee8f5xLlm32pXscs/uxr/vkqOPN37vz7D3fs/sx7tj7SpyL7eYa8CjdO0/HzB0spnfI5sEQ3WUm02afCHZvH15mwM6DL7rb7nYTttMmD8zJNru/T/Uf2DOmx9x9K0j3gdZYYd/n7vfy/Vp8XMPntQn5zD8Ngaxj/gN+sr6dY8hbVjrHunj7A8vPvBVo+fqXncfF+z677D339P+ny/Zt+bZ3p82e59lznO10l+2td+Z4++evNvM/XzZ92f+kuy/D949lx93Vvy8tWrbZr/4Lj+nfq9wnh+bd3d6c4537WO2ej1j+Px+7X+fjXGwzo6A5HOoXAPeMfYDnyX7Pi40NWnX9q+77TMBywVrl/3o+Xaj7tYUEMIfCqbrVOdjCaQJrb+tgY6/GN7D+ufs+RABfNFb6v55HF+p+bSNd0Bx6O91hU5vuCjvo9c8QwHDRyPPBvFoYwFlwaIUAwHI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nRBA0ABBmEBQAECGAAKEMAAUIBrwABQgFHQAFCAAAaAAp577rlpou4tXdAAcEAMwgKAAgQwABQggAGggFtvvXWaqHtrYQC7BgwA+2cUNAAUIIABoABvQwKAAgzCAoACBDAAFCCAAaCAfb8N6fbbb29C+MUXX2wGZMXRo0eb21qmXfjTMgignZY7g2nbOe0rX/nKzLRjx46ZdgimZaxOd1r+Nu3CmfaLX/ximqh7a2EAK6WUUupgSgArpZRSBUoAK6WUUgVKACullFIFSgArpZRSBUoAK6WUUgVKACullFIFSgArpZRSBUoAK6WUUue9qur/AySecqi9WNixAAAAAElFTkSuQmCC</SerializedThumbnailImagePng>
</SlideLayoutData>
</file>

<file path=customXml/item24.xml><?xml version="1.0" encoding="utf-8"?>
<ShapeData xmlns="http://firmglobal.com/Confirmit/reporting/powerpoint/09-09-2009" xmlns:i="http://www.w3.org/2001/XMLSchema-instance" i:type="TextData">
  <PowerPointShapeId>ef104b65-4ba9-4201-b4a1-af2acce04d68</PowerPointShapeId>
  <ReportId>7e4c9f2d-b76a-4fc4-b77b-4b575acc6be1</ReportId>
  <OriginMode>View</OriginMode>
  <Name>_University_of_Minnesota_2019__Staff_All_NVG_v210__Engagement_Profile__MostEffective</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4bb97177-7c9b-4499-a2e0-fe9d3eff84db</TextId>
</ShapeData>
</file>

<file path=customXml/item25.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CUdSURBVHhe7Z1brBzFgYaPCHc7QBycBFjAJORKEswGc3EAGwIk+5T3aJdFimStFOUtD9FqV0jZRF6tIBiDjQ02DhgTgnnJCyFsgpNXXsAYA8aWUKREipKNxD6scllla+uv7mpX13T39Ez3nOrT5/ulT2emq7oufWbq77r1LBmEEEIILbswYIQQQiiBMGCEEEIogTBghBBCKIEwYIQQQiiBMGCEEEIogTBghBBCKIEwYIQQQiiBMGCEEEIogTBghBBCKIEwYIQQQiiBMGCEEEIogTBghBBCKIEwYIQQQiiBMGCEEEIogZY+svuYWbfrdfPBRwAAxsvFlgsees1c9dhxc/fhk+aOH42fOy1bn33HXGzb+IsePuquQdW16Yej5pyHf22+vWe7MU+sM3/ef/WK4q9PX2Z+t/0O89LNB83Lt++17FkYR7buNb+8+zGztO7h1837dx6z6C8AwDg5b8dRs+6RY2arNaUtz540t64S7njulLnh6ROu/msfqr42/XDULD30G/Ot3d8zZv9a85d9V6wozMH15vf/dqv56fVPmZdvsUZ5y6ML44hN/8gde8yS7lzcxXvoKADAKFlrOe/B18yN1ohutwZ8yw/fMbeuIu567qT5xL43zdnff63y+vTDa2Zpx6/Nt3Z915h9a82fH79iRfF/T603v7MG/OL1T5qfW5P8+S27F4ZM+Bdf2osBA8D4Occazyf3v2nutEZUZVBj5zbLl2zdP7z7mDl3YSaMAbcFAwaAVcG5tue7ftcxc8cqNV/P1h+9YzY/c8KsefCoWbuj+lp1AwNuCwYMAKPHDz1rDnQ1Dj3HaARAIwEaEai6Xt3AgNuCAQPA6JHRfPTx46t26DlGQ9G3256wFt/qxqTqms0PBtwWDBgARo16v+fveM3cfOiE2aoVwZEZrVY0FP+ZJxaxIAsDbgsGDACjRr3fDY8dd4uPqoyob7Lepbb9ZHtwb7emr2NVcT2Kr/IJ7detitM3t9l8lJd6wef3OheMAbdloQZ8xmWfNEtLS+asG79aHDv3a99xxzyELV/Y+66+vgg7/5v7CRtp2Jr7flIKO2Pdpas6bI01F/V+b3rkF6Wwc9dfVpjRpp1HeguT2f7tU2+bj/3Hf06E+bnn+LyzL77MXLH3DXPlY2+Yax98uRTWtiwiDBPTwmT41xx4cyLMX08xe1hmwHFYaHKLDLv28rNLx2dlNAasi1F1HABgOdBWm7/Z88bMvd9pPVaPDHWL7UVqblmvtbDpA7ZHqRXXITomU1ZcnaehcJ1zo70xuOTRYy6Oeuri3AePms888Za56/Ap10uN8+wTpa+6XrjT3rz01gtO2wOOjXlWRmPAZ3/lnyqPAwAsBzK2L1jj0xBvlQHVccsz+TCyxZtmKdwi45Kx67UWeF1g85OBar5Zeeu9tvmc/f1X3Tz0Z3/wlktTxnuTNV71eNfYuOF+XJ0jIzzHllvD5looJbP2PedFoDpcbcuvsvtydIMh6LYwBwwAo0RGqGcez2q+iq+e7Hp77uesad5qzVgmpeMyY6H5Xb3/9BNvurxkXnEPUsdkvB/f96Yz0S8/f8qdq/fn5z1ehct0w/M8Zz3wmvnQrtfdOdPq4Mpk42hOd1az1jnqiet6qTxVZZkNDLgtGDAAjBIZ3NX7Zl98JSP7hDXgM+9/1aUhg7zS9lY1hPxFa8biCwffdk+TOtuapHqxoYl6c7300Tdc3L+zxvul5045M7/ItrHOeK1Z1xmvR+GKq7ZZpurroWFjGbLKmZnuSZfPxiffcr19mXFcp2noudgf1GIsW/aqsswGBtwWhqABYJRo+Hnjk7MPP8vU1AP2Q8NuSNi+1n7ZC3ZaY7TotXsf5aljWlUsI7zr8Elz9+FT5jpbhvW2J6s01MucZrwhiuv36cpgVReZsW4APmXLqPlttd2aw32fvWG4aq+94ZixvkJ13mBvMnTN4jLMDnPAbWERFgCMDpmmjFI9w1l7hLEBx+nGQ80e9R612Epzw1+xvV6lJYP05l11jpj2OEiZsPJU+mqn9XOC51kj9+nquMJlnh97/Lgrf1ynaeica20PHQNedQb8K/Oi+0niP5qdh6rCp7Pl0Ing/Qmz8w9K7z3zjSDOLPGWD1/3XCd/VRGnzPDqADA8ZEwaIp619yuaDLgJ5ameqeZ6r7W91fdbU5RJVsUVii807yrja9M7VhwNeVeFdTFg3aTc/EzWttTdYLQHA25LegN+8T3nPU4tDKjEod+aUxPnVZhS23jLzDdOKv/TOvVKaK4RA60DwBCR8Wmx07y9wVkN2Bu+fuBfw89uuNkeq4srs7zs0WMurlZca3hZw8gKm2WIOqSLAQvdrGiovPs8MAbcluRzwJkJvWdezP/OZCSVplTBIM1rxvwxYIDWyIw+/4O3ls2Ald/le99wC660pUcrmGMjlbnKmD+0yxqv7SmHK6vvPHzK3PT0Cdf7nNeEuxqwztNiM6VTlX57WITVloUa8HTyIdg//NZsyXvCL75YFa+GMRiw6l4ZHoEBA7RCQ7oapr3h4HzPfp7XgC+1PVoturremqvOVU9SZfE9Xhmvuymwxqt4Ml+VT/lpYZX+3vj02y69eUy4DwPWwq6mYfN2YMBtSWrAW175o9wjH3oNzLgi7gTh0HWuzLwjU2obL2CmoeEK4vMnbhAqytRY71Z18K8z1ZW5S938aIWuVzmduhuAaI7bqW6uvxzXlavhBqvr/wjGi3qR8y7AEvMYcGb6R83mQyfc6mcZrQxUx7SX99onsx6v5odlvAq/ZPcxF/bZA6d76vp7yzMnzIX23FlNuA8D1qpxesCrYgh60gCzRrXlYqyFGHCVYeRqdWPQcH6YT+8G/EdzKjBfr7Ipda3baQPOpgtiRf+3qjoGysqf44020qmT71UYcPd6wLjRQiVtBdpie5dtHykZMo8BCxmXHiupJ13JhLVfVwubvPGqPJ+zZnvxI8dcL1MGK8564FU3bO1/KlE9ZA1Ha3W00mxrwl0NWDcG6r1r9KDbAzmYA25LukVYVb2bvNFu3ZtpOyzbMp7vVcX51x2PKXplJSPw+VhV5d/WNBrrYBWk40cWwrhd6yaK+lmFBlocL/Lz5Zq8maqPGx6zhAbecz1g3MiAP7xrvhXQYl4DFjJWbT260RqohpdlvuqJX2ONVzcF3njj8/RAD5lnYcK2DHpcpd9z3MaEuxqwyqs8lda0rVHNYMBtSWbA3iRKPaGidxP2Shvo1YDzvEtxoriNZtlU9qqwNmkGNNYhNro8vyLtrnXL8CZX/p+J+Fo24I3Vl8XXqyL/yRuJfuoB40aGpfnYFAYslL/mf/UYTM376piMVzcGcdwQLdwqmbD9q7lhrY5uMyzc1YDVY9fNgky/21YkDLgtiQy43qzqG/kK+jRgH6dRDQZTmcdpsnqFRjmjYbStqyMy4K51y8nqUB1vsn4R8ZC0r0fTqEdc557qAeNGBqheaN8GrHRlpDru/tr3br45iOPREK4MV+e07U3qHP04ftwT1k8pKkz5NvWE+zBg/dXjMjHgMc8Bx41xldoYU1tTahOvTZmaGvfKPE6T1IC71i2nyYAnRzT8TVaNfD1mMeCe6gHjxhvwvEZUZcD6dSItmNKPL3z+wFvuuc4f23e8yG+WxVLTmDBh+3fzIWuMD2c/c1iXFwbcD6Mx4DqyhnyaGnpTnj4NeIqBTmXK+UkNuGvdcpoMuFw/X65cYR29ifqyzGLAPdUDxk0fPWD9GIN6uUpPxiZD1nyutg99+XC2qEqvNWSrud3uD684TV1PWH8vtG103DNXD1t1PuOBV91PGGLA3Ri5AdcPP3vK25Oq4zjamlKreNPL1UzT+VVhy2jAneuW4W+cJqcHovQbjHJiXtfHrbgOtXPAHesB40ZmpF8i6mLAn7I93TMfeM39wIEeTiGzlQFvOvi2+ag1ORmy4upH87VwSXme38m0JolNWPXZ/MwJs8621QrTjYHvfa/fdczddOiHH+bZeiV0np7K1f3H+THgtiz/EHRTj8fjG+VpDW1l491gwFPiFT3z2Ax8r63CJEKqz/f5WFWZ55Q0C9rW1REbcPe6iSKNqp68FJtqVK7T51sV16Lm+vhyScHxPuoB46brKmiPHhMpA5TB3ml7vdc8kf1YgczvTNvb1AIr/6P8n9iXDVkr73mHo3We2wIUmJ/y0halu3IT1s8Gyiive+ott5dYZfyiNWWtYJZR6++svwfs0TYpzTcrX1ZBj3IRlm9spw8v+4a2eTGW7xFlyky9ypTmi1dWiyHxxvNjk8zzb20YbesQxC2l3bVu/n9Svee4XAZfrgaFZSsMu0alG5dZ6lF1HWDsyATVns27D1joPBm4zFV/ta3ovAeznqE3WJnjDfa4esd3PnfKvn7bhc3bE1baunG48KHXS0Z+lkw4+F1jXzYhw523xxujtDYd1OMw2Qc8TgOu7MXV0LJHUwxTSq6hrjaltvEqzWPGBrzU05NKBuLJ85kh7fZ1qDOebnXzBrzT3iWX0mmqXyiXlzfQmjIXsuH552VytKRtPTDg1YiMTMOo6gn6ec0uaBGUesIy3DgfGeN1thcqE9RwtB5kobnjeQxMxq1etX74/wLbFvvhZaUlE9bCr669+iY09K4hbPXyq8rXHgy4LcvcA4aVzGkDrg7vnfwmrHG6AiBChrXW9uL8wzCqzGYW1PO86rHjbk5YafsersxRJqn9u/plI5mwfgz/yr0y61ddTzIuW4jOl4mHZq1h7I/sPubKHj6EQ+avBVa+F7wIZMBa5e0Xn80PBtyW5Z8DhhXLQgy4Zr74dI94GQ0fRoOMTM81nndFcIiMVXOj2gYkQ7x41+vuWc1hftlw9NvmrueyxVr6eUEZsAw2jBciY5WpKo5fRe3M1hq6jmtBlN7rUZWak9Vwdx83FHXoWulGY6X3gLsyGgOGcbGYHnDFcHKoyuFtgGbUi9PCqD4MWGy1JqwhbRmxhpzPi3q3mrNV79H3ujUvPO2HDWS6lz2arVyW0frerjNdW/6P7ztuttg8r7HpKt/bf1Rdtr7Q8LbmoFWOqvK2BwNuCwYMrVnkEHSWdlmtnoYGUIFMRI+j7MuAheaTZaxXPZ793q/yCXu45z+Y9YSv2JttgdJwtB7eoRXTPo6LF5i3DFo/5H/ToXfcoyv1wA8ZsN/bqxXO6lX3tdCqDqXfz2MoBQbcFoagAWB0aPi3WIgVmU0X1LvVULBMSr3sD9g2U4bp89V8ruZ/Nz2d/fyg8v+oNWwZ7Rpr0NrDK4P2PWOdq3RkvvoFJL/HV8PQH3j4dWf6fZa/Dt0w9LMASzAH3BYWYQHAKNE8sFYU971yWCasvcFa8Xyd5nqtsYYLqdTD1Rywho+1N/fu50+ZT+d7iDXsfPXjb7q9vX61tDdh9YRltpfvecNcsjv/RaWey16HRgrcjYItR3gN5wMDbgsGDACjxM0D7z/uhoKrTKcLmhP+ijVWLVpSj9UPGztDtT1v9b71Xk/M0jYmGdz6XdkjK2XE+hH+T9sw9ZbD8mquV78lrPiLXHAVo5sU9cL7eaQmBtwWDBgARonMRHOwffeAPTJh9bBlqH5O+MKHszZU5uvnhBVHz47WnmE/xCuz1dOstNBKc8T+yVpKczmGnEOU582H3nE3D2FPfn4w4LYsfA743K99x10Qz1k3frUInyXsfVdfX4Sd/839hK2SsDPWXVqErbnvJ4SNNEyEYWIRYaHx9BW26ekT2WMhD749ESYDVi9YveU4TOXb8sOT5nO2NxyHNeW3iDCVUTcFs17PprDQgOOw0PCu/OCZpbB3/v3SzmFdGI0BAwCkRKaiB2P4HzRYBG44+nA2z6vFU35Rll+opR9wUP7X59uXtLpZPWH1knW+FmtpyHnRK52r0CKvLTZvLfjq78ckWAXdFgwYAEbLGouGVW/Jf7CgyoT6QMPc6gVrKFqmK2TGbg7Yhmk1tOai9eMJmh/Wgzy0T3jRe3unoflpldv3fvsBA24LBgwAo0bmolXHi3yMo5AJa3HV5XvfcIuzNMcrg/NzujJhxdF7odc6FqezXGRleMctDuv+8I0QDLgtGDAAjBoNBWu494vWcBY9zKveroxe1C3+cgacYLg5RmXUDzz02/sVGHBbMGAAGD0yGT2acpFzwSsNDYn33/sVGHBbMGAAGD3qAasnvFlzwTU909WEer8aLu/nwRsxGHBbMGAAWBXIbC559I2FzwUPHa3avvWH2U98dn/ucxUYcFswYABYNWhfrnp+q9mENQyvx132P/frwYDbggEDwKpBPT4/FJ16C1AKZL7XHNAjMBdlvgIDbkthwOv0CLWdxzITBgAYKec+eNR8eLeGovUzf7YnvEq43Zrv5mdOmjUPve6oujb9cNQsPfQb863d3zNm/1rzl31XrCjMwfXm99aAf3r9U9Yg9ziTXBRHbPpH7thjlj6y+5hZt+t1o54wAMBY0Y8OrN2RrYr+8uFTbuvQ2NGKZ6F2Xg8C0TWoujb9cNSc8/Cvzbf3bDfmiXXmz/uvXlH89enLzO+232Feuvmgefn2vRZrwgviyNa95pd3P2aW8t9ARwghhNAyCgNGCCGEEggDRgghhBIIA0YIIYQSCANGCCGEEggDRgghhBKodwPeuHGjWVpactx77735UWMOHDhQHF8NYVu3bs1DjDly5AhhIw179913S2EbNmzIQwgbc5gUholQhI0rTJ+FRaicaw+677778lcIIYTQeBTefPeh3g0YIYQQGqPinnJXYcAIIYRQCw3egBmCRgghNEYN3oD7LiBCCCE0BGlBZp/CgBFCCKEEwoARQgihBOrdLZkDRgghNEaxDQkhhBBKoMEvwkIIIYTGqMEbMEPQCCGExqjBGzCLsBBCCI1RbENCCCGERiAMGCGEEEqg3t2SOWCEEEJjFNuQEEIIoQQa/CIshBBCaIwavAEzBI0QQmiMGrwBswgLIYTQGMU2JIQQQmgEwoARQgihBOrdLZkDRgghNEaxDQkhhBBKoMEvwkIIIYTGqMEbMEPQCCGExqjBGzCLsBBCCI1RK3Mb0skdZvPmHeZk/nbi/VC1iHJ2TvMFs20lXLtlUXAtluszNXc+Xf5vbc5tEaeu7IOtE0LjFgbcpEWUs2uaK+XaLYdW0rXoUtY253aJM2/ZFl0nhEau3g24cg44/rLF71/Y5ozbse2F7JiLs83eJev4Nnu/bFUVL5bO83H8ee7w5slzFXebzSM+7lUqQxQ+b1ka0qwtYxF/s32dhzc1XkXZtpkdNs3TSdWl79M6aXZs3mx2+IRr0mlV91wvbMvj2Tx22Ncueqs8w7QVJz9m2ewiB8eUVpBmWM8srjtY/b+uO27VeL3cX/9/mfb5jMqqQxVx3bUqXReV/4XJcyc0mf70z1J8vL5c1Vp0nRAanlbmNiR9wf0X0+O/eOGX30pfWPfddecEDXNdvJJesA3p6XNcI6RIpXMVJzBD/zo87uXCfT5Z41GUrUtZiuNRWWrLWH8dJhXmq9dVZa7LV3UMz52Wjg2prHsuNcg+rqtHVRpBnnVpK50ik5qy+9cuH/9/DOowcTy8vjXHi7JUHHfn+esTHM/fTlyXMLwhrl7rpkF/izpH8StVm35cV59Xxec5ymeiDrFq8+ypTggNTPKuPrV8Bhx+2cL34V1zjuu1xOfUxQvV9KVWWHFuVYMfmk8ud45vnPXW9kAVoUtZmvKcWkarunS9ovBSIzo1/ZZmWKSRMVH3XKW8rYr3dXk2fRb8sTDBMB3/WmkEcabmWXfcvQ3yja9X6TyradcljN8YV2Wwx8K047yqFMfR+yL9oOxVn2d/7gz/W6cwz0XUCaGBSZ/rPpV+CDpqMAvF59TFC1X3pXaNg294ol5RET9qfCWF1xnwvGWpy7NVGa3q0vWKwsvGOS39+nxL6Uyre652BhzkOS1tnZc37hPp+NdRGnMb8LTrVTrPqk3ZffymuIrn6pjn54+FeVUpTr+u7FWfZ3/utDrEivPsu04IDUyDN+DKAsZftvC9+3L6L2Z2pzzZYFrVxSspaGzcW9soKI2wcXCNU9AgFXkEja+Xy9PnE5Vt3rLU5dmqjFbx+wmF+ep1Xram9H2jXKpXTTqlOHV1z+XrnL2J0qjIsybtYvg+l0y1ZBw66F+HaYd1COO6tKccn/b/KJ1n5fKdLHuhMH5t3OB1eO3ivKoUxmkqe93nWefWlqtGYZ6153aoE0ID0zi3IblGIuvZFA1H1Re0Kl4s1xDkcUoNsT8vW3DjTi/loYbCNyC5XHjFohVp3rLU5tmmjFIezx3Ta1/HQEXZbDpFL7QmfYXYOO64q2twDSrTCY8rreJgZVmKtKM0pudpKdIO09E5/noE1yK4Ts6w87hFEnXXfd7/x8T/xarxMxGU1b2N42ZGNVFn9z48t/o6T8axr13acdl1vX1YnkpYlxn+t+U89bbvOiE0bi2PAaOF6QXbwNY3XKGhdFG7dJrLkjW+QVuM5tS067wIpcgTobGrd7fkUZTLKWuMO+JmMej9WBoX0TRq1nSqylIWBtyHpl/n/pUiT4SGJ34NCSGEEEqgvkd4MWCEEEKohQZvwAxBI4QQGqMGb8B9FxAhhBAaglbmNiSEEEIIlYQBI4QQQgnUu1syB4wQQmiMYhsSQgghlECDX4SFEEIIjVGDN2CGoBFCCI1RgzdgFmEhhBAao9iGhBBCCI1AGDBCCCGUQL27JXPACCGExii2ISGEEEIJNPhFWAghhNAYNXgDZggaIYTQGDV4A2YRFkIIoTGKbUgIIYTQCIQBI4QQQgnUu1syB4wQQmiMYhsSQgghlECDX4SFEEIIjVGDN2CGoBFCCI1RgzdgFmEhhBAao9iGhBBCCI1AGDBCCCGUQL27pZ8D1l+ZsSecG47D7r333jzEmAMHDhC2SsLCJf0a2tExD2GZxhi2YcOGPMSYd999l7CRhklhmAi1EsM2btyYH+1H5ZwQQgghtCzCgBFCCKEEwoARQgihBOrdgK/deK0bK79ty63mT//7P46XfvZiaRw9ZdiJU2+Wwq688krCVkGYCMMEYasjTJ+DMEyfE8LGGaa234ep3e877J5/vCd3un7UuwGrwP/9p/+Cvjn+XXPDTd81r9a9HyqLKGfnNJ81966Ea7csBNdiuT5Tc+fT5f/W5twWcerKPtg6QZ/I3/pU7wb8L//6z5UFh47EX/Dlaiy7sohydk1zpVy75WAlXYsuZW1zbpc485Zt0XWCXhm8AaubXlVw6Ej8ZYvf//ieYshk6evPBnHusXfJOn6Peb4uXozO83H8eZZX7980ea7ift3mER/3lMoQhc9bloY0a8tYxN9kX+fhTY1XUbZ7zHab5r0/zo7Xp+/TesVsv2mT2X68OZ1Wdc95/ut5PJvHdvvapdEqzzBtxcmPWW64/5XyMaUVpBnWM4ub51n1v647HqUzcb3cX/9/mfb5jMpaE9ddq9J1UfmfnTx3gsn0p3+W4uP15apm0XWCvtH17lMY8EpBX3D/xfT4L1745bfoC1s00tZwioa5Ll7+PuNZ25CePsc1QmoISucqTmCG/nV43OPCfT5Z4zFpIHOUpTgelaW2jPXXYZIwX72uKnNdvqpjeO60dOrqnqMG2cd19ahKI8izLm2lU5hBTdn9a5eP/z8GdZg4Hl7fmuNFWSqOu/P89YnjV1yXMLwhrl7rpkF/izpH8SupTT+uq8+r4vMc5TNRh5jaPHuqE/SK5oP7FEPQK4X4yxa+D++ac1yvJT6nLp4PF01faoUV51Y1+KH5hOf4xjkzUZdnl7I05Tm1jBXvY6LwUiM6Nf2WZlikkTFR9/ic+H1dnk2fBX+sMOIoHf9aaQRxpuZZd9ynWZQlil86zzLtuoTxG+OqDPZYmHacVxVxHL0v0g/KXvV59ufO8L91hHkuok7QK+pg9qneDVgfmqqCQ0fiL1v8xQ0b1ao4oi5eSN2X2jUOvuGJekVF/KjxFQqvM+B5y1KXZ6syVryPicLLxjkt/fp8S+lMq3tOOwMO8pyWts7LG/eJdPzrKI25DXja9Sqdl8efVnYfvymu4rk65vn5Y2FeVcTp15W96vPsz51Wh5g4z77rBL2CAa9W4i9b+N59Of0XM7tTnmwwG+L5cEfQ2Oi9GgWlETYOrnEKGqQij6Dx9em5PH0+UdnmLUtdnq3KWPF+gjBfvc7L1pS+b5RL9apJpxSnru45vs7ufZxGRZ41aRfD93m6MtWScfh09DpMO6xDGDe87nXHp/0/Suflx5uuSxi/Nm7wOrx2cV5VhHGayl73eda5teWqIcyz9twOdYJe0RalPoUBrxTiL1v83jUSWc+maDiqvqBV8WJcQ5DHKTXE/rxswU2p4XFx1FD4BiTHhVcsWhHzlqU2zzZlDOK5Y3rt6xhQlM2mU/RCa9K38WVo7rira3ANKtMJjystX/fqshRpR2lMz9MSXNfT6egcfz2CaxFcJ2fYedyizHXXfd7/x8T/xdL4mQjKWhk3M6qJOrv34bnV13kyjn3t0o7Lruvtw/K8wrrM8L9dfJ2gT/R/6VPMAcOq53nbwNY3XKGhdKFdOs1lyRrfwhBhbqZd50WQIk/ol8EbMKugYWVhjfH+072LjKD3Y2lcRNPIrOlUlaUMBtwH069z/6TIE/oGAwYAAEgA25AAAAASwCpoAACABGDAAAAACWAbEgAAQAIGvwiLOWAAABgjrIIGAABIAAYMAACQALYhAQAAJIBV0AAAAAnAgAEAABLANiQAAIAEDH4RFnPAAAAwRlgFDQAAkAAMGAAAIAFsQwIAAEgAq6ABAAASgAEDAAAkgG1IAAAACRj8IizmgAEAYIywChoAACABGDAAAEAC2IYEAACQAFZBAwAAJAADBgAASADbkAAAABIw+EVYzAEDAMAYYRU0AABAAjBgAACABLANCQAAIAGsggYAAEgABgwAAJAAtiEBAAAkYPCLsJgDBgCAMcIqaAAAgARgwAAAAAlgGxIAAEACWAUNAACQAAwYAAAgAWxDAgAASMDgF2ExBwwAAGOEVdAAAAAJwIABAAASwDYkAACABLAKGgAAIAEYMAAAQALYhgQAAJCAwS/CYg4YAADGCKugAQAAEoABAwAAJIBtSAAAAAlgFTQAAEACMGAAAIAEsA0JAAAgAYNfhMUcMAAAjBFWQQMAACQAAwYAAEgA25AAAAASwCpoAACABGDAAAAACWAbEgAAQAIGvwiLOWAAABgjrIIGAABIAAYMAACQALYhAQAAJIBV0AAAAAnAgAEAABLANiQAAIAEDH4RFnPAAAAwRlgFDQAAkAAMGAAAIAFsQwIAAEgAq6ABAAASgAEDAAAkgG1IAAAACRj8IizmgAEAYIywChoAACABGDAAAEAC2IYEAACQAFZBAwAAJAADBgAASADbkAAAABIw+EVYzAEDAMAYYRU0AABAAjBgAACABLANCQAAIAGsggYAAEgABgwAAJAAtiEBAAAkYPCLsJgDBgCAMcIqaAAAgARgwAAAAAnQCG+fYggaAACgBayCBgAASAAGDAAAkIDBD0FjwAAAMEYGvwiLOWAAABgjrIIGAABIAAYMAACQALYhAQAAJIBV0AAAAAnAgAEAABLANiQAAIAEDH4RFnPAAAAwRlgFDQAAkAAMGAAAIAFsQwIAAEgAq6ABAAASgAEDAAAkgG1IAAAACRj8IizmgAEAYIywChoAACABGDAAAEAC2IYEAACQAFZBAwAAJAADBgAASADbkAAAABIw+EVYzAEDAMAYYRU0AABAAjBgAACABLANCQAAIAGsggYAAEgABgwAAJAAtiEBAAAkYPCLsJgDBgCAMcIqaAAAgARgwAAAAAlgGxIAAEACWAUNAACQAAwYAAAgAWxDAgAASMDgF2ExBwwAAGOEVdAAAAAJwIABAAASwDYkAACABLAKGgAAIAEYMAAAQALYhgQAAJCAwS/CYg4YAADGCKugAQAAEoABAwAAJIBtSAAAAAlgFTQAAEACMGAAAIAEsA0JAAAgAYNfhMUcMAAAjBFWQQMAACQAAwYAAEgA25AAAAASwCpoAACABGDAAAAACWAbEgAAQAIGvwiLOWAAABgjrIIGAABIAAYMAACQALYhAQAAJIBV0AAAAAnAgAEAABLANiQAAIAEDH4RFnPAAAAwRlgFDQAAkAAMGAAAIAFsQwIAAEgAq6ABAAASgAEDAAAkgG1IAAAACRj8IizmgAEAYIywChoAACABGDAAAEAC2IYEAACQAFZBAwAAJAADBgAASADbkAAAABIw+EVYzAEDAMAYYRU0AABAAjBgAACABLANCQAAIAGsggYAAEgABgwAAJAAtiEBAAAkYPCLsJgDBgCAMcIqaAAAgARgwAAAAAlgGxIAAEACWAUNAACQAAwYAAAgAWxDAgAASMDgF2ExBwwAAGOEVdAAAAAJwIABAAASwDYkAACABLAKGgAAIAEYMAAAQALYhgQAAJCAwS/CYg4YAADGCKugAQAAEoABAwAAJIBtSAAAAAlgFTQAAEACMGAAAIAEsA0JAAAgAYNfhLVlyxbz0s9edF11cduWW12hPWML+4d7/r4U9vj+vYStgjDdCYdhek/YOMP0OfBh+gwQtjrC1O77MLX5OnbRRRflTtePejdghBBCCE0XBowQQgglEAaMEEIIJRAGjBBCCCUQBowQQgglEAaMEEIIJRAGjBBCCC27jPl/9lugNhbS+9QAAAAASUVORK5CYII=</SerializedThumbnailImagePng>
</SlideLayoutData>
</file>

<file path=customXml/item26.xml><?xml version="1.0" encoding="utf-8"?>
<ShapeData xmlns="http://firmglobal.com/Confirmit/reporting/powerpoint/09-09-2009" xmlns:i="http://www.w3.org/2001/XMLSchema-instance" i:type="TextData">
  <PowerPointShapeId>34e16cf9-a1e1-4b21-821f-bf279e87e663</PowerPointShapeId>
  <ReportId>7e4c9f2d-b76a-4fc4-b77b-4b575acc6be1</ReportId>
  <OriginMode>View</OriginMode>
  <Name>_University_of_Minnesota_2019__Staff_All_NVG_v210__Questions_Summary__Preamble</Name>
  <PageId>fcd55ecb-6da3-495d-ab7f-70ecf224daef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Key="LAST_VISITED_PAGE"&gt;&lt;Argument xsi:type="ParameterValueResponse" ValueId="00000000-0000-0000-0000-000000000000" IsIterator="false" Type="String" StringKeyValue="question_summary" StringValue="question_summary"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Key="QUESTIONS_SUMMARY_PAGED"&gt;&lt;Argument xsi:type="ParameterValueResponse" ValueId="00000000-0000-0000-0000-000000000000" IsIterator="false" Type="String" StringKeyValue="6" StringValue="Survey Follow-up"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QUXVlc3Rpb25zU3VtbWFyeQEHAAAABQAAAAYMAAAABHBhdGgGDQAAADFZb3UgYXJlIGhlcmU6IEV4cGxvcmUgUmVzdWx0cyA+IFF1ZXN0aW9ucyBTdW1tYXJ5Cw==&lt;/pageContext&gt;&lt;/DynamicReportState&gt;</SerializedDynamicReportState>
  <OverrideDynamicReportState>false</OverrideDynamicReportState>
  <TextId>e1755062-b914-4d34-9e07-0f00991ed4f7</TextId>
</ShapeData>
</file>

<file path=customXml/item27.xml><?xml version="1.0" encoding="utf-8"?>
<PresentationData xmlns="http://firmglobal.com/Confirmit/reporting/powerpoint/09-09-2009" xmlns:i="http://www.w3.org/2001/XMLSchema-instance">
  <ReportId>aea39904-5828-42fb-94a9-5d82d3c560fd</ReportId>
  <Mode>View</Mode>
  <Language>9</Language>
</PresentationData>
</file>

<file path=customXml/item28.xml><?xml version="1.0" encoding="utf-8"?>
<ShapeData xmlns="http://firmglobal.com/Confirmit/reporting/powerpoint/09-09-2009" xmlns:i="http://www.w3.org/2001/XMLSchema-instance" i:type="TextData">
  <PowerPointShapeId>a44c3e5a-d44d-4001-99bd-3cbf2b7aac02</PowerPointShapeId>
  <ReportId>7e4c9f2d-b76a-4fc4-b77b-4b575acc6be1</ReportId>
  <OriginMode>View</OriginMode>
  <Name>_University_of_Minnesota_2019__Staff_All_NVG_v210__Engagement_Profile__DetachedPct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ef850b26-45ff-4a04-82d4-60104a40a6b8</TextId>
</ShapeData>
</file>

<file path=customXml/item29.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BZtSURBVHhe7d3NtZu8GgbQlJIS7viMUkpGp42vhdNBusg0hWSQUnyNAR/+kZHfRFh7r8VaiTEgib8nSDhfLgAAVEUABACojAAIAFAZARAAoDICIABAZQRAAIDKCIAAAJURAAEAKiMAAgBURgAEAKiMAAgAUBkBEACgMgIgAEBlBEAAgMoIgAAAlREAAQAqIwACAFRGAAQAqIwACABQmdMFwB8/fly+fPlyn75//97Nec1537596+ZcLr9+/TLvRef9+fNnNO/r16/dHPNeeV5jOK+Zhsx7rXnNsdBrjgPzXnPeWYyPVgAAXp4ACACQadircwanC4D//fdf9ycAgDI0XcFncroAeLYGBgBenwAYTAAEAEojAAYTAAGA0jS/9HAmp0tTxgACAOTxOA0AoDICIABAJj8DE0wXMABQGi+BBPMSCABQGgEwmAAIAJRGAAwmAAIApfEzMMGMAQQAyONxGgBAZQRAAIBMfgYmmC5gAKA0XgIJ5iUQAKA0AmAwARAAKI0AGEwABABK42dgghkDCACQx+M0AIDKCIBF+X35ePty+fL2cf3Tifz+uLx9uZb7Pr1ffnazcv18f+76ACCCn4EJ9tpdwCcMgF34e/uIKbEACMAZeAkk2GMN/PPy3j2Vev8rCaLf3tvlWB46XwD8/fEWGtAEQADOQAAM9lAD/3y/ff82ZSfALtxtrmcrAKYsf7YAmFPelPZodmHTngIgAGUTAIM90sC38HANJx9PCRFpgWWdADgmAALwOvwMTLDkMYDDsWndk8C8cWoC4FxXJwEQAE7ldAEwVTs2re+KzQkqPQFwTgAEgDN60QA4D1JtkHj85Yw2SDbLLk/jp4rz7eYuPzMc19hPzwiMs59yaafFp6ZLZRhMW5nusfaYBsCufTa+v+jJbXYr0335eZl21/1IW48sbGs6rTV+1HEDwI2fgQmW1AW89NMk2d3AuU/w8p8AtmFoGrD6UHD0zeO19V7dg8raE7i/+ASw23+jr/ehZmMdEW12D4CLx1RXr8U229i/fV3W2rLfF5O69vXbOq4j2gCAseY6eyanC4ApDXwPDd3fW9vhat+/DYDjLu2p43XbXu/VSvBo/a0A2EzLZeyfKC6tJqrNPsu0vN3Uuk2t12WrrN28lZAe1QYAjDXX7zN5wQC4fvPdDTub8gJc3vL7y24FoXVpQWW93brlDwWItG23YWtjny097b2JarO+TNvL7ZZ7yVrYXq1ja3f/BLQBAGP7+aQsrxcAl7oKe5tPs/akBJagALhVp95OSFiUst7GYldno6tTeABc64JurKwnqs2u9st0ldq2I9t1eTgABrYBAGN+BibY3hjA7ZtzF7D2bt6LMgLczfHl15/wDBwIt0nrbayuu6tTgQEwqs0aSQHwULBaaZOdda3VNbINADi30wXATQk33fam+OiTmcbxANc6vnxf5pTpkcCRFBBu1srefV5sAGyW3Z8effqVHwD7f4isTLM2STiuFuZFtgEA5/ZSAfCRG95e8JhLCSyRATAlqD0meb2rYWY9fOxLaY/rtyKfAB6UEwDvx+hivdfbpN3mdF4fJJfrGdkGAIz5GZhg613AW+FrLOkGPnM8wLUylj80nixB6npXv9fVqcAAGNZmV0nHz9L2d59Q79WlD3yDaavtA9sAgLHmensmpwuAqw3c3eySurIO3RgzAtxNxvIJXduHdOvdC2Htk6SlwNPVqcQAGNVmV/3TuK2iL5W7f/q3vtxyXQ4/yQtsAwDGVvNJoV4mALY33NSb5JHgkrJMQgA8uHzSU6cDdtttM0Qcacde2rL79e7Ws5CqYtusmVbaba3Ndv7hcV/v9AuP/ONm4mgbbHdVAzDVXDPP5EUC4HoIWNPeGB97qrK/zFYAzF2+m7ey/PHxXv16F4JJFzzW2zUnAKbtg/0As7XvY9qsL9NHF5JGwax/qvrQPuzb8f3y3sxfqku/L1am9XB4rA3aOl6ng/sWoDZ+BibY4hjAI126u+Fm2f3G2E3jG293s924aeYufy/3dHqwHjOL690LR3kBsLHdHv38owGw8+Q2G5ep2/5gWg9jrWmdm6ktSrf/p+XaDJVX/fytdnqwDTwBBHhtpwuA8K/th9Jn6p/g7Wxvs6seAMYEQHjQ3w2ACU84GwIgwD/lZ2CC7f1PIBDtnzwB3Olm77ts9dgC/BvNNfhMThcAz9bAvJ6/GwCv+vF7KyGwH1Po6R/AvyMABhMA+df+egC86ccCLkwZL+EA8BzN9fhMBEAAgEx+BiaYMYAAAHk8TgMAqIwACACQyc/ABNMFDACUxksgwbwEAgCURgAMJgACAKURAIMJgABAafwMTDBjAAEA8nicBgBQGQEQACCTn4EJpgsYACiNl0CCeQkEACiNABhMAAQASiMABhMAAYDS+BmYYMYAAgDk8TgNAKAyAiAAQCY/AxNMFzAAUBovgQTzEggAUBoBMJgACACURgAMJgACAKXxMzDBmkGWTQjspx8/fnRzLpfv37+b96LzmrGfw3nDsaDmve685hhoPuun5hjpmdd+/orzmhvpcN5wcL15rzXv69ev3ZzL5c+fP6efdyYepwEAVEYABACojAAIAFAZARAAoDICIABAZQRAAIDKnC4ARv9UQEmvk5v39+Y1hvOaaci8153XHAfDec1x0jPvteY11/5ec903r455zU8O9ZoMETXvf//7X/fJOYyvhCfQNDIAQEnOlk8EQACATMMfsT8DARAAoDKnS1NnS9hn9Pvj7Rq03y8/u7//bf96+5Tu9+Xj7cvly9vH9U+lO1NZy5B2/mtXyFXv47Sf79eLzNvlY+nq8fvj8vbly+W90gQiAFI2AfCVCYCclS7gsxAAV1UTALeOAcpgH22LbJ+cdWcsW0QALLVdKZqXQII9LWFvnYQCYMIFOI4AyJ19tK3UoJKxrADIWQmAwdYbuLsgXOcnhYetk3AtAN6W6bdxnSZfuF+4uuWb77wNN7Cz/KKdZX6+D+Zdp9H2rm5lul0kf17eN7439HkBTljmSJ0aG8s9sv2k+s/2yc/BsTKYUst+Nd1uPw23v1e2dv70WG3rvPzd+TT63tF9MTRaR3N+tOfVvF5p5d4v0/C8baZ+vdPPu+m2/MrNf7CP+2m6udTz4ZHzZns/z8u6fEwOlknaj1vt09k9xybt05Un7/zYL9feeXFvn822XzkGss+BUtuVM2j255m8TADsT7zkk+p2Ej8QALuT/v7Z/aT+XMFnGRbWm7D8zHSZq+bi2f+9+fPSjWP4/c8yfd6wFy9SA4v16Na9ub2UOjV26pVa5sfqv7ZPVo6BDe0NbFq28XpSyjZdT2sepFK2N1t/6r4YWllH89lWeVoLAXC3TN3NdtwoCzfb6T5auPl329rc/lXqsZX6vf39PC/r57rXjsmtNptYbJ+r3fX0Qaev31qbLqw7xcqyKefFYvt035uVf+EYSG67LWt1391GcLtSNGMAgzUn31x/0g2n6Q1qojuRt6bPi1K3/uFV6qq9UM1vEPMLTtryY8vLbOv+xTxYpt3G9GKzcLMe6Osx3fTtxn+/kB2pU2O/XkfK3Fqr/8pyhy7ES+U4Vra0IJWyvaP7YmhlvyzcRNPKnVKmpbpNLO6jbt07x2JjfMz2298/tp53DE7L2q97aT0pbTax1T576xnu26X1HDo/OsnLTturL2fi9Sf7erSi1HaFJzpdAFxL2P1F4z5Nrx5TWydhdwLfVzH9e2+yjrYMC+tMXH5keBFJNr9ALV8Aly9kvbWL5qh+R+rUSKjXkTK31uq/Up5DF+KlEJASDOZle1oAPLovRtbqMP88qdxJZeraZHG7ncU6dMv1N/+NY2q6/1OPrecdg5OyNp+sHZNH9uPSvAfW0+7LbpousLXdPcnLprb9tN0m7fqUc2Cg1HaFJzpdAFzXXRBuJ9384jGzdRJOT/Tu7/cTejR9rmPvwr63/MjaxWZkWOfBNFjoyI0s6QJ8pE6NhHqllzm1/ivlOXghngag5W3sly0tACZs7+i+GOrWMQ9ReQEwpUyjm+V0vYv7qGvbvZt/Y7J86rH1vGNwUtbmk7Vj8sh+XGqfh9bT7rfF9R88P25Wl91rr759pm0/bbdJux5puy2ltitF0wV8Flsn4fSGMv37ir0L+97yI90yS081WvMby/2z3Yvp/HtD2xfg7vMjdWrs1mtt+9MyP1L/lf186ELcbeNah/WLf1rZ0gJgwvaO7ouRedBrzT9/JAA+VKZumdG6F/fRpH03jqnp/k87tlK/NynHzf53Vo/JI222EVRS1nPbl29vbbuP6nGVE1RS9tvNtL369pm2/fTzybqOtN2WUtuVojXX5zN5mS7gh22dhLMTfe3mOLZ6YU9cfqxdZnhhHOnKOF5n6sV0/r2htXq0F7X+YnakTo2del0llfmh+q/s5yMX4tt2d5bJ2TfTZVO2d3hfDK0cEwt1SSr30TJN98niPurKej8WV8p+NT5mV8q+sPzzjsFpWft1L+3TA2222D6J67kt213nhn/uLa470dKySe213j7jfTlt12ecAwOltitFEwCDPa2Bt07C7kI1PGnbi9LCiZx0YU9bfmppmeYi2F6A2ovR8MJ5u0BOPmvXsX/DG+q3O6rLwoXsSJ0a2/VKLfMj9d/ez7MLelfXtQv9fTuT6XOzaWWbbb/7e/O94bb3t9fXc2df7NRrto6V8qSWe7dMs2NlHpZm27qZf29pW+ufPSkAJu3ntbI+6Tqx2D4p65mWvSvnsM4r676tZ+nzocVlHzlnm8+3rj9px8Cs7VLK3vgH7bq4bk6l2X9nIgAuXQe6E3R2InYXj/s0uSi3J/DKOhs7yy/5vBh207BQXTn7ec0F5XZBHXynXX7/hjd0W6Yp22T9i18/UKfGVr2Sy5xc//V9MipHv1xXp8X6dhf45Yv3YDsJZWuM26Gpc1vPz/Unbq+xty8269Wal2dr+8PvTcvd2SnTeD3z+Y3Rd26F746Flfp9TvP93q5r/9hK/d71izv7eV7Wdt3Pu07M26ezsZ42eE3K0Ndl1g7d8v3nCcdRY3HZ1HO2Kevku+PtJR4DK/P3yt742+3af5ZSNspkDGCw5gSBSO2FeHrzb63O6y7yz754P3N7W/VatxwAqdex46gMZy47PNvp0tTZEjZn0wae1WC1+AShexoRcWN52vZ26rVKAGTo6HFUgjOXHZ7P4zQYuD0hmHYbTU27gJppb5kcT9heUr0WCYB8On4c/XtnLjvnoAsYAKAyzT/Oz0QXMABAJgEw2NkaGAB4fQJgMAEQACiNMYDBBEAAgDynS1PGAAIA5PE4DQAgky5gAIDKeAkkmC5gAKA0AmAwL4EAAKURAIMJgABAaYwBDCYAAgDkOV2aMgYQACCPx2kAAJl0AQMAVMZLIMF0AQMApREAg3kJBAAojQAYTAAEAEpjDGAwARAAIM/p0pQxgAAAeTxOAwDIpAsYAKAyXgIJpgsYACiNABjMSyAAQGkEwGACIABQGmMAgwmAAAB5TpemjAEEAMjjcRoAQCZdwAAAlfESSDBdwABAaQTAYF4CAQBKIwAGEwABgNIYAxhMAAQAyHO6NGUMIABAHo/TAAAy6QIGAKiMl0CC6QIGAEojAAbzEggAUBoBMJgACACUxhjAYAIgAECe06UpYwABAPJ4nAYAkEkXMABAZbwEEkwXMABQGgEwmJdAAIDSCIDBBEAAoDTGAAYTAAEA8pwuTRkDCACQx+M0AIBMuoABACrjJZBguoABgNIIgMG8BAIAlEYADCYAAgClMQYwmAAIAJDndGnKGEAAgDwepwEAZNIFDABQGS+BBNMFDACURgAM5iUQAKA0AmAwARAAKI0xgMEEQACAPKdLU8YAAgDk8TgNACCTLmAAgMp4CSSYLmAAoDQCYDAvgQAApREAgwmAAEBpjAEMJgACAOQ5XZoyBhAAII/HaQAAmXQBAwBUxksgwXQBAwClEQCDeQkEACiNABhMAAQASmMMYDABEAAgz+nSlDGAAAB5PE4DAMikCxgAoDJeAgmmCxgAKI0AGMxLIABAaQTAYAIgAFAaYwCDCYAAAHlOl6aMAQQAyONxGgBAJl3AAACV8RJIMF3AAEBpBMBgXgIBAEojAAYTAAGA0hgDGEwABADIc7o0ZQwgAEAej9MAADLpAgYAqIyXQILpAgYASiMABvMSCABQGgEwmAAIAJTGGMBgAiAAQJ7TpSljAAEA8nicBgCQSRcwAEBlvAQSTBcwAFAaATCYl0AAgNIIgMEEQACgNMYABhMAAQDynC5NGQMIAJDH4zQAgEy6gAEAKuMlkGC6gAGA0giAwbwEAgCURgAMJgACAKUxBjCYAAgAkOd0acoYQACAPB6nAQBk0gUMAFAZL4EE0wUMAJRGAAzmJRAAoDQCYDABEAAojTGAwQRAAIA8p0tTxgACAOTxOA0AIJMuYACAyngJJJguYACgNAJgMC+BAAClEQCDCYAAQGmMAQwmAAIA5DldmjIGEAAgj8dpAACZdAEDAFTGSyDBdAEDAKURAIN5CQQAKI0AGEwABABKYwxgMAEQACDP6dKUMYAAAHk8TgMAyKQLGACgMl4CCaYLGAAojQAYzEsgAEBpBMBgAiAAUBpjAIMJgAAAeU6XpowBBADI43EaAEAmXcAAAJXxEkgwXcAAQGkEwGBeAgEASiMABhMAAYDSGAMYTAAEAMhzujRlDCAAQB6P0wAAMukCBgCojJdAgukCBgBKIwAG8xIIAFAaATCYAAgAlMYYwGACIABAntOlKWMAAQDyeJwGAJBJFzAAQGW8BBJMFzAAUBoBMJiXQACA0giAwQRAAKA0xgAGEwABAPKcLk0ZAwgAkMfjNACATLqAAQAq4yWQYLqAAYDSCIDBvAQCAJRGAAwmAAIApTEGMJgACACQ53RpyhhAAIA8HqcBAGTSBQwAUBkvgQTTBQwAlEYADOYlEACgNAJgMAEQACiNMYDBBEAAgDynS1PGAAIA5PE4DQAgky5gAIDKeAkkmC5gAKA0AmAwL4EAAKURAIMJgABAaYwBDCYAAgDkOV2aMgYQACCPx2kAAJl0AQMAVMZLIMF0AQMApREAg3kJBAAojQAYTAAEAEpjDGAwARAAIM/p0pQxgAAAeTxOAwDIpAsYAKAyXgIJpgsYACiNABjMSyAAQGkEwGACIABQGmMAgwmAAAB5TpemjAEEAMjjcRoAQCZdwAAAlfESSDBdwABAaQTAYF4CAQBKIwAGEwABgNIYAxhMAAQAyHO6NGUMIABAHo/TAAAy/fr1q/vTOQiAAACZvAQSTBcwAFAaATCYl0AAgNIIgMEEQACgNN++fev+dA4CIABAZU6XppoxgE0IHE5Dtc378+dPN+dy+fr1q3mVzBu+bdb8q9O8Oub9+PGjm3O5fP/+3bwXnTe9zw3HvptX/ryzGKcLAABengAIAFAZARAAoDICIABAZQRAAIDKCIAAAJURAAEAKiMAAgBURgAEAKiMAAgAUBkBEACgMgIgAEBlBEAAgMoIgAAAlREAAQAqIwACAFRGAAQAqIwACABQGQEQAKAyAiAAQGUEQACAygiAAACVEQABACojAAIAVEYABACojAAIAFAZARAAoDICIABAZQRAAIDKCIAAAJURAAEAKiMAAgBURgAEAKiMAAgAUBkBEACgKpfL/wFK+34CMmttDQAAAABJRU5ErkJggg==</SerializedThumbnailImagePng>
</SlideLayoutData>
</file>

<file path=customXml/item3.xml><?xml version="1.0" encoding="utf-8"?>
<ShapeData xmlns="http://firmglobal.com/Confirmit/reporting/powerpoint/09-09-2009" xmlns:i="http://www.w3.org/2001/XMLSchema-instance" i:type="TextData">
  <PowerPointShapeId>6d00a4ca-b73a-4b6a-b30a-c0b309527855</PowerPointShapeId>
  <ReportId>aea39904-5828-42fb-94a9-5d82d3c560fd</ReportId>
  <OriginMode>View</OriginMode>
  <Name>_University_of_Minnesota_2019__Faculty_All_NVG_v210__Engagement_Profile__FrustratedPct</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932ac3c3-d0e9-402a-b971-c6485293f124</TextId>
</ShapeData>
</file>

<file path=customXml/item30.xml><?xml version="1.0" encoding="utf-8"?>
<ShapeData xmlns="http://firmglobal.com/Confirmit/reporting/powerpoint/09-09-2009" xmlns:i="http://www.w3.org/2001/XMLSchema-instance" i:type="PageTitleData">
  <PowerPointShapeId>47f4a838-747d-44ab-8b00-db63792be9ed</PowerPointShapeId>
  <ReportId>7e4c9f2d-b76a-4fc4-b77b-4b575acc6be1</ReportId>
  <OriginMode>View</OriginMode>
  <Name>_University_of_Minnesota_2019__Staff_All_NVG_v210__Key_Metrics_and_Drivers__Page_Title_1</Name>
  <PageId>7d74c195-74f5-4dd9-b678-d44f15315334</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Key="SORTBY"&gt;&lt;Argument xsi:type="ParameterValueResponse" ValueId="00000000-0000-0000-0000-000000000000" IsIterator="false" Type="String" StringKeyValue="NONE" StringValue="NONE" NumericValue="-79228162514264337593543950335" DateValue="0001-01-01T00:00:00" /&gt;&lt;/Argument&gt;&lt;Argument Key="LAST_VISITED_PAGE"&gt;&lt;Argument xsi:type="ParameterValueResponse" ValueId="00000000-0000-0000-0000-000000000000" IsIterator="false" Type="String" StringKeyValue="dim_main" StringValue="dim_main"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Key="SURVEY_DIMENSIONS_PAGED"&gt;&lt;Argument xsi:type="ParameterValueResponse" ValueId="00000000-0000-0000-0000-000000000000" IsIterator="false" Type="String" StringKeyValue="0" StringValue="undefined"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XRXhwbG9yZVN1cnZleURpbWVuc2lvbnMBBwAAAAUAAAAGDAAAAARwYXRoBg0AAAA3WW91IGFyZSBoZXJlOiBFeHBsb3JlIFJlc3VsdHMgPiBLZXkgTWV0cmljcyBhbmQgRHJpdmVycws=&lt;/pageContext&gt;&lt;/DynamicReportState&gt;</SerializedDynamicReportState>
  <OverrideDynamicReportState>false</OverrideDynamicReportState>
  <PageTitleId>da5089b4-9635-4881-afcb-f0f779d9d4cd</PageTitleId>
</ShapeData>
</file>

<file path=customXml/item31.xml><?xml version="1.0" encoding="utf-8"?>
<ShapeData xmlns="http://firmglobal.com/Confirmit/reporting/powerpoint/09-09-2009" xmlns:i="http://www.w3.org/2001/XMLSchema-instance" i:type="TextData">
  <PowerPointShapeId>0681a503-f39d-45ab-81c1-423c1dad8610</PowerPointShapeId>
  <ReportId>7e4c9f2d-b76a-4fc4-b77b-4b575acc6be1</ReportId>
  <OriginMode>View</OriginMode>
  <Name>_University_of_Minnesota_2019__Staff_All_NVG_v210__Engagement_Profile__Frustrated</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ccd5b213-ad95-4458-aacb-7a6397913d24</TextId>
</ShapeData>
</file>

<file path=customXml/item32.xml><?xml version="1.0" encoding="utf-8"?>
<ShapeData xmlns="http://firmglobal.com/Confirmit/reporting/powerpoint/09-09-2009" xmlns:i="http://www.w3.org/2001/XMLSchema-instance" i:type="TextData">
  <PowerPointShapeId>a44c3e5a-d44d-4001-99bd-3cbf2b7aac02</PowerPointShapeId>
  <ReportId>7e4c9f2d-b76a-4fc4-b77b-4b575acc6be1</ReportId>
  <OriginMode>View</OriginMode>
  <Name>_University_of_Minnesota_2019__Staff_All_NVG_v210__Engagement_Profile__DetachedPct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ef850b26-45ff-4a04-82d4-60104a40a6b8</TextId>
</ShapeData>
</file>

<file path=customXml/item33.xml><?xml version="1.0" encoding="utf-8"?>
<ShapeData xmlns="http://firmglobal.com/Confirmit/reporting/powerpoint/09-09-2009" xmlns:i="http://www.w3.org/2001/XMLSchema-instance" i:type="TextData">
  <PowerPointShapeId>edf05afd-9dbc-42d6-a783-93e7f0df55a5</PowerPointShapeId>
  <ReportId>aea39904-5828-42fb-94a9-5d82d3c560fd</ReportId>
  <OriginMode>View</OriginMode>
  <Name>_University_of_Minnesota_2019__Faculty_All_NVG_v210__Engagement_Profile__Detached</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47b89bf8-82cd-413a-a8c7-8053659a6a3f</TextId>
</ShapeData>
</file>

<file path=customXml/item34.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AZrSURBVHhe7dYBAQAACMMg+5e+QQYpuAEAkCK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xAggAECOAAAAp2wOFR8Ifgh9fkQAAAABJRU5ErkJggg==</SerializedThumbnailImagePng>
</SlideLayoutData>
</file>

<file path=customXml/item35.xml><?xml version="1.0" encoding="utf-8"?>
<ShapeData xmlns="http://firmglobal.com/Confirmit/reporting/powerpoint/09-09-2009" xmlns:i="http://www.w3.org/2001/XMLSchema-instance" i:type="TableData">
  <PowerPointShapeId>5e4c6a7b-4379-4bb1-9f12-8f521bc2eb18</PowerPointShapeId>
  <ReportId>7e4c9f2d-b76a-4fc4-b77b-4b575acc6be1</ReportId>
  <OriginMode>View</OriginMode>
  <Name>_University_of_Minnesota_2019__Staff_All_NVG_v210__Questions_Summary__t0</Name>
  <PageId>fcd55ecb-6da3-495d-ab7f-70ecf224daef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Key="LAST_VISITED_PAGE"&gt;&lt;Argument xsi:type="ParameterValueResponse" ValueId="00000000-0000-0000-0000-000000000000" IsIterator="false" Type="String" StringKeyValue="question_summary" StringValue="question_summary"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Key="QUESTIONS_SUMMARY_PAGED"&gt;&lt;Argument xsi:type="ParameterValueResponse" ValueId="00000000-0000-0000-0000-000000000000" IsIterator="false" Type="String" StringKeyValue="6" StringValue="Survey Follow-up"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QUXVlc3Rpb25zU3VtbWFyeQEHAAAABQAAAAYMAAAABHBhdGgGDQAAADFZb3UgYXJlIGhlcmU6IEV4cGxvcmUgUmVzdWx0cyA+IFF1ZXN0aW9ucyBTdW1tYXJ5Cw==&lt;/pageContext&gt;&lt;/DynamicReportState&gt;</SerializedDynamicReportState>
  <OverrideDynamicReportState>false</OverrideDynamicReportState>
  <TableId>d63703ca-40e7-423f-bb22-52a8418ef22b</TableId>
</ShapeData>
</file>

<file path=customXml/item36.xml><?xml version="1.0" encoding="utf-8"?>
<ShapeData xmlns="http://firmglobal.com/Confirmit/reporting/powerpoint/09-09-2009" xmlns:i="http://www.w3.org/2001/XMLSchema-instance" i:type="ChartData">
  <PowerPointShapeId>7dbcd6ee-c8d7-4a2f-834a-5dc7a7d89a3a</PowerPointShapeId>
  <ReportId>aea39904-5828-42fb-94a9-5d82d3c560fd</ReportId>
  <OriginMode>View</OriginMode>
  <Name>_University_of_Minnesota_2019__Faculty_All_NVG_v210__Respondents__ResponseRatePPT</Name>
  <PageId>173963ef-5f07-418a-89b3-4929082f193f</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LUmVzcG9uZGVudHMBBwAAAAUAAAAGDAAAAARwYXRoBg0AAAAZWW91IGFyZSBoZXJlOiBSZXNwb25kZW50cws=&lt;/pageContext&gt;&lt;/DynamicReportState&gt;</SerializedDynamicReportState>
  <OverrideDynamicReportState>false</OverrideDynamicReportState>
  <ChartId>70589970-2e91-4ba4-b7ed-00de49f25eab</ChartId>
</ShapeData>
</file>

<file path=customXml/item37.xml><?xml version="1.0" encoding="utf-8"?>
<ShapeData xmlns="http://firmglobal.com/Confirmit/reporting/powerpoint/09-09-2009" xmlns:i="http://www.w3.org/2001/XMLSchema-instance" i:type="TextData">
  <PowerPointShapeId>b5e4ed58-f9c9-43dc-89c6-de0b3d7ede3d</PowerPointShapeId>
  <ReportId>aea39904-5828-42fb-94a9-5d82d3c560fd</ReportId>
  <OriginMode>View</OriginMode>
  <Name>_University_of_Minnesota_2019__Faculty_All_NVG_v210__Engagement_Profile__Frustrated</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d6ce10da-59f0-41b6-9bc6-ae6a0de9f793</TextId>
</ShapeData>
</file>

<file path=customXml/item38.xml><?xml version="1.0" encoding="utf-8"?>
<ShapeData xmlns="http://firmglobal.com/Confirmit/reporting/powerpoint/09-09-2009" xmlns:i="http://www.w3.org/2001/XMLSchema-instance" i:type="PageTitleData">
  <PowerPointShapeId>0f6d9ed5-2626-4bc2-ab29-a586095f3ca0</PowerPointShapeId>
  <ReportId>aea39904-5828-42fb-94a9-5d82d3c560fd</ReportId>
  <OriginMode>View</OriginMode>
  <Name>_University_of_Minnesota_2019__Faculty_All_NVG_v210__Key_Metrics_and_Drivers__Page_Title_1</Name>
  <PageId>169e5723-eb54-4ae4-8150-08c65eb42d32</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Key="SORTBY"&gt;&lt;Argument xsi:type="ParameterValueResponse" ValueId="00000000-0000-0000-0000-000000000000" IsIterator="false" Type="String" StringKeyValue="NONE" StringValue="NONE" NumericValue="-79228162514264337593543950335" DateValue="0001-01-01T00:00:00" /&gt;&lt;/Argument&gt;&lt;Argument Key="LAST_VISITED_PAGE"&gt;&lt;Argument xsi:type="ParameterValueResponse" ValueId="00000000-0000-0000-0000-000000000000" IsIterator="false" Type="String" StringKeyValue="dim_main" StringValue="dim_main"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Key="SURVEY_DIMENSIONS_PAGED"&gt;&lt;Argument xsi:type="ParameterValueResponse" ValueId="00000000-0000-0000-0000-000000000000" IsIterator="false" Type="String" StringKeyValue="0" StringValue="undefined"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XRXhwbG9yZVN1cnZleURpbWVuc2lvbnMBBwAAAAUAAAAGDAAAAARwYXRoBg0AAAA3WW91IGFyZSBoZXJlOiBFeHBsb3JlIFJlc3VsdHMgPiBLZXkgTWV0cmljcyBhbmQgRHJpdmVycws=&lt;/pageContext&gt;&lt;/DynamicReportState&gt;</SerializedDynamicReportState>
  <OverrideDynamicReportState>false</OverrideDynamicReportState>
  <PageTitleId>620170c4-eaf0-4753-8643-c7aee63664ac</PageTitleId>
</ShapeData>
</file>

<file path=customXml/item39.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CQ0SURBVHhe7Z1brBzFgYaPCHcIEAcnARYwCbmSBNhwdSA2BEj2Ke/RbmQJyVopylseotWukLJErFYQjMHGBhsHDIRgXvJCHJLg5JUXMMaAsSUUKZGiZCOxD6tcVtna+qu7Zqq7q3t6znSfcvd8n/ThM1N9qZpzqH+qunpmxQAAAMCaQwADAAAkgAAGAABIAAEMAACQAAIYAAAgAQQwAABAAghgAACABBDAAAAACSCAAQAAEkAAAwAAJIAABgAASAABDAAAkAACGAAAIAEEMAAAQAIIYAAAgASsfGTnEbNux+vmg48gIo7XC63nPfSaueKxo+auA8fN7T8av3dYNz/3jrnQ9vEXPHzYvQax16YbD5szHv6N+c6u+4x5Yp35y94rB+Xfnr7E/P6+281LN+83L9+227qrNw9t3m1+dddjZmXdw6+b928/YtW/iIjj9Kxth826R46YzTaUNj133Ny6JN7+/Alzw9PHXPvPfSj+2nTjYbPy0G/Nt3d+z5i955q/7rlsUJr9680f/v1W89PrnjIv32KD8pZHe/OQPf6h23eZFb1zcS/eQ4cREUfpudazHnzN3GiD6DYbwLf88B1z6xJ55/PHzSf2vGlO//5r0denG18zK9t+Y769415j9pxr/vL4ZYPy/55ab35vA/jgdU+aX9iQ/MUtO3tTIfzLL+8mgBFx/J5hg+eTe980d9ggigXU2P2S9cu27R/eecSc2VsIE8BtJYARcSk804581+84Ym5f0vD1bv7RO2bjs8fMOQ8eNudui79Wi0kAt5UARsTR66eedQ10Gaeey2oGQDMBmhGIvV6LSQC3lQBGxNGroPno40eXduq5rKaib7MjYS2+1RuT2Gu2egngthLAiDhqNfo9e9tr5uZnjpnNWhFcCqNlVVPxn3mijwVZBHBbCWBEHLUa/W547KhbfBQLoq7NRpe67Se7B/c2G/p6LratV9urflL368a26dov2fPoXBoFn93ptWACuK29BvApl3zSrKysmNNu/NrkuTO//l33nJeytSt735XXTcrO/tZeykZads49PymUnbLu4qUuO8eGi0a/Nz3yy0LZmesvmYTR9dsPdVamsP37p942H/vPn1XK/LXn8n6nX3iJuWz3G+byx94wVz/4cqGsbV1kWCZnlSnwr9r3ZqXMv55y/rIsgMtlYcj1WXb1pacXnp/X0QSwXozY84iIa6Futfm7XW/MPfqdNWL1KlA32VGkri3rZy1s+oAdUWrFdaieUyhrW+2nqXDtc6N9Y3DRo0fcNhqpyzMfPGw+88Rb5s4DJ9wotXzOLtXx1dbzt9s3L52NgtOOgMvBPK+jCeDTv/rP0ecREddCBdsXbPBpijcWQHXe8mw+jWz1oVkotyq4FOz6WQu8zrPnU4DqerPOrce6zef077/qrkN/9gdvuWMqeG+ywasR7zl22/B+XO2jIDzD1lvT5loopbD2I+c+VBuutPVX3X09FpMp6LZyDRgRR6mCUJ95PG/4anuNZNfbfT9nQ/NWG8YKKT2vMJa6vqvHn37iTXcuhVd5BKnnFLwf3/OmC9GvvHDC7avHZ+cjXpUrdMP9vKc98Jr50I7X3T6z2uDqZLfRNd15w1r7aCSu10v1idVlPgngthLAiDhKFXBX7pl/8ZWC7BM2gE+9/1V3DAXk5Xa0qinkL9owll/Y/7b7NKnTbUhqFBuGqA/Xix99w237DzZ4v/z8CRfmF9g+1gWvDeu64PWqXNuqb1ao+nZo2liBrHpmoXvcneeaJ99yo32FcblNs9TnYn9Qi7Fs3WN1mU8CuK1MQSPiKNX08zVPzj/9rFDTCNhPDbspYfuz7pc9b7sNRqt+do9L59RzWlWsILzzwHFz14ET5lpbh/V2JKtjaJQ5K3hDta2/T1cBq7YojPUG4FO2jrq+rb5b13DfZ98wXLHbvuGYs71Sbd5g32ToNSvXYX65BtxWFmEh4uhUaCooNTKcd0RYDuDycctTzV6NHrXYSteGv2pHvTqWAtKHd2wfOevjIBXCOqeOr35aXyd4lg1yf1w9r3KF58ceP+rqX27TLLXP1XaETgAvXQD/2hx0X0n8J7P9mVj5bDc9cyx4fMxs/6OO9575ZrDNPNutnb7tOcd/Hdmm6MnXBsSTTwWTpojnHf3KpgBuUufUyFTXeq+2o9X321BUSMa2ldpe6rqrgq/N6FjbaMo7VrZIAOtNys3PZn1L3RuM9hLAbU0fwAffc9njaBFABZ/5nTlR2S8SSm23W2O/eVznn3LilTBcS56kbUA8GVXwabHTakeD8wawD3x9wb+mn910s32ubluF5SWPHnHbasW1ppc1jayyeaaoQxcJYKk3K5oqX/w6MAHc1uTXgLMQes8czP+dK0iioRTxpAyvOc9PACO2VmH0+R+8tWYBrPNduvsNt+BKt/RoBXM5SBWuCuYP7bDBa0fK4crqOw6cMDc9fcyNPlcbwosGsPbTYjMdJ3b89rIIq629BvBs8ynYP/7ObMpHwgcPxrarcQwBrLZHy0sSwIit1JSupmlv2L+6z35ebQBfbEe0WnR1nQ1X7auRpOriR7wKXvemwAavtlP4qn46nxZW6d8bn37bHW81IdxFAGthV9O0eTsJ4LYmDeBNr/xJ6ZFPvQZhHNm2Yjh1nZOFdymU2m4XONfUcMTy/pU3CJE6Nba7VRv8zxl1dV6kbX62Qq9X8Th1bwBK17gdddf6i9u6ejW8wVr0d4TjVaPI1S7AkqsJ4Cz0D5uNzxxzq58VtApQPad7ea9+Mhvx6vqwglflF+084so+u286Ute/tzx7zJxv9503hLsIYK0aZwS8FFPQ1QDMOtWWi7F6CeBYYOS0emPQsH94ns4D+E/mRBC+nmIoLdq2aQBnlwvKlH5vsTYGZPXP9UFb4sTx9yIBvHg7cNxqoZJuBdpkR5dtP1IydDUBLBVc+lhJfdKVQlj362phkw9e1edzNmwvfOSIG2UqYOVpD7zqpq39VyVqhKzpaK2O1jHbhvCiAaw3Bhq9a/ZgsQ/k4BpwW9MtwoqNbvJOu/Vopu20bMvt/KiqfP6658tORmWFIPDnscTO3zY0GttgCY7jZxbCbRdtm5y0zxIG6OT5yfl8vapvpuq3DZ+zhgHecTtw3CqAP7xjdSug5WoDWCpYdevRjTZANb2s8NVI/CobvHpT4IO3vJ8+0EPhOQlhWwd9XKW/57hNCC8awKqvzqljzbo1qlkCuK3JAtiHRGEkNBndhKPSBjsN4PzchW1K2zaGZVPdY2VtjhnY2IZy0OXnmxx70bZl+pAr/s5k+bVs0Aerr4tvV+T81TcS3bQDx60CS9djUwSw1Pl1/Vcfg6nrvnpOwas3BuVtQ7VwqxDC9l9dG9bq6DbTwosGsEbserOg0F/sViQCuK2JArg+rOo7+YhdBrDfppGGgImeY2rWrjAo5wyMtm11lgJ40bblZm2Ib1dtX8nylLRvR9OsR7nNHbUDx60CUKPQrgNYx1WQ6nn3r33srjcH23g1havA1T5tR5PaR1+OXx4J66sUVabzNo2Euwhg/auPyySAx3wNuNwZx2gTTG1Dqc12berU1LlHzzE1aQAv2rbcpgCuzmj4N1k1+HbME8AdtQPHrQ/g1QZRLID17URaMKUvX/j8vrfc5zp/bM/RyfnmWSw1y0oI2383PmOD8eHsaw7rzkUAd+NoArjOrCOfRcNoyttlAM8I0JnO2D9pAC/attymAC62z9crJ2yjD1Ffl3kCuKN24LjtYgSsL2PQKFfHU7ApkHU9V7cPfeVAtqhKP2vKVtd2F//wiql1I2H9e77to8sjc42w1eZTHnjVfYUhAbyYIw/g+ulnb/H2pPg2zrah1Gq72fVqtmn/WNkaBvDCbcv0b5yqlwdKx28Iysp1Xb9t5HWovQa8YDtw3CqM9E1EiwTwp+xI99QHXnNfcKAPp1DYKoCv3/+2+agNOQWyttWX5mvhks559kKhVbUcwmrPxmePmXW2r1aZ3hj40ff6HUfcmw598cNqbr2S2k+fyrX4l/MTwG1d+ynophGP13fKszraaOfdEMAztpuMzMth4EdtkZAIje/vz2OJheeMY05s21ZnOYAXb5ucHCM2khflUC3Va7q/ZfJa1Lw+vl4ieL6LduC4XXQVtFcfE6kAVMDeYUe9Vz2RfVmBwu9UO9rUAiv/pfyf2JNNWevcq52O1n7uFqAg/HQu3aJ0Zx7C+tpABeW1T73l7iVWHb9oQ1krmBXU+nfe7wP26jYpXW/WeVkFPcpFWL6znT297Dva5sVYfkSUkYV6LJRWt12RFlPijfuXQzI/f+vAaNuGYNvCsRdtm/+dxO85LtbB16uBsG6TwK6h8MZlnnbEXgccuwpB9WervQ9Yaj8FuMJV/+q2orMezEaGPmAVjjfY5zU6vuP5E/bnt13ZakfCOrbeOJz/0OuFID9NIRx8r7Gvm1TgrnbEW1bHun6/Pg6T+4DHGcDRUVyNLUc0k2lK4TrqeCi13S4aHnN24IWRnigEiDc/zxzHbt+GuuBZrG0+gLfbd8mF4zS1L8SdywdoTZ0n2PL876U6W9K2HQTwMqog0zSqRoL+uuYiahGURsIK3PJ5FIzX2lGoQlDT0fogC107Xk2AKbg1qtYX/59n+2I/vaxjKYS18GvRUX2TmnrXFLZG+bH6tZcAbusaj4BxyE4DOF7eufmbsMbLFYglFVjn2lGc/zCMWNjMo0aeVzx21F0T1rH9CFfhqJDU/bv6ZiOFsL4M//LdCutX3UiyXLdQ7a8QD8Na09gf2XnE1T38EA6FvxZY+VFwHyqAtcrbLz5bvQRwW9f+GjAO1l4CuOZ68XREvIaBj6NRQabPNV7tiuBQBauujeo2IAXihTted5/VHJ4vm45+29z5fLZYS18vqABWwIbbhSpYFaraxq+idmFrA13Pa0GUHuujKnVNVtPdXbyhqFOvld5oDH0EvKijCWAcl/2MgCPTySHR6W3EZjWK08KoLgJYbrYhrCltBbGmnM8qjW51zVajRz/q1nXhWV9soNC95NFs5bKC1o92Xeja+n98z1GzyZ7zKntcnfe2H8Xr1pWa3tY1aNUjVt/2EsBtJYCxtX1OQWfHLtLq09AQIypE9HGUXQWw1PVkBesVj2ff96vzhCPcsx/MRsKX7c5ugdJ0tD68Qyum/TZuuyC8FdD6Iv+bnnnHfXSlPvBDAezv7dUKZ42qu1poVaeO383HUEoCuK1MQSPi6NT072QhVilsFlGjW00FK6Q0yv6A7TMVmP68up6r67/XP519/aDO/1Eb2Arac2xA6x5eBbQfGWtfHUfhq29A8vf4ahr6Aw+/7kK/y/rXqTcM3SzAklwDbiuLsBBxlOo6sFYUd71yWCGse4O14vlaXeu1wRoupNIIV9eANX2se3PveuGE+XR+D7Gmna98/E13b69fLe1DWCNhhe2lu94wF+3Mv1Gp47rXqZkC90bB1iN8DVcnAdxWAhgRR6m7Drz3qJsKjoXOIuqa8FdtsGrRkkasftrYBaodeWv0rcf6xCzdxqSAW78j+8hKBbG+hP/Ttkyj5bC+utar7xLW9n0uuCqrNykahXfzkZoEcFsJYEQcpQoTXYPtegTsVQhrhK1A9deEz38460MVvv6asLbRZ0frnmE/xauw1adZaaGVrhH7T9bSMddiyjlU57z5mXfcm4dwJL96CeC29n4N+Myvf9e9IN7TbvzapHyesvdded2k7Oxv7aVsScpOWXfxpOyce35C2UjLZFgm+ygLg6ersuufPpZ9LOT+tytlCmCNgjVaLpepfpt+eNx8zo6Gy2VN5+ujTHXUm4J5X8+msjCAy2Vh4F3+wVMLZe/8x8ULly3iaAIYETGlChV9MIb/QoM+dNPRB7LrvFo85Rdl+YVa+gIHnf+6/PYlrW7WSFijZO2vxVqacu57pXNMLfLaZM+tBV/dfZkEq6DbSgAj4mg9x6pp1VvyLyyIhVAXappbo2BNRSt0pcLYXQO2ZVoNrWvR+vIEXR/WB3noPuG+7+2dpa5Pq95+9NuNBHBbCWBEHLUKF6067vNjHKVCWIurLt39hlucpWu8Cjh/TVchrG30WOpnPVc+zlqZ1eEdtzhs8Q/fCCWA20oAI+Ko1VSwpnu/aAOn72lejXYV9LJu8ZcL4ATTzWVVR33BQ7ejX0kAt5UARsTRq5DRR1P2eS14aGpKvPvRrySA20oAI+Lo1QhYI+GNuhZcMzJdJjX61XR5Nx+8UZYAbisBjIhLocLmokff6P1a8MmuVm3f+sPsKz4X/9znmARwWwlgRFwadV+uRn7LHMKahtfHXXZ/7ddLALeVAEbEpVEjPj8VnfoWoBQqfK/ap4/A7Ct8JQHc1kkAr9NHqG0/koUwIuJIPfPBw+bDOzUVra/5syPhJfE2G74bnz1uznnodWfstenGw2blod+ab+/8njF7zzV/3XPZoDT715s/2AD+6XVP2YDc5UKyLw/Z4x+6fZdZ+cjOI2bdjteNRsKIiGNVXzpw7rZsVfRXDpxwtw6NXa14lurn9UEgeg1ir003HjZnPPwb851d9xnzxDrzl71XDsq/PX2J+f19t5uXbt5vXr5tt9WGcE8e2rzb/Oqux8xK/h3oAAAAsIYQwAAAAAkggAEAABJAAAMAACSAAAYAAEgAAQwAAJCA3gP4mmuuMSsrK84tW7bkzxqzb9++yfNjKdu8eXNeYsyhQ4coG2nZu+++WyjbsGFDXkLZmMtEWCZDKBtXmf4W+qZYgx6455578p8AAADA03sAAwAADJFw5qsPEgfwi2brykaz7Xj+8GTg+DazcWWrrVnp57Vk0fMusv8Q29y473GzbWM2pbRxLf7Qwrqkei0BoBPUb/RJ2inoF7earVu3rk3H2JYxdJq9hVmP9FXntW5PeL5UryUAdMLgA7i+ARqZaPRrR8Ebt9lHTWiknF8c37ot388+Xe7gKh1esF+5I7Thnz0flpW2b3s8bWfbsG2rL1sxW31hU5lw5yiVhed1+9s3Km4UV1NP95wnVhbf/kVbJ//m5/i2jfa1teeJbDelqf3lOgbE2ligrzqHx7B/My/O81rmf5/bpn8n7rzB3031jWPpWPnvcWvd77723CHaZquth22r2640Y9T42gbHd+0O921zboDlRv9/9Em6AHaddha86lSrnbInm0IsdLq+E8o7uMmupcfVznpS4jo1/6hQFh6j4XiuI/ZvHNx2qyhz9Qg6RX++Sh2Kr099u3LC/S2zX4fg9SjtGzKr/eVqZNS0MX84oac6F8oi9axtk/2vm7r2G+f7Rv9OQiLnix+/qY0haqcCNN9Px5ict/m1rbQt2LbduQGWG90N0SfJAlj/0xc6h9oOIOhoHUGnU+4EC49LnZN7XFcWUOlAw32Cc4XHaKpHU1mF/BxN+7tt6tqVU9ineXvX+YYhUVu/8nmC4za2qUykvqKXOlvCssp2DW1yARzWofy4XMecpvMVHje3cYqeD980lOsREh6jfLxwv7bnBoA+6T2A49eA89GF3tlPrOkA1GkFo4ZCRzKzgyufI+h03LZ1z+fHqPvZ0bIeTWU5Go1M62jLmva3PzW2SxT2afM61LQ/pPJ8Q/sjVNqYPz+hjzqLsKy8XWW/MKTCn0X5seoYPs5pfb4Wv0dH9Tx6LcP3q9HXVueq+/+m9bkBoE96D+Aolc6h2qlMUWcRdpJBhzSzgwv3ayCcGgyP0Xi8lvVoKnPHCNrty5r2d/uEjyNUzlG/vXvdtwYzEJXzeeZof4GaNuYPJ/RSZ0tYVtmuoU2VwO0jgMNz11E+TzVI469t+fjl/dqcG2C5GeVtSJpCnHQanoZpaHW4hetVkw6p2DllZdOOJdzPHT+8jha+AWgVwA3Ha+po5y6z7dFiobptLLX18JT2aay3+znonCPn87Ruf0i5zD2e/s4mlLbrqs6Fssh29a9lOXDLj8vBmNN0vtLjmb9HRxayk/83ml5393hap8rxm8qi5wZYbjQ71CcJpqDVkRU7wYyaDs2Rd0KuI9Kq1+l2/nqg3Lhtmy0Ljx3sVzq2OiC/X3FKVPXLnyt3cIXjBc83dbRNZe7htP7ZSlU7orHtqN3fUd+ujKAN7nFs+2ybyXueSSdc3jekZftLRNtY2binOjf9Lhw1bXLHDF/b8mPtN+O1L5+vcv5YG8tk59m61b+Gxe2aX9vg+OHdA46ac8/4XQIsE/r/o096D+DuG1DX8QGMkY7+3glWgLkhgCsQwLBMrPbv3Y/EI6NcAGjFaG9DAgAAWGZ6T0e+DQkAAKAKw1MAAIAII/82JAAAgJOTwS/CYgoaAACGyOADmEVYAAAwRAhgAACABHAbEgAAwAjpPR25BgwAAFCF4SkAAEAEbkMCAABIwOAXYTEFDQAAQ4RV0AAAAAkggAEAABLAbUgAAAAjpPd05BowAABAFYanAAAAEbgNCQAAIAGDX4TFFDQAAAwRVkEDAAAkgAAGAABIALchAQAAjJDe05FrwAAAAFUYngIAAETgNiQAAIAEDH4RFlPQAAAwRFgFDQAAkAACGAAAIAHchgQAADBCek9HrgEDAABUYXgKAAAQgduQAAAAEjD4RVhMQQMAwBBhFTQAAEACCGAAAIAEcBsSAADACOk9HbkGDAAAUIXhKQAAQARuQwIAAEjA4BdhMQUNAABDhFXQAAAACSCAAQAAEsBtSAAAACOk93TkGjAAAEAVhqcAAAARuA0JAAAgAYNfhMUUNAAADBFWQQMAACSAAAYAAEgAtyEBAACMkN7TkWvAAAAAVRieAgAAROA2JAAAgAQMfhEWU9AAADBEWAUNAACQAAIYAAAgAdyGBAAAMEJ6T0etIlMIe8Nrwvo5LNuyZUteYsy+ffsoW5KycKWh3nFSthxlGzZsyEuMeffddykbaZkIy2TIUMr6oP8zAAAAQAUCGAAAIAEEMAAAQAIIYAAAgAT0GsA/f/lnhQvaX9p0q/nz//6P86WfHxx82bETbxbKLr/8csqWoEyGZZKy5SjT30FYpr8TysZZpr7fl6nfv/qaq/Nk645eA1gV/+8//xciIuKgVSh3DQGMiIg4w8EF8L/+279EG4KIiDgkNSXdNb0GsN4xxBqCiIg4JDWj2zUEMCIi4gwJYERExARqJXTXcA0YERFxhqyCRkRETCABjIiImMDBBTBT0IiIOAa5DQkRETGBrIJGRERMIAGMiIiYQG5DQkRETCCroBERERNIACMiIiZwcAHMFDQiIo5BbkNCRERMIKugERERE0gAIyIiJpDbkBARERPIKmhERMQEEsCIiIgJHFwAMwWNiIhjkNuQEBERE8gqaERExAQSwIiIiAnkNiRERMQEsgoaERExgQQwIiJiAgcXwExBIyLiGOQ2JERExASyChoRETGBBDAiImICuQ0JERExgayCRkRETCABjIiImMDBBTBT0IiIOAa5DQkRETGBrIJGRERMIAGMiIiYQG5DQkRETCCroBERERNIACMiIiZwcAHMFDQiIo5BbkNCRERMIKugERERE0gAIyIiJpDbkBARERPIKmhERMQEEsCIiIgJHFwAMwWNiIhjkNuQEBERE8gqaERExAQSwIiIiAnkNiRERMQEsgoaERExgQQwIiJiAgcXwExBIyLiGOQ2JERExASyChoRETGBBDAiImICuQ0JERExgayCRkRETCABjIiImMDBBTBT0IiIOAa5DQkRETGBrIJGRERMIAGMiIiYQG5DQkRETCCroBERERNIACMiIiZwcAHMFDQiIo5BbkNCRERMIKugERERE0gAIyIiJpDbkBARERPIKmhERMQEEsCIiIgJHFwAMwWNiIhjkNuQEBERE8gqaERExAQSwIiIiAnkNiRERMQEsgoaERExgQQwIiJiAgcXwExBIyLiGOQ2JERExASyChoRETGBBDAiImICuQ0JERExgayCRkRETCABjIl9xdx304q54f5XImVroT3/3feaV/3PN11v7jta3qYPFzlXWOd5XWTftnZdP71WK66z6ufvJDznc2bLyjfMC5VtELt3cAHMFPS4fPX+680NNoiSBfCPv2FW7n4uXnayukid16K9Xdfv6L32b6THNw3hOdfi9UHM5TYkTGg+2lAHW9fpqcz+zrPRz3N2JJSPTgqdskZIfjSpY2bbrxRGMuHzK2bLj/Nj5I/dG4BC51tznHybF+7Oy0odd+X5wnGCEW9wLvcm5P57s+3cc3VtsJbrHN02fD2sOpdeq8q+eXnN+ar1im1fGsV3Xb/gOdWh9WvlXt97g5Gz/nby7cK2lM5ZOL7V/Z24bWvOE6h9t9h9s+OFr0vd6zV9PjunP+7sc+E4ZBU0JjPr7PJOOjrCyToi3wm6cMs7z+m+fjt1VJGOPdh+0pm6Tjfr2F64e7p9oT7BecvH0d9gVubPW/+86lx3HF//LLR9R1vfBu+0zg3bqo36Wc8Fr23Y3sz6thbrNbWuTdPyLutXPF+xTrN+T/mx9Lz/OfjdT48/PWfh+JPjzf6dZNvYfX1bgm3ir5fqXjqv27fNuXAsEsCYRnWEk45XnU61oy93PtPQqumk9K/9+ygYdoj28TS0ZfG8k46y3OlN6lo678zn9TgLCV+fMHSzTjnSlmB75+RYfvsgIBq2LYRJeV9v27YWjLcps+P6FepRqlPLuodvdtw+da9n3X4z2pGp1ySo+6y/gXLd/eNW58KxyG1ImMSs8w2tdvaFjjPfJwutYmfntytvHzM7b36uQic57Xwrx5l0lvHz1j7vOtPi89XQtfsGHezMNgR1bt427/TDzrvQ3szKMcK2lradlEfblNtx/Yqv7YzXKvp7aghjGZ6zdH7/99bcjlztWxuo1derfMy653Hcqu/rml4DmFXQI7DcWVl9BxQ+N+1Q7c/aJ5xSrHt+0oGqE45sb510cvb5SWcXdr6V48RGxurYm58vdKZhPcvnCupWPfc0PHz55Ji12xbrMHldw329lWPE2jS1tk1+m67rN9drFau7no+HsT9Gob6F32O+beU8pWP4fSPb1L5e4bnKz886F45GAhjX2EgnaC10VBOzjnoySi51ttlzdr/J88WR9aRjrzuOOjv72J037BBrjlOs47Rjr3u+UE/bkWq1d7nzjbU73obcsM7RbfO2xgKotK93dltDa9rky7uun33OP277WhW20zFj5/IG5yzsFwa/tfF3kpdPF2CF29S/XpNj6m84qFf0XIV24FjU77hreg1gpqCXVDogPGmNv6ls0gU24br0chsSDsL6ERliaiMj61m6aWc/0p1zXxyNrIJGRERMIAGMiIiYQG5DQkRETODgFmGxChoREccgAYyIiJjAwQUwU9CIiDgGuQ0JERExgayCRkRETCABjIiImEBuQ0JEREwgq6ARERETSAAjIiImcHABzBQ0IiKOQW5DQkRETCCroBERERNIACMiIiaQ25AQERETyCpoRETEBBLAiIiICRxcADMFjYiIY1B51jW9BjCLsBARcQyyChoRETGBBDAiImICBzcFzTVgREQcg6yCRkRETCABjIiImMDBBTBT0IiIOAa5DQkRETGBrIJGRERMIAGMiIiYQG5DQkRETCCroBERERNIACMiIiZwcAHMFDQiIo5BbkNCRERMIKugERERE0gAIyIiJpDbkBARERPIKmhERMQEEsCIiIgJHFwAMwWNiIhjkNuQEBERE8gqaERExAQSwIiIiAnkNiRERMQEsgoaERExgQQwIiJiAgcXwExBIyLiGOQ2JERExASyChoRETGBBDAiImICuQ0JERExgayCRkRETCABjIiImMDBBTBT0IiIOAa5DQkRETGBrIJGRERMIAGMiIiYQG5DQkRETCCroBERERNIACMiIiZwcAHMFDQiIo5BbkNCRERMIKugERERE0gAIyIiJpDbkBARERPIKmhERMQEEsCIiIgJHFwAMwWNiIhjkNuQEBERE8gqaERExAQSwIiIiAnkNiRERMQEsgoaERExgQQwIiJiAgcXwExBIyLiGOQ2JERExASyChoRETGBBDAiImICuQ0JERExgayCRkRETCABjIiImMDBBTBT0IiIOAa5DQkRETGBrIJGRERMIAGMiIiYQG5DQkRETCCroBERERNIACMiIiZwcAHMFDQiIo5BbkNCRERMIKugERERE0gAIyIiJnBwU9CbNm1yISxf+vlB9w5CfmnTrZPn5yn7p2/8Y6Hs8b27KVuCMv3hh2V6TNk4y/R34Mv0N0DZcpSp3/dl6vNPxrILLrggT7bu6DWAAQAAIA4BDAAAkAACGAAAIAEEMAAAQAIIYAAAgAQQwAAAAAkggAEAABJAAAMAACSAAAYAAEgAAQwAAJAAAhgAACABBDAAAEACCGAAAIAEEMAAAAAJIIABAADWHGP+Hz9OsX08BgH+AAAAAElFTkSuQmCC</SerializedThumbnailImagePng>
</SlideLayoutData>
</file>

<file path=customXml/item4.xml><?xml version="1.0" encoding="utf-8"?>
<ShapeData xmlns="http://firmglobal.com/Confirmit/reporting/powerpoint/09-09-2009" xmlns:i="http://www.w3.org/2001/XMLSchema-instance" i:type="PageTitleData">
  <PowerPointShapeId>1df2d9d2-c5a8-4190-a85b-99a0d37e90d3</PowerPointShapeId>
  <ReportId>7e4c9f2d-b76a-4fc4-b77b-4b575acc6be1</ReportId>
  <OriginMode>View</OriginMode>
  <Name>_University_of_Minnesota_2019__Staff_All_NVG_v210__Questions_Summary__Page_Title_1</Name>
  <PageId>fcd55ecb-6da3-495d-ab7f-70ecf224daef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Key="LAST_VISITED_PAGE"&gt;&lt;Argument xsi:type="ParameterValueResponse" ValueId="00000000-0000-0000-0000-000000000000" IsIterator="false" Type="String" StringKeyValue="question_summary" StringValue="question_summary"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Key="QUESTIONS_SUMMARY_PAGED"&gt;&lt;Argument xsi:type="ParameterValueResponse" ValueId="00000000-0000-0000-0000-000000000000" IsIterator="false" Type="String" StringKeyValue="6" StringValue="Survey Follow-up"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QUXVlc3Rpb25zU3VtbWFyeQEHAAAABQAAAAYMAAAABHBhdGgGDQAAADFZb3UgYXJlIGhlcmU6IEV4cGxvcmUgUmVzdWx0cyA+IFF1ZXN0aW9ucyBTdW1tYXJ5Cw==&lt;/pageContext&gt;&lt;/DynamicReportState&gt;</SerializedDynamicReportState>
  <OverrideDynamicReportState>false</OverrideDynamicReportState>
  <PageTitleId>da5089b4-9635-4881-afcb-f0f779d9d4cd</PageTitleId>
</ShapeData>
</file>

<file path=customXml/item40.xml><?xml version="1.0" encoding="utf-8"?>
<ShapeData xmlns="http://firmglobal.com/Confirmit/reporting/powerpoint/09-09-2009" xmlns:i="http://www.w3.org/2001/XMLSchema-instance" i:type="PageTitleData">
  <PowerPointShapeId>c4651852-6e6b-4766-85b5-40850ffc957c</PowerPointShapeId>
  <ReportId>7e4c9f2d-b76a-4fc4-b77b-4b575acc6be1</ReportId>
  <OriginMode>View</OriginMode>
  <Name>_University_of_Minnesota_2019__Staff_All_NVG_v210__Results_Sorting_Tool__Page_Title_1</Name>
  <PageId>6a850352-3642-4589-b677-90a2d0a3bd84</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Key="RST_PAGED"&gt;&lt;Argument xsi:type="ParameterValueResponse" ValueId="00000000-0000-0000-0000-000000000000" IsIterator="false" Type="String" StringKeyValue="1.0" StringValue="Strengths" NumericValue="-79228162514264337593543950335" DateValue="0001-01-01T00:00:00" /&gt;&lt;/Argument&gt;&lt;Argument Key="LAST_VISITED_PAGE"&gt;&lt;Argument xsi:type="ParameterValueResponse" ValueId="00000000-0000-0000-0000-000000000000" IsIterator="false" Type="String" StringKeyValue="sorting_tool" StringValue="sorting_tool"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Key="RST"&gt;&lt;Argument xsi:type="ParameterValueResponse" ValueId="00000000-0000-0000-0000-000000000000" IsIterator="false" Type="String" StringKeyValue="1" StringValue="1"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SUmVzdWx0c1NvcnRpbmdUb29sAQcAAAAFAAAABgwAAAAEcGF0aAYNAAAANFlvdSBhcmUgaGVyZTogRXhwbG9yZSBSZXN1bHRzID4gUmVzdWx0cyBTb3J0aW5nIFRvb2wL&lt;/pageContext&gt;&lt;/DynamicReportState&gt;</SerializedDynamicReportState>
  <OverrideDynamicReportState>false</OverrideDynamicReportState>
  <PageTitleId>da5089b4-9635-4881-afcb-f0f779d9d4cd</PageTitleId>
</ShapeData>
</file>

<file path=customXml/item41.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Ct1SURBVHhe7d1brCXFfe/xLdtgbrExhtiGYzy2iROHOIxPwJhtCAMG7POU9zzN09aRorz5IW9IyYl8dHQcNuAZGG4Tc3MMeZ6QHMWTvOYFhuG+R0KRHClyFMlvliPldOpX3bVWda3q7upefdnd+/uR/jN7reruquq1uv+r+rLWTgYAAEZHAgYAYAIkYAAAJkACBgBgAiRgAAAmQAIGAGACJGAAACZAAgYAYAIkYAAAJkACBgBgAiRgAAAmQAIGAGACJGAAACZAAgYAYAIkYAAAJrDz2dMXs+tOvZl9+ocEQRDLjetNfOLRN7IvPvV29tCrB9n9P1l+PGDixF99kF1v9vHXPn7BroPYuuknLmQff/xn2Z88+f0se+667FfP3jKr+M8Xb8p+/v37s7+764Xsp/edMfHkYHH+xJnsHx96Ktu57vE3s1977KIJ/U8QBLHMuHL/QnbdDy9mJ0xSuvevDrJ7jkjc/8ql7Bsvvm/7f82j8XXTT1zIdh79l+x7p/88y569JvuPZ26eVWQv3JD925/dk/3t7c9nP73bJMq7nxgszpvln7//yWxHn1zsynv0AkEQxCLjGhNXPvJGdqdJRPeZBHz3jz/I7jlC8eArB9lXnnknu/wv3oiun37ijWxn/2fZ9079ryx75prsV0/fPKv4/8/fkP3cJODXbv9R9vcmSf793acHCyXhf/j2GRIwQRDLj4+bxPObz76TPWASUSxBLT1+38S3Td8/c/pidsVgSZgEnBokYIIgjkRcYUa+N5y6mN1/RJOvixM/+SDbffn97OpHLmTX7MfX1XZBAk4NEjBBEIsPd+hZ50CP4qHnMHQEQEcCdEQgtr62CxJwapCACYJYfCjRfOnpt4/soecwdCj6PjMS1sW3+mASW2fdgwScGiRggiAWHRr9XrX/RnbXS+9nJ3RFcJCMjmroUPxvPzfEBVkk4NQgARMEsejQ6PfYU2/bi49iiajvyEeXuu0nvwf3PpP09VxsWheaXu1T6H7d2DR9x++belSXRsFX9XoumAScGoMm4I/c9JvZzs5Odtmdf7B67oo//FP7nAvKxiv76C23r8qu+uNnKVto2dUP/02p7CPX3Xiky642yUWj32/+8B9KZVfccNMqGd3x2PneypRs//vz72Vf/j//b6PMnXsO57v8+puym8+8lX3hqbey2x75aakstS0Kv0zRVKaEf+vZdzbK3PpUtC/LE3BY5ie5Ictu+/zlpefbxmISsFZG7HmCIIgxQrfa/Lcn32o9+m0asbpQQr3XjCJ1bll/68KmT5kRpa649kPPKSlrWs2nQ+Ga507zweBzT1y002ikrrjikQvZbz/3bvbgq5fsKDWss8/Q8tXXTz5mPrz0NgqedgQcJua2sZgEfPl3/2f0eYIgiDFCie33TOLTId5YAqqKu18uDiObcEmzVG5CiUuJXX/rAq9PmPqUQHW+WXXrsW7zufwvXrfnoX/nL9+1y1Ti/aZJvBrxXm2m9e/H1TxKhB837dZhc10opWTtRs5DhPpwi2m/2u7asV1wCDo1OAdMEMQiQ4lQ33ncNvlqeo1kbzDzfs0kzXtMMlaS0vNKxgqd39Xjrz73jq1LySscQeo5Jd7feOYdm0S/89eX7Lx6fFUx4lW5kq4/n4vLfvBG9uun3rTzNPXBtslMo3O6bZO15tFIXOtL7Ym1pV2QgFODBEwQxCJDCe6WZ9pffKVE9hWTgD/2f1+3y1CC/IIZreoQ8rdMMlb83gvv2W+TutwkSY1i/STqkuuNT7xlp/0fJvF++5VLNplfa/axNvGaZF2VeF2oXNNq36yk6vqhw8ZKyGpnnnQPbD3Hf/SuHe0rGYd9agp9L/andTGWaXusLe2CBJwaHIImCGKRocPPx3/U/vCzkppGwO7QsD0kbP7W/bKfeMwkRhP62z4O6tRzuqpYifDBVw+yh169lH3dtOEGM5LVMjTKbEq8fmhad5+uEqz6omSsDwC/Zdqo89vad+sc7kfNB4YvnjEfOFr2V6E+HzMfMrTOwja0D84BpwYXYREEsbhQ0lSi1Miw7YgwTMDhcsNDzS40etTFVjo3/F0z6tWylCBd8o7No2j6OkglYdWp5Ws/rZ8TvNIkcrdcPa9yJc8vP/22bX/Yp6bQPLeZEToJ+Mgl4H/OXrM/SfzL7LGXYuXNce9L73uP388e+3ct7xfZH3nTtJluvHB9Lxz8c2Sachy+PhDE4QslJh0ibjv6VdQl4LpQnRqZ6lzvbWa0+msmKSpJxqZVaHqFzrsq8aWMjjWNDnnHyrZJwPqQctfL+b6l6gNGepCAU2P6BPzaL2zusRISUCle+tfs0sZ8kaSUOt3I8UcHqn/t0j/5yTWIQ9oHgjiMocSni526jgbbJmCX8PUD/zr8bA83m+eqplWyvOmJi3ZaXXGtw8s6jKyyNoeo/dgmASv0YUWHyrc/D0wCTo3JzwHnSegX2WvF/60SSTQpReJQJq+W9ZOACSI5lIx+9y/fHS0Bq77Pn3nLXnClW3p0BXOYSJVclZh//ZRJvGak7F9Z/cCrl7Jvvvi+HX12TcLbJmDNp4vNtJzY8tODi7BSY9AE3BzFIdh//9fs3mIk/NprsekqYgkJWH2PlgdBAiaIpNAhXR2m/cYL3b77uWsCvtGMaHXR1e0muWpejSTVFjfiVeK1HwpM4tV0Sr5qn+rThVX6/84X37PL65KE+0jAurCr7rB5WpCAU2PSBHzvP/1S2aM49Ool48i0G+Efui7kyTtISqnTedHq0HAkwvk3PiBE2lTb76Q+uL9zVW3epm/uaIXWV3k5VR8AgnPcVtW5/vK0tl01H7C2fY2I5YZGkV0vwFJ0ScB50r+Q7b70vr36WYlWCVTP6V7e236Uj3h1fliJV+WfO33Rlv3O2fVIXf/f/fL72SfNvG2TcB8JWFeNMwI+EoegNxNgvlNNvBhrkAQcSxiFpA8GNfP79fSegH+ZXfKSr1NOStv2bZ2A89MFoeB1i/XRk7e/CJdoA5cOfhFJwNv3g1h26EIl3Qp0rxldpn6lpB9dErBCiUtfK6lvulIS1v26urDJJV6152sm2V7/w4t2lKkEq7jsB6/bw9bupxI1QtbhaF0drWWmJuFtE7A+GGj0rqMH230hB+eAU2O6i7Bio5tip508mkk9LJs4nRtVhfVXPR/GalRWSgSuHiNWf2rSqO2D4S3HHVnwp922b4pV/ww/ga6eX9Xn2rX5Yap6Wv85E34C77kfxLJDCfgzp7pdAa3omoAVSqy69ehOk0B1eFnJVyPxW03i1YcCl3jD+fSFHkqeqyRs2qCvq3T3HKck4W0TsNqrOrWspluj6oMEnBqTJWCXJEojodXoxh+V1kSvCbiouzRNMG1tsqxre6wsZZle1PYhTHRFfatlb9u3PFySK79minBd1oRLrK4trl+R+jc/SPTTD2LZoYSl87FTJGCF6tf5X30Nps776jklXn0wCKf1QxdulZKw+V/nhnV1dMph4W0TsEbs+rCgpL/drUgk4NSYKAFXJ6vqnXwk+kzAbppaNQkmWsc68n75ibJlwkjtq40gAW/btyLyPsSn2+xfEOEhadePuqMeYZ976gex7FAC1Ci07wSs5SqR6nn7v3lszzd707jQIVwlXM2TOprUPPpx/HAkrJ9SVJnqrRsJ95GA9b++LpMEvORzwOHOOCYlMaUmpZTpUtpUt3OP1rGOSRPwtn0roi4Bbx7RcB+yKrh+tEnAPfWDWHa4BNw1EcUSsH6dSBdM6ccXfvfsu/Z7nb/8zNur+tpcLNUUG0nY/L/7kkmMj+c/c1hVFwm4n1hMAq6KfEfepGY05aLPBNyQQBujYf5JE/C2fSuiLgGX++faVfD76JKoa0ubBNxTP4hlRx8jYP0Yg0a5Wp4SmxKyzufq9qHvvJpfVKW/dchW53a3//KKdVSNhPX/J80+OhyZa4StPn/kB6/bnzAkAW8XC0/A1YefXZRvT4pPYyM1KSVN19yu+qibP1Y2YgLeum95uA9Om6cHguXXJMqN87pu2sh6qDwHvGU/iGWHkpF+iWibBPxbZqT7sR+8YX/gQF9OoWSrBHzHC+9lXzJJTglZ0+pH83Xhkuq8aquktRlhElZ/dl9+P7vO7KtVpg8GbvR9w6mL9kOHfvihy61XCs2nb+Xa/sf5ScCpMf4h6LoRjwu3U27a0UZ33jUJuGG61cg8TAZu1BZJEn7E53f1GLHk2bDMVaT21UaYgLfvm2K1jNhIXsKkGrRrPb+xWhcV68e1S7zn++gHsezY9ipoF/qaSCVAJdgHzKj31ufyHytQ8vuYGW3qAiv3o/xfeSY/ZK26ux6O1nz2FiAv+aku3aL0YJGE9bOBSpRff/5dey+x2vgtk5R1BbMStf5v+3vALnSblM43q16ugl7kRVhuZ9t8eNntaOsvxnIjolye1GNJqdt0ZQmHxGvnD5NkUX9ywkjtgzdtadnb9s29JvF7jsttcO2q4bdtlbArlD64tOlHbD0QSw8lQe3Put4HrNB8SuBKrvpftxVd+Ug+MnQJVsnxG+Z5jY4feOWS+fs9W9Z1JKxl64PDJx99s5TIL1MS9n7X2LVNoYTbdcQbhpZ1xwv6OkzuA15mAo6O4ioicUSzOkwpdkcdT0qp00WTR8sdeGmkJ6UE4qKop8Wy0/tQlXi265tLwI+ZT8ml5dT1z2frcgm0os0rprx4v2weLUntBwn4KIYSmQ6jaiTozmtuE7oISiNhJdywHiXGr5tRqJKgDkfriyx07rhLAlPi1qhaP/z/CbMvdoeXtSwlYV34te2ovi506F2HsDXKj7UvPUjAqTHyCJiYc6wTcLy89yg+hNWeriCIIJSwrjGjOPdlGLFk0yY08vziU2/bc8JathvhKjkqSer+Xf2ykZKwfgz/C2eUrF+3I8mwbX5ofiVxP1nrMPZnT1+0bfe/hEPJXxdYuVHwEKEErKu83cVn3YMEnBrjnwMmZhuDJOCK88XrEfGICZ9YTCiR6XuNu14R7IcSq86N6jYgJcTrT71pv6vZry8/HP1e9uAr+cVa+nlBJWAlWH86P5RYlVQ1jbuK2iZbk9D1vC6I0mN9VaXOyepwdx8fKKpC60ofNOY+At42FpOAiWXFMCPgyOFkX/TwNkHUh0ZxujCqjwSsOGGSsA5pKxHrkPOVwehW52w1enSjbp0XbvphAyXdm57Ir1xWonWjXZt0Tft/45m3s3tNnbea5are+34Sb1tfocPbOgetdsTamx4k4NQgARPJMeQh6HzZZUnfhkYQkVAS0ddR9pWAFTqfrMT6xafz3/tVPf4I96pH8pHwzWfyW6B0OFpf3qErpt00djoveStB64f8v/nSB/arK/WFH0rA7t5eXeGsUXVfF1pVhZbfz9dQKkjAqcEhaIIgFhc6/Lu6ECtINtuERrc6FKwkpVH2p8w+UwnT1avzuTr/e8eL+c8Pqv4vmYStRHu1SdC6h1cJ2o2MNa+Wo+SrX0By9/jqMPSnHn/TJv0+218V+sDQzwVYCs4BpwYXYREEscjQeWBdUdz3lcNKwro3WFc8f13nek1i9S+k0ghX54B1+Fj35j7015eyrxb3EOuw8y1Pv2Pv7XVXS7skrJGwku3nn3wr+9zp4heVem57VehIgf2gYNrhr8NuQQJODRIwQRCLDHse+Nm37aHgWNLZJnRO+LsmseqiJY1Y3WFjm1DNyFujbz3WN2bpNiYluBtO5V9ZqUSsH+H/qinTaNlvr8716reENf2QF1yFoQ8pGoX385WaJODUIAETBLHIUDLROdi+R8AulIQ1wlZCdeeEP/l4vg9V8nXnhDWNvjta9wy7Q7xKtvo2K11opXPE7pu1tMwxDjn7oTrveukD++HBH8l3DxJwagx+DviKP/xTu0JcXHbnH6zK25R99JbbV2VX/fGzlB2Rso9cd+Oq7OqH/4ayhZYp/DLFEGV+4umr7I4X38+/FvKF9zbKlIA1CtZoOSxT++798UH2NTMaDsvq6huiTG3Uh4K267OuzE/AYZmf8L7w6Y+Vyj743zduXbZNLCYBEwRBTBlKKvpiDPeDBkOEPRz9an6eVxdPuYuy3IVa+gEH1X97cfuSrm7WSFijZM2vi7V0yHnoK51joYu87jV164Kv/n5MgqugU4METBDEYuNqEzqsenfxgwWxJNRH6DC3RsE6FK2kq1AytueATZmuhta5aP14gs4P64s8dJ/w0Pf2NoXOT6vdbvTbT5CAU4METBDEokPJRVcdD/k1jgolYV1c9fkzb9mLs3SOVwnOndNVEtY0eqzQ33ouXM5YkbfhA3tx2PZfvuEHCTg1SMAEQSw6dChYh3u/ZRLO0Id5NdpVoldUXfxlE/AEh5vDUBv1Aw/9jn4VJODUIAETBLH4UJLRV1MOeS54bqFD4v2PfhUk4NQgARMEsfjQCFgj4V2dC64YmR6l0OhXh8v7+eKNMEjAqUECJgjiSISSzeeeeGvwc8GHPXTV9j0/zn/ic/vvfY4FCTg1SMAEQRyZ0H25Gvkd5SSsw/D6usv+z/26IAGnBgmYIIgjExrxuUPRU98CNEUo+d56Vl+BOVTyVZCAU2OVgK/TV6g9djFPwgRBEAuNKx65kH3mtA5F62f+zEj4iMR9JvnuvnyQXf3omzZi66afuJDtPPov2fdO/3mWPXtN9h/P3DyryF64Ifs3k4D/9vbnTYJ80ibJoeK8Wf75+5/Mdj57+mJ23ak3M42ECYIglhr60YFr9vOror/z6iV769DSQ1c8K7Sf1xeBaB3E1k0/cSH7+OM/y/7kye9n2XPXZb969pZZxX++eFP28+/fn/3dXS9kP73vjAmThAeK8yfOZP/40FPZTvEb6AAAYEQkYAAAJkACBgBgAiRgAAAmQAIGAGACJGAAACYwWgI+e/ZstrOzs4qTJ08WJZSllp04caIoybLz589TttCyDz/8sFR27NixooSyJZeJX6bwUTZ+2fHjx4tnhlGudQAPP/xw8RcAAPMRJua+DZ6Ah+4AAABzNHECPpft7exm+wfFw8PgYD/b3dkzLQv+HtO29W4z/xz7XDvvQba/mx9O2h3jjea3Zap1CWAWpk3A5/ayvb29cXaMqZaw0xwsmQ1oqDaP3R+/vqnWJYBZGDwBV58D1shEo18zCt7dN4/qaKRcnCzf2y/mM0+HO7iNHZ43X7gjNMk/f94vC6ZPXZ6mM33Y33NlO9meK6wrE1tHUObXa+c3H1TsKK6infY5J1YWn/6caZP78HOwv2vWraknMt1aXf/DNnpifSwZqs3+Msx75lybdVm8P/fX7xNbr/e+2fzgGCyreB33ql77yrp9mmbPtMP01U4XHDGqXbfe8m2//XlT6gaONm0fQxo8AVeyO+088WqnurlTdvJDiKWdrtsJFTu41azB482d9arE7tTco1KZv4ya5dkdsfvgYKfrUGbb4e0UXX0bbSivn+p+Ffz5jeb14K2PYF5fU//DZuQq+lg8XBmozaWySDsr+2T+tYeu3cTFvNH3iS9SX3z5dX30qZ9KoMV8Wsaq3vp1u9E3b9q0uoGjbbEJWBt9aedQuQPwdrSWt9MJd4Klx8HOyT6uKvNs7ED9eby6/GXUtaOubENRR938dpqqfhVK89RPb3e+fpKobF9Yj7fc2j6FIu2VQdps+GUb09X0ySZgvw3h47CNhbr6So/r+7im5/0PDWE7fP4ywuX586XWDRxts0/A8UPQxejCdG4dFTsA7bS8UUNpR9K4gwvr8HY6dtqq54tlVP1tJbajrqyg0ci6jaasbn7zV22/pDRPynqo6L9v4/ma/kds9LF4fmWINotfFk63MZ+fpPy/JXysNvqPC8n1JbyO1mY9Wpf+59XoulVdVdtNct3A0aZtY0iDJ+BoBzZ2Dps7lTXtLPydpLdDatzB+fPV8A8N+suoXV5iO+rK7DK8fruyuvntPP7jiI06qqe3633POwKxUZ/Tov8lFX0sHq4M0mbDL9uYrqZPGwl3iATs110lrGczkcbXbbj8cL6UugEMaZIErEOIq52GU3MYWjvc0vmq1Q6pvHPKy9Y7Fn8+u3z/PJr/ASApAdcsr25H27rM9EcXC1VNY1S2wwnmqW23/dvbOUfqc5L77wvL7OP1a7YSTNdXm0tlkemq12WYcMPHYWIs1NUXPG58Ha08ya62jbr1bh+v27Sx/LqyaN0AhjRBAtaOrLwTzFXs0KxiJ2R3RLrqdT2dOx+o2N3fN2X+sr35gmVrB+TmKx8SVfuK58IdXGl53vN1O9q6Mvtw3f78SlUzojH9qJzfqu5XzuuDfRybPp9m9ZlntRMO5/Ul9j8Q7ePGxAO1ue61sCr6ZJfpr9vwseZrWPdhfRv1x/oYyuvZ23PrsDxd/br1lu/fPWBV1N3wWgLoz+AJuP+voqza8QFL1NP7ncQKtKYPqEMaPAH3jwSMo6Tr+92NxCOjXABJSMAAAExg9gmYX0MCAMzR7BPw0B0AAGCOSMAAAEyABAwAwAQGz46cAwYAzNHszwEDADBHJGAAACYw+wTMIWgAwBzNPgFzERYAYI7Onz9f/DUMEjAAABMgAQMAMIHBsyPngAEAc3TixInir2EwPAUAIGL2F2EBADBHs0/AHIIGAMzR7BMwF2EBAOaI25AAAFggEjAAABMYPDtyDhgAMEfchgQAwARmfxEWAABzNPsEzCFoAMAczT4BcxEWAGCOuA0JAIAFIgEDADCBwbMj54ABAHPEbUgAAExg9hdhAQAwR7NPwByCBgDM0ewTMBdhAQDmiNuQAABYIBIwAAATGDw76hzw2bNnbSJ2cfLkyaI0o6yHMv9SeR0ycXVRtuyyY8eOmWdzH374oX3OBWW5JZSJX6bwUTZc2fHjx4tnh1GuGQAAjIIEDADABEjAAABMgAQMAMAESMAAAEyABAwAwAQ6J2D/Kyanvg2HslxYdphumaEsN0RZFbbR3GEum/J9Q1n/ZW1vW+qcgFU5gMOLbRQYV9ttjgQMLBTbKDAuEjBwRDRtg2yjwLj8Q9IpOm+h/MwgMK2mBMs2ChxufEQGZooRLjBvbMHATJGAgXnrvAW3Obx1bm8n290/KB6N6Vy2t7uf2ZoP9rNd9/eQOtfjtbW1beZta4h2HmT7u/ll/Xvniqd6NcH74BBI3UbZPlMM8b4fwhDtZPtM1fZDcecEnFyRVujevnkB98xqHtmcXsxt2jpmP4do59Dt95c/5rqaWNI2qvXB9tlsm7aO2c8h2jl0+/3lj7muBnDoErA+XetT08H+bvTTk8q1rB2z0veLacsvgj597WarD+jn9vLpFasFrj+hKfJP895zWpa3TLWlPK190uyI9rK94vnVsqueN/zllKZf1Wfms20odm7RtkvQVj0Vmdauq9J6UfvPbc7rqexr2LZCtE8rQ7TTfPp186stkbY196G8/PJoLvY+WM9X6mPl61Oombdyva2WuZftm2lWRU119UDLbsL2qXK2T7bPfrZPTd/GwAlYL17xBrIrJ3gDqpPuOZWbZdq+lqbVC1Rs4MEy3M7DLme95uJ1ur9tPe5NrWm9ZZee95ZR9fyqLZHn7Xzejqk0vZnDtd3xy2um1d96A9uNyD0ZTL9i2+C33e+r1zantByvTz5/mqDerdrpLzNcb019CP8O6/Cf86f1+xjM5/dlpTRvvuOw05Tm9deb1177d2z6iroSNG2Dzdtodf8tts81v7xmWv3N9umer/g7rMN/zp/W72Mwn9+XldK802yfoyXglPNL+tThf9oJO1L5uLQCvA3c/1RShF2+XfHFc/4C/eW4v0s7g4Q6q563D716wzdYaT6jqu2OP33ttPkbq/QpNazLSeprQGWrer2+OkO0038+nCalD3XzS2V5wnvLFyy79P5W2Wre2HvHa3tKXQk0X52mbZTt081nNL0m/vS107Z43yf1NaCyVb1eX50h2uk/H06T0oe6+aWyPOG95QuWPfX2maJzAm6Wf6IIO+K/4KsOF+JvQO9TSvBib/BWcuWbIOUNY/5t3MDti1TxyU/Tl+YzUtrupq+bVtPZPhb1uef8upykvnqq+uQbop3+8+E0KX2om18qy4PXs6ovTrDs1QZetd6C6VdtT6krgd7n3bF9ruczUtrupq+bVtPZPhb1uef8upykvnqq+uQbop3+8+E0KX2om18qy+e9faYYLgFHO+GtUNE0qxWQ7xBWL55bYfZvb4Wt3jBaVj69VnT4JrAr3l/B7m9/2ZUvRuIG7uq0L3AwfWk+w9a72fYVf/rKab2//XUX1uXY5TS/8Vaq+uQbqp1V09g6GvpQN79Ulqud3vKiffFUTVO53rz22r+L6VPqSqBE1pnf5hVvfYj/2m20n+1zc1rvb3/dhXU5djlsn9Xlaqe3vGhfPFXTVK43r73272L6lLp60nkLrj+8pUa7FyXgrwxDG2P+6Xsv23OfQPzn7Ul1tzJsQTG9iehyNI97AfOVah97L6zdIRTTrhZR98LHnnfLVhQXgdhluelL8xUq2p7z2mofhtPmb4SNPtvHwbye5r76KvpUMkA7/fZE2tbYh4b5S/WWyv3X06h9fQw7b+wij5r1tlqmed57f8fr0nIqtpsOqrdR9Zvtcz1fofb199pqH4bTdnjfG2yf4tVbKvdfT6P29THsvHo/htPUrLfVMs3z3vs7XpeWU799avo2OifgthWl0Bshtl6BQyG680gV7ExG0Pc2yvaJQ+0QbJ8kYGAorTdw75O3iaEu5KhCAsaRcgi2z7bb3KFKwADSNW2DbKPAuEZLwKlfcwdgGE0bO9socLjxERmYKUa4wLyxBQMzRQIG5q3zFszhLeBwYxsFxjXaOWA+fQOHG9soMC4SMACLbRQYFwkYOCKatkG2UWBcoyXgEydO2MoUH374YfFslh07dmz1PGXLLjt//nxRUn4/UDZO2bXXXls8E+emO0zvGcpyfZUdhvchZeWyNviIDADABEjAAABMoHMCPnnyZPFXZoff/nBcw3NnLmU6zOOX6VCPQ9lyy8QvU/goW26Z3gd+md4nDmXLKtO+39F+f6iy48ePF8+kKb8jW1BlAAAg1zYvkoABAOiBPypOQQIGAGACnbMoX3MHAEB3DGMBAOiBf2FvChIwAAA9GO0iLA5BAwCwxlXQAABMgAQMAMAEuA0JAIAZ6JxFOQcMAEB3DGMBAOgBtyEBADCB0S7C4hA0AABrXAUNAMAESMAAAEyA25AAAJiBzlmUc8AAAHTHMBYAgB5wGxIAABMY7SIsDkEDALDGVdAAAEyABAwAwAS4DQkAgBnonEU5BwwAQHcMYwEA6AG3IQEAMIHRLsLiEDQAAGtcBQ0AwARIwAAATIDbkAAAmIHOWZRzwAAAdMcwFgCAHnAbEgAAExjtIiwOQQMAsMZV0AAATIAEDADABLgNCQCAGeicRTkHDABAdwxjAQDoAbchAQAwgdEuwuIQNAAAa1wFDQDABEjAAABMgNuQAACYgc5ZlHPAAAB0xzAWAIAecBsSAAATGO0iLA5BAwCwxlXQAABMgAQMAMAEuA0JAIAZ6JxFOQcMAEB3DGMBAOgBtyEBADCB0S7C4hA0AABrXAUNAMAESMAAAEyA25AAAJiBzlmUc8AAAHTHMBYAgB5wGxIAABMY7SIsDkEDALDGVdAAAEyABAwAwAS4DQkAgBnonEU5BwwAQHcMYwEA6AG3IQEAMIHRLsLiEDQAAGtcBQ0AwARIwAAATIDbkAAAmIHOWZRzwAAAdMcwFgCAHnAbEgAAExjtIiwOQQMAsMZV0AAATIAEDADABLgNCQCAGeicRTkHDABAdwxjAQDoAbchAQAwgdEuwuIQNAAAa1wFDQDABEjAAABMgNuQAACYgc5ZlHPAAAB0xzAWAIAecBsSAAATGO0iLA5BAwCwxlXQAABMgAQMAMAEuA0JR87BwUHxF4ZyVNZxX/1ss5zDum6nWBdHTecsusxzwOeyvZ3dbD98vxzsZ7s7e6Z0idTnnWxv8M4NUc9Btr+7k+1uvGDoT7iOK7aRSfTZlr7eS22W07bOpm2or/Uxxbo4mhjGllS8gUnAPRiiHjbw4R2VdTxF0mlbJwn4sOM2pK2kJuD8jaXD8DZ2980zjsrMMvb3inK3vLp5ImydFdP6ZUWsN8qiD+f8aeo2ymKj3venDz9stGh7Zbtj9QTtqu1XuF6DSMrseRvyedyyvL42rlf/sXEumL9p+W3W44Zg2fb1dctOaVt93Qf7u+uy1esSzGMrUF2uXOqWW0xb+V5sKjdS3uurtpq/O213sX5Gnvfmtetr9biYbm+/YjkxFXWmvAcrt9U2r02VKdbFcqivbXAIuiR8AxfsRuHe6PkbzP9UF30Dlt7sTfOEig3NVhjO65flzu3pTV7eGfsbpi1vqMufPt8Zp/bX19zu6nY19SttvVbLl7+adrWjc8tvqn+z3EywUV69/DbrMdS0Lpva1lB3mKxr51VdQXLzKo69pv6yu5TXvyZBW0rrs6HfJeG0TfN6bdNrvXp+c75q4bQp/S2vL9ummvWR1vfQFOtiGUZLwG0rmgf3Bo9F8SbfGFlI/kbLN5zIm65xnkB0+hql6Tc34vrlRab3n2vT9rb1NPWzVB7bmGPPVdCygp1PeecVUaq/of1Nyy8ty6l5D/gi827ueBvaVld3tNwJ17HqKnbypQ+mjt+Wpte8qTxiY/7qhNPY75Jg/pR5NY15oCS5Xl6kHZUSpt3ob9j2cH0X66NV30NTrItlUK5ogwRc4m/QHm9Hk+/4YgnavdE23+TN85TZ6Rs/qeYb3npZNRtpdANyYn1ebzht2l7f7tR2VfVrc7367Wxi21aeuWX99e1vWn6b9RiKrtdS8ktoW1Cni7zufD265+rXserydvIbr7c/fX27msudfLp1u/35ywnYX1a7dV7uZ9q8xXordSBcX3Wqpk3pr+MvY12+zfstbNc462IZ2h4ZJgGXxN7gRpiAa5Nj/qbb2BE0JtS1+unXG+fqjd1pp+bUb9Rt2p7S7up2NfVrc7367Wxi21aeuWX99e1vWn6b9RiKzts2ASfWnR/yVJQT23odq66iTHVsLNefvr5dqeX1r0m5nf6y2q3zcj/T5nXtc+2R9Pfk5rRt+uuE6zsv3+b9FrZrnHVxNHXOokf2HHBpg4jJ33TVO5UEddOrLNwYNjbSNvVHpvefa9P2tvX40+vv2n5F1mubDTyyfLtjSa6/ffs3lr9aVkuxedu2rVXd/noN17HqKraR0ocAx29LQ7uayvV342tSnYDb9TvoZ8K8en01vfu/eDb9PRmrs+17sPSctz5a9T00xbo4mpY4jN2Cv0F7Sjua/E1V2lDsG7RmR9A4T6i8odkduXsQbgy2bfrk6ZYV2UhrN6B8er/cjoJWbW3T9pp2N7WrsV/V6zVtAw+nDfqdWP+6P8Xj1TwNy3fTJ78HfGHdFctuaFtl3dG+l/td7lfVOtGi/HoaXvOm8mi71C9X/2ZbSsty7Uta52E/G+a1bfH7UW5Hp/dkUn/1eD3N5voutyOt76Ep1sUyjHYIepn8N4+n9AaT4g1pNwaFP09eVt4RSN08EauNT+HXrfe+vxyV5RtmXqf/dyHcsEuKPvu3gvgbmtWi7ZXtbm5Xfb/i69UmeU1fFGgZ1Rt8vrxVH3TLitfX+volmL90K5DUL79pPda3vTzv3l74mja1rbnudVl5PZfXserx5w2WW+pvuP6M0mveVK6H3rLt8/48flvi74+mfvvC91LdvLZdXmX+4zbvydi06/oq+lu5rfrrQ5pf89R2jbEulkB9bYND0FgW8wFgL3UD185+48NGj9ouv23bSwkWh1ab13VMh7VdMzZaAm5bETCGAzPqjO5TbMLaHB309mm8h+VXtj2GBDwbrV7XER3Wds0ZCRiosDocVkTfh8KGXn4JCRg4dLgNCQCAGeicRTkHDABAdwxjAQDoAbchAQAwgbanZjkEDQBAD0ZLwFyEBQDAGgkYAIAJcBsSAAAz0DmLcg4YAIDuGMYCANADbkMCAGACo12ExSFoAADWuAoaAIAJkIABAJgAtyEBADADnbMo54ABAOiOYSwAAD3gNiQAACYw2kVYHIIGAGCNq6ABAJgACRgAgAlwGxIAADPQOYtyDhgAgO4YxgIA0ANuQwIAYAKjXYTFIWgAANa4ChoAgAmQgAEAmAC3IQEAMAOdsyjngAEA6I5hLAAAPeA2JAAAJjDaRVgcggYAYI2roAEAmAAJGACACXAbEgAAM9A5i3IOGACA7hjGAgDQA25DAgBgAqNdhMUhaAAA1rgKGgCACZCAAQCYALchAQAwA52zKOeAAQDojmEsAAA94DYkAAAmMNpFWByCBgBgjaugAQCYAAkYAIAJcBsSAAAz0DmLcg4YAIDuGMYCANADbkMCAGACo12ExSFoAADWuAoaAIAJkIABAJgAtyEBADADnbMo54ABAOiOYSwAAD3gNiQAACYw2kVYHIIGAGCNq6ABAJgACRgAgAlwGxIAADPQOYtyDhgAgO4YxgIA0ANuQwIAYAKjXYTFIWgAANa4ChoAgAmQgAEAmAC3IQEAMAOdsyjngAEA6I5hLAAAPeA2JAAAJjDaRVgcggYAYI2roAEAmAAJGACACXAbEgAAM9A5i3IOGACA7hjGAgDQA25DAgBgAqNdhMUhaAAA1rgKGgCACZCAAQCYALchAQAwA52zKOeAAQDojmEsAAA94DYkAAAmMNpFWByCBgBgjaugAQCYAAkYAIAJcBsSAAAz0DmLKtOfOHHCJmIX58+fL0qzxZedPHmyVHb27NmihLIll+l975f5n3gpW1aZ3geO3gOUHY0y7fcd7fO7lKViGAsAwARIwAAATIAEDADABEjAAABMgAQMAMDosuy/AF9B9+1uny/sAAAAAElFTkSuQmCC</SerializedThumbnailImagePng>
</SlideLayoutData>
</file>

<file path=customXml/item42.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GI8SURBVHhe7b0HnB3VeffPm8SJbUjsOPGb2P7HcRziN44TBzs2JJhmxwU7dhxwxyVUYZARNlVCgGQECATqDXXUy6IurXYlrVYVrXpZbdOuyqogIWkFCGmLCs//PKfMPTN35t65e8vce/f3/Xx+6M6cMzNn7mXnN8+plxEAAAAAcg4MGAAAAIgAGDAAAAAQATBgAAAAIAJgwAAAAEAEwIABAACACIABAwAAABEAAwYAAAAiAAYMAAAARAAMGAAAAIgAGDAAAAAQATBgAAAAIAJgwAAAAEAEwIABAACACIABAwAAABFw2Z8O3UVXDN9F/C8EQVCx6s+E/mTQDvrE6D301dl76fqZxa8bhb4yo4H+bNgu+sCQnfI78PtuMqOddNmQw/TIyGeJxl1OHWM/WVC6NOWj9Oaz11PZl16lldeNEhqZNVVcN5pWXT+SLrtiiPjihlUL7YYgCCpafUA86z4yoppumt1IN85qpOu7iL42p4muntYg7/+Kof7fTWa0iy4bepQeGfUc0YQr6Pz4TxaUaOpH6WS/66n8S1No1XWvCAmTzJIqxfkr2IDlmwt/eXFvMxAEQcWhK4Q+MHgnXSOM6KvCgK/zRIrFrm/MaaTPjK+lPx600/f7yYw4Aj6iIuDxV1DHOBFZFpDeExHwCWHAZV+aLCPUChEFZ0vSiK8fBQOGIKj49SfCeP7fhFr6ujAiP4Mqdt0g9J/i3v9qVDW9P2smDAMOKxgwBEFdQu8Xke9HR1bT17qo+RrdNHsvXTujgS4fvItk06PPd5WeYMBhBQOGIKjoZaqeuQ20K1Y9e8U1AFwTwDUCft9XeoIBhxUMGIKgohcbzafH1XTZqmevuCqae4B/ZPhu+WLi9511XjDgsIIBQxBU1OLo94NDdtJ/TG+gm7hHsMeMuqq4Kv6fJmajQxYMOKxgwBAEFbU4+v3U2BrZ+cjPiDItFV3ysB8h8e9XhenzPr+8Rpyfy8e6aZZ/nkzrBnEdvhZHwR/MaFswDDisYMAQBBWtOPq9XJiLjH6FyfkZUSbEbco3CjNjA2Wz/eKUevpHEV1+VujfxGeOvPn6dtszf+Z9/ynE+T85Zg/97dg9sp2a99nnz5a4vJ+bVEt/ktFqaBhwWMGAIQgqWvFQm//vlT0pR7/JIlYjY7zctsyfuWPTn4uIkntc2+J9bLKcl49jQ+ZjrhEvBh8bXS3zcKTOev/gXfRPE+voGyVNMkr1XjOT4vPzvX5omHpR8fsOUxcMOKxgwBAEFa3Y2DgC5SpePwMK0nUzdDWykDFNV7oQGxcbO3/mDl5qisudsr2Zr83bPMznjwftkJH4P79aJ8/Jxvvvwng54r1c5LXH4/IxbIQckXK1OXeUYrPma3jLkCnxPVwpys9lN+VITzDgsMqJAb//tmfosssuc/S+a76PtDxI+8Mrv+SkffCBCUgr0rTL+yxzpf3BRz7eJdLYCP/892WutPd/9BOO8Xx5WKVvGpvkp19cEZfG+9mMrxnuPo6vx+bFxulXln8YXytN9IZRq11p/0eksTFL09XH/cEn/p9zX+8buJP+78jd8prJXiA4D78scJtuqmbNx3Akzt8Xl8dcv/OCAYdVVg34j2/+te9+CIKgbItN8crxqXe+YiP7zIRa+qOXd8hzsEH+rYhWuQr5KyIyZv3b1Ho5m9QfC5PkKJbzmOt+UFcnf3z0Hpn32681iTI00b+ICPjD4hnLaRwZ28cYsQmbz5zOef9ixG5pquY+uNrYROfKdBvlda6aXCejfb+IPZm4LfovuDOWKLtdns4JBhxWWTVg+38mCIKgXIqrn6+anHr1M5sat+WaqmFZJSw+83hZXk1IrigkPsttzzV5H/cqZiP8RkkjfbOkib4gyvBREcnyOTjK9DNeI+8zk/OacbpssHwvbMb8AvCPoozcvs0GzW24fyheGP5ujHjhSPF+WXzPnxIvGfyd2dfvnGDAYQUDhiCo6MSmyUbJkWGqEaHXgL3nZXn3szh65M5W3DZ8s4h6+VxskMa8/Y5hJZsOkk2Yr8nnZ7P98HBhysLIzXl5P6ezef79uBpZfu89JRMf868iQocBdzkDbqYyuSRxGw2b7peeXDdOb7C2G2hYC5/vbepu5UklX+5k7l3T2OyTx638uwcIyj+xMXEVcarRLyuRAScSX5Mj028J8/1XEa3+qTBFNkm/vCzOz+J2Vza+ZNExi/NwlbdfWjoGzC8p/zFDPVuCXjDCCwYcVtG3AZe9Lb1HEsKAXJp+nJrijvMxpbD5cqzujXz9GE2bbXP1KE/vAYLyUWx83Pmps9FgqgZsDP+bJY2y+llWN4t9QXnZLD8xulrm5R7XXL3M1ciclsyEg5SOAbP4ZYWrytNvB4YBh1VWDTiMlAm9TWX635SMxNeUfJSX5pXi9WHAEBRabEaff7UuZwbM1/ubMXtkhyse0sM9mL1GyubKxvx/RwrjFZEyd6pi0+Po8+slTfTv0xpkrWFnTThdA+bjuLMZn8fv/OEFAw6riA1YV8G2HKcbdSRcVuaXL0DFYMB8777pHsGAISiU1OxXO+nqqZ2b+7mzBvxxEdFyp6svCXPlYzmS5LKYiJeNV74UCOPlfGy+XD6+Hnes4n9Ns11nTDgTBswduxJVm4cTDDisIq2CvnFzG7uHrnq1zNgnb5zsqmuNMm+PKYXNZymlqmEfeY+Pe0HwKVPC+w51D+azIqjM6dybqa3g78t9nqAXAE8btySord+dV5YrwQtWur8RVLziNszOdsBidcaAlenvomunN8jez2y0bKC8j8fy/utkFfFy+zAbL6d/bFS1TPvnSbFInQ34uhkN9CFxbKomnAkD5l7jiIC7RCeseANUD9WQnbGyYsB+hqEJ9WKQ4Hj7Ohk34DZqsszX4DaldO8tZsCqucCL53fzu0cLVX4tY7Qemhrf9jHg9O8DKm5xRyUeCnQjT37hYzTJ1BkDZrFx8bSSPNMVmzCP1+WOTcZ4uTz/Isz2L0dUyyiTDZb1voE7ZLU1H8fPTI6QuTqae0fzOcOacLoGzC8GHL1z7UF6E3LAgMMqOgP2i270Qzt0NBO2WjZkPhNVea8ftN8rJypzGYG5jsDv+mFNI+E9CKzzmJoFO2+698Zy7k9gG6iz37meKVf8y1RwXnufkG3gGb4PqLjFBvxXIzvXA5rVWQNmsbHy0KNrhIFy9TKbL0finxPGyy8Fxni9x/GEHmyebMKmDDxdpRlzHMaE0zVgLi9fk8+VbGhUYsGAwyoyAzYm4YqEnOjGjkoTKKMGrK/tyuPJm9AsE5XdLy3MOS0lvAev0enrOedO996UjMm5fzOW97tMIGOspizmvnyuH/8ikZn7gIpbbFjcHhuFAbP4+tz++5cjdst2X97HxssvBt68trjjlsuExb/cNsy9o8NUC6drwByx88sCm356Q5FgwGEVURtwsFkFP+R9lEkDNnkSksBgfK8Rk7ov2yhTNIyw9yrlMeB0701L3YN/vvj788hbJW3uI1Gth/eeM3QfUHGLDZCj0EwbMJ+XjZT3y3/FtmxvtvIYcRUuGy4fEzaa5GN4cXxvJMxLKXIaXzdRJJwJA+Z/ebpMGHARGHCgvA9jP8IYU1hTCpMvTJkSPdx9rxFTpAac7r1pJTLg+BoN85IVgLmPVAw4Q/cBFbeMAXfWiPwMmFcn4g5TvL7v5yfVyXmd/358jXO9VDpLJRLXGsaZsPj32unCGIerZQ6DrgUDzoyK3oDVgzwZCaIpo0wacBIDTaokx0dqwOnem1YiA3bfnymXxr5HY6KmLKkYcIbuAypuZSIC5sUYOMrl87GxsSFzey4PH/pWiepUxZ+5ypbbdtOfvEKJDTgoEuZ/PySe0d7InCNsvuc/GLhDLmEIA05PRV4FHVz9bOQenuSfRyqsKYXKl7xciZXoeL+0HBpw2vemZF6c4psHPOdPYJRx7bomr8/3ENgGnOZ9QMUtNiNeiSgdA/5HEen+0cCdcoEDnpyCzZYN+MtT6+nTwuTYkDkvL5rPHZf4mh9My7SU7H4zXhPm+7l2RgN9ZMRumcYvBib6/ujIavnSwQs/dGboFYuP41m50l+cHwYcVrnvhJUo4jEyD+VkD1rfh3cCA06Sz4nMvWZgojYfk7Dlf7y5jsDPPJOc01HYe5XyGnD698ZyzuEXyTNeU/WUK3a8wPkuAr4fUy7G2p+J+4CKW+n2gjbiaSLZANlgvy6i3s9NVIsVsPn9kYg2uYOVWZT/M+NVlTVfu7PV0XycjIAt8+Nr8RClb2gT5mUD2Si/MKVOjiXmMn5FmDL3YGaj5n9TXQ/YiIdJcXszXxe9oIvSgM3DNnn1snnQJu6MZSIihTJ1P1PqXD43IarEEx7vNUl9/dCGEfYerLyuc6d7b+Y38R9z7C6DKVcC7LI5hh2A68Ullfvw+x6gYhebIK8a1NlxwCw+jg2czZX/5WFFHxisJ/nQ12FzvFrs5+j463OaxOd6mdbZSJjPzS8OHxq622Xk72MTttY1NmVjseF2NuL1is/15akNohwYB1ycBuwbxQUoZETjVFMy8kHtb0ph8/maR4oPcFekx7gMxEhfJ4Vzh7+HIONJ796MAQ8Tb8mu8yS6Pxt5LWOgAWV2EOn6/5f42pKw9wED7opiI+NqVI4ETbtmOuJOUBwJs+F6r8PG+AURhbIJcnU0T2TBbcedMTA2bo6qeeH/PxPPYlO9zOdiE+aOX+lG9YnEVe9chc1Rvl/5wgsGHFYRtAFDhaqYAfunZ1z6JSxhcwUEecSGdYWI4sxkGH5mk4o48vy7sTWyTZjPbSJcNkc2SR6/yysbsQnzYvh/O4bNeoeMJL1ls8XHs4nbZs3V2H89qlqW3Z6Eg82fO1iZKDgbYgPmXt6m81nnBQMOq6waMFRcyooBB7QXxyLiHBo+VDRiI+N5jTvbI9gWGyu3jfIwIDbEvxy5W87VbF9PVUfX0zfmqM5avLwgGzAbrJ3PFhsrmyrnMb2oudaQZ8Xi/dwhivPwVJXcJsvV3Zl4oQgSf1f8ooEIGAYM5aGyEwH7VCfb+FZvQ1BicRTHHaMyYcCsm4QJc5U2GzFXOX/AE91ymy1Hjybq5nbhZAsbsOl+YrTquWyiaTZgabqi/P8wvoZuFNf8nDgvX/ers/3Llilx9Ta3QXM5/MobXjDgsEIVNBRa2ayCVud2E2o2NAjyEZsIT0eZKQNmcXsyG+vfjVPr/fJ17Aj3g4NVJPzJMWoIFFdH8+Qd3GPa5JH5LPNmg+aF/P99+l45daUxYDO2l3s4c1SdqY5WQeLzZ2YaShYMOKxy2wkLgiAoB+LqX6cjlsds0hFHt1wVzCbFUfafi2cmG6a5Lrfncvvvl6ep5Qf5+p8Whs1Ge7kwaB7DywZtImM+ls/D5msW5GcT52roPx++W5p+JssfJH5hyEwHLBYMOKxgwBAEFaW4HZh7FGe65zCbMI8N5h7PX+C2XmGsdkcqjnC5DZirj3ls7jdfa6LP6jHEXO185bhaObbX9JY2JsyRMJvt37yyhz42Sq+olOGyB4lrCuSLgiiH/R12TjDgsIIBQxBUlJLtwBNqZFWwn+mkI24TvlkYK3da4ojVVBtLQxWRN0ffvM0zZvEwJja4j45UU1ayEfMi/J8VaRwt2+Xltl5eS5jzZ7PDlVf8ksJReGam1IQBh1VWDfgPr/ySNGHWH3zk487+y/ssc/YjLbtpLDuNhbSukcb/H9hp/P9JV0378rBKx2ze/9FPZCTt34dXygibDfX/eK73waeXOW3Cf/yX7uO4nGy2PJvV+zxpfM5cVDnb4peJ/5i+V7482JF85wUDDqusGjAEQVCU4o5MPLvTV7MUTXIV8ZenNahpIaeqCTQut67PBsxRMEfLZoEHjpZNR6wbZzbSv4homHs8cyconr3L7zrZFLdVcxm5bKbc6QkGHFYwYAiCilZsKjwxhlnQIBuS1dElqp2XO0+ZTlmmoxYv4MDX/5IevsQvBRw1cxU1H88GyFXO2e7p7Cfu5HWjuDZ3+MrEYhJKMOCwggFDEFS04miUq1Wv0wsW+JlQJsRtqBwF8/AkNl0Wm7FsAxZp3Bua26J58QRuH+aJPHiccLbH9iYTt09zuTMX/bJgwGEFA4YgqKjF5sK9jrM5jSOLTZg7V/3NmD2ycxa38bLBmTZdNmHOw9ss/sz7vOfJlVQZ9srOYelPvmELBhxWMGAIgopaXBXM1b1fEYaT7WpejnbZ6FlssH55pAFHUN3sFZeRF3jIbPTLggGHFQwYgqCiF5sMT02ZzbbgQhNXiWc++mXBgMMKBgxBUNGLI2COhK/ltuCAyLQriaNfri7PzMQbXsGAwwoGDEFQlxCbzcdG78l6W3C+i3ttXz9TLfGZ/rzPfoIBhxUMGIKgLiMel8uRX1c2Ya6G5+kuM9/2awQDDisYMARBXUYc8Zmq6KiHAEUhNt/PTeIpMLNlviwYcFg5BsxtJH86rFqZMARBUJHq/YN30V+N4qpoXuZPRMJdRF8V5nvtjEa6fCjP1uX/3WRGu+iyoUfpkVHPEU24gs6P/2RBiaZ+lE4KAy7/0hRhkK8ok8ySKsX5K64fqSLgK4Z732QgCIKKSzxT1fsG7qBPjamRw4b8IsVikxl7/JHh/AISm60rO+II+LCKgMddTh1jRWRZQLokIuA3n+UI+FVaKaLUldeNzJo4wl7FBqzXQAcAAABADoEBAwAAABEAAwYAAAAiAAYMAAAARAAMGAAAAIgAGDAAAAAQATkz4EmTJtFll13m6Pbbb9cp8Wk33XSTTiGqrKxEWpGmHThwwJX2qU99SqcgrZjTGDuNZYO04k3j/w/sNP7/xJCPaVdddZXekx3c304W6NOnj/4EAAAAFA5swtkk6wac7RsAAAAAsgHX4GWTiA24lLpddi0NadSb+UDjELr2sm6iZJ7PuSTd66ZzfCHec8JjG2nItaqK6dpc/I9mlyWq7xIAUBBEa8Cl3ahbt265eTCGpRgemlkzsyySrTLn+n7s60X1XQIACoKsG3BwGzBHJhz9iij42iFiKxEcKevG8m5D9HFit/cBF/fAs47zPgiF+av9dponf9jzcT5xD0O6mbTLqJtJTJTGyGt40uzryuPFi4qM4gLKKfcZ/NL885eKMpmXn8Yh14rvVlzHJ1+MRPfvLaOF3z26yFaZ7XOI/2dKU/ku9f+fQ2L/n8jrWv/fxL84es6lf8duQb994LVtOE83UQ5xrzKfp8Yo4XdrnV/et31smGsD0LWxO41mg6wbcCDyoa2Mlx+q8Q9lg6pCdD10zUNIP+CcQz3b8Q9rJ0U+1MyWK80+R4LzyQexeXGQ+TqRJsthPRTN9eLK4P5+gu9LYx8vSP49WN+H51ibZPfvLYYi4B71pkOWyuxK8yln4D2J/8qqa5NZH+v7/4mNz/X8z5/oHm34PtlA9XF8Due6ib/buHuz8oa7NgBdG35BzSaRGTD/0bseDoEPAOtBK7EeOt6HoGvb83CS20FpFnEPUPsY61r2ORKVI1FaHPoaiY6XeYLuS+M6JnF++fC1TSKwfN7rWOdNeE9efMrLZKXMAjstLl+Ce5IGbJfBu+0toybR9Vzbie8xBu+3Xxq85bCxz+E9n31c2GsD0LUpeAP2r4LW0YW4uZgCHgD80LKiBteDJOkDznsN66Ej8wbt1+cI+iwJWY5EaRqORmJlFGmJjhefEt4X4zomzPcQcP82cfsT3L8Pcfeo9ztko8yMnebNF3ecbVL2Z8a7zWW0tzWhrxfid5TEX4e/S/t91fe75WsF/d2EvjYAXRv+28gmWTdg3xuIezjEP1Ri8MPCfkhaD6SkDzj7uATYVYP2ORKeL2Q5EqXJc1j3bdISHS+Psbd9iLtGcH75vXezaiDirmdI4f5dBNyj3nTISpkFdlpcvgT3FGe42TBg+9pBeK8Tb6T+3633/N7jwlwbgK5NUQ5D4ipE56FhSFANzQ9cV3uV80ByP5xUWuzBYh8nz2+3o9kvAKEMOMH5Ej1oU04T98OdhYLyCALLYfAck7Dc8rP1cPa5niH0/dt40+R27Ddz8OTLVJldaT75gr9Lr+F6t73GqEl0Pc920t9RokzW+dtI9L3L7ViZ4s6fKM332gCAbBKBAfODzP0QVAQ80CT6ISQfRNzrNZbPtAeyrh0yRKTZ57aO85ybH0DmOHeVKJdP7/M+4Fzns/YnetAmSpObsfKrnqoiohH3EXi8JPi+FNY9yG2//CqP887jPIS9x9qEvH8PvvcYlzlLZU70W0gC7kme0/5uvdt8XJLv3nu9uOv73aMXdZ1u3cx36M6X+Lu1zm+PHpAEXDvJbwkAyBxZN+DMT0UZ9OADoBjJ0P/vMFYAUqZ4hyF1Ghgw6Ep09v93E4n7RLkAgFDw3042KUADBgAAALJPwRswVkMCAABQiBS8AWf7BgAAAIBsUOSrIQEAAABdExgwAAAAEAFZd0e0AQMAAChEMAwJAAAAiICC74QFAAAAFCIFb8CoggYAAFCIFLwBoxMWAACAQgTDkAAAAIAiBAYMAAAAREDW3RFtwAAAAAoRDEMCAAAAIqDgO2EBAAAAhUjBGzCqoAEAABQiBW/A6IQFAACgEMEwJAAAAKAIgQEDAAAAEZB1d0QbMAAAgEIEw5AAAACACCj4TlgAAABAIVLwBowqaAAAAIVIwRswOmEBAAAoRDAMCQAAAChCYMAAAABABGTdHdEGDAAAoBDBMCQAAAAgAgq+ExYAAABQiBS8AaMKGgAAQCFS8AaMTlgAAAAKEQxDAgAAAIoQGDAAAAAQAVl3R7QBAwAAKEQwDAkAAACIgILvhAUAAAAUIgVvwKiCBgAAUIgUvAGjExYAAIBCBMOQAAAAgCIEBgwAAABEQNbdEW3AAAAAChEMQwIAAAAioOA7YQEAAACFSMEbMKqgAQAAFCIFb8DohAUAAKAQwTAkAAAAoAiBAQMAAAARkHV3RBswAACAQgTDkAAAAIAIKPhOWAAAAEAhUvAGjCpoAAAAhUjBGzA6YQEAAChEMAwJAAAAKEJgwAAAAEAEZN0d0QYMAACgEMEwJAAAACACCr4TFgAAAFCIFLwBowoaAABAIVLwBoxOWAAAAAoRDEMCAAAAihAYMAAAABABWXdHtAEDAAAoRDAMCQAAAIiAgu+EBQAAABQiBW/AqIIGAABQiBS8AaMTFgAAgEIEw5AAAACAIgQGDAAAAERA1t0RbcAAAAAKEQxDAgAAACKg4DthAQAAAIVIwRswqqABAAAUIgVvwOiEBQAAoBDBMCQAAACgCIEBAwAAABGQdXdEGzAAAIBCBMOQAAAAgAgo+E5YAAAAQCFS8AaMKmgAAACFSMEbMDphAQAAKEQwDAkAAAAoQmDAAAAAQARk3R3RBgwAAKAQwTAkAAAAIAIKvhMWAAAAUIgUvAGjChoAAEAhUvAGjE5YAAAAChEMQwIAAACKEBgwAAAAEAFZd0e0AQMAAChEMAwJAAAAiICC74QFAAAAFCIFb8CoggYAAFCIFLwBoxMWAACAQgTDkAAAAIAiBAYMAAAAREDW3RFtwAAAAAoRDEMCAAAAIqDgO2EBAAAAhUjBGzCqoAEAABQiBW/A6IQFAACgEMEwJAAAAKAIgQEDAAAAEZB1d+Q2YBYbsZHdLoy06NJuv/12nUI0adIkpHWRNHtoBVexIa1rpH3qU5/SKUQHDhxAWoi0q666SqdkB4SnAAAAQATAgAEAAIAIgAEDAAAAEQADBgAAACIABgwAAABEAAwYAAAAiAAYMAAAABABMGAAAAAgAmDAAAAAQATAgAEAAIAIgAEDAAAAEQADBgAAACIABgwAAABEAAwYAAAAiAAYMAAAABABMGAAAAAgAmDAAAAAQATAgAEAAIAIgAEDAAAAEQADBgAAACIABgwAAABEAAwYAAAAiAAYMMgakyZNossuu8zR7bffrlMymDZmm07htDVUKv4t7ZbmOfM0Lddk/f66ldK2MbG0g0Lmt0t4XIGm5ZI+ffroT1m8T/H7xf7WxuiULF4vgrSrrrpK78kOMGCQcew/flB44PcrfNg8QPpk+3vErwQyDv74Cxv8foUPfsPMcNNNN+lP2QG/Esg4+OPPHJWVlfpT7sDvlzmi+P0Y/IaFAX4lkHHwx585ovgu8ftljqi+SzQjFAb4SwMZJ9//+M+caRT/PUFHz6rtfCaKB3j+P7yP04WZ36OOJr2Zx+Blxp8La8pp811V9K7ezleyXYOB/ztAF6OGNu+vJPbeo29W0hm1M2/BA9zLEXpP/Pfihh7UOrNKfs5n8Pv58+64Eqruu5NaxOeLaldeku3fD/93gK7FmVk0v+51ahMf3zw6lOrb1e58JdudQAqOpqXygf3euyXUNnwyXVJ785aofr98r8VoGVdFLceO0Dvic9tbal8+AgMGBUc+//EfPfoEVbx1Tn4+86b4fIofAcAmn3+/ixtKtOkeoQszB+V19BQl+Rx582/2zg6ue2qVL8Lqc34CAwYFR97+8bdXUkWdiHov6M23hjrRMIiRt79fi4h6y3fpDaJLWyaraFhtAou8/Q3fYrN9l86cVJv8+8loWG3mHRiGBAqOfP3jP3NKGO7+GtL+K6ihzXWz8vaPn8EwpBjGcGM0ymj40nG1lY9gGJIb+fvVHnG99HJ7cNN2vdHFgAGDjJO3b98aacR1T2jNoqNiX8yU84sovst8/v0ubelBrcO/p6WqoGPV0vlHVN9lvjYjdCzl3s8lWirybREGvLlvbZesiYIBg4yTl3/8svOVMlsXcn/+dsaK4gGel79f0yDHcF3I/T3oQp5WY+T7y2hO2V7lmK4Lub+cjh7T23kEhiEBkAG489X8ozV6y+YE1e/nzlgn9HZ+gQe44mK5iHjLq/SWDXfG+h61bTmit/ML/H4xZKQ7zu93OkNH+5ZQ9dL864yV7d8P/3eA4sd0vgqIclWVtE90nAdgGJKAO18liHJVtXR+9ojGMCTNsVqqThDltsmq6fzrjAUDBgVHPg9jAcnB71f4IPLODDBgUHDgj7+wwe9X+OA3zAwYhgQKDvzxZw4MQypsMAwJJAK/Esg4+OPPHFF8l/j9MkdU3yVHbnxto0mTJukUottvvx1pIdJy0RSDvzSQcfiPP5/+kEzamfYTeVMWJkzahz/8Yb0nd+Tr73ep5UjelIUJkxbF75fPtB3L9+VPcgsMGHQBzFAjM+8zz4CVL2N/86ks+Yp33ucq6sibhRi4LPk7Djl/8M773ELv8pSUebEe4RFqimgcMgwYdAG8BgwKCyy8UPjk/8ILUZBRA25ra6Mz4pXmzLtn49XGfz6XqP2c2j7bIWdxdbah3Okd8Rt1dHTI3ywXHHhrE63aP5zWHhxMS50pIPtS+b4BtKjuWVp5cIyTtnQff9ba96zIZ9JZw6m8wRwv1DCAKp20lcJmT0qjdc5/ZDvxukfH3zD71Fjfkyf4WiJ9/0pxBNG5t2da51V5zr5dos+r8x7fK/ZytKrPvd9cV6fLezHnsNOF9ttpSrH7NGVR2xX7h9L+034TTkTHpdNHqGPpc9RR+gi1OdNA/pTaSrqL7TuofVl/6lj2qExrK+HPWiV3iHwmnfU0tY01xwuN7a7TFoonwSm6uPSnsbSZC2SEe2mHOUZPO7nmUZGfrzVcbr/XOME6r8pzafvz1jVF3vItYu9OEanqc3PZF1rpzr34pQsttNOUYvepjzf5F/ahC9Wl4nr5Q8fpVto3tooaR7xOTaNW0U5nKsgFtOe5ctp+1xKqHbXRSdv5HH/Wem6JyGfSWWtpz2/M8UK/KaeGUXtFLNtKp2dtpIanF6j9emrJd5aaY6xpJx9dJfbtobfFdlvVTuu8Ko8cEyzPq6+5nCfJOUqHZFnNtUXZB+l0WW5zL37pQoPsNKXYferjRf6Goevo2PIGcb3ckFEDXr9xE02ZUUIzS+bHaQNPgHKmnkqdfZvpkNj1Tm2FKx+UfU2eMYdWrVkvf7NcUHlgBD296moau+cJmrX1Onpm9eeFvk2vSjO6k4Za269W8Wetqjut9OtoTLV9/OdpwNYeNL/6xzQgLq9QY2x297oac2w/qpPbfK0eNGb9k3J7f7Mox45vq+NqVos9ImJu1Oc15dy/RD4c6mo+T0N3iG1z3bj78E+370umu+6by6LSeld8WppwPnFx/yZ6t/tf0bmB36Nzff9afL5c6Eo6J83oWjprbZ/rxZ+1el1rpf+15/jL6Wzfr1PrwKtUup13Upm+srj2JHOsMtcLcpuv9YLeVudtff5KfVwjnR8vts15Oe9MNVe0Ope47vOedNd9+Kfb9yXTXff9dTr3kEo7c+dl1Dazh7ha/vDu/hZa/qVhVPqZIbTmthLaePNQWvZPLwuNovXSjCZThbW9/gb+rHXDZCt9qOf4l2n5zTNo823jabmdtxe/rCpaxpljy+TLbssAc+xy8colXob7xM67ecg+zkGNP3yZKm4R2+a8P9wqX6Rj5/Kkx92Hf7p9XzLddd8zaM2/vUyLP9Wfdj66RFwtN2TUgHv1ftLVKeGGG79K02a9RtPKaomr1xuHXOtKW3eYjzpCE+7r7n+cULc8TvvsP33OSev99O8LLu3zn/88/wBZZ+PhyTRgczdhOj1o5s57aPLOu6Sm7XlM7HuIZsjt7jRHGNWcapUmVf1QLN3+7OhemlWrjxHpFafe1FdkttOa+qXyLbv5oMr32p4J1Cy3+VqP0axd4+T2kaPWeQ8mXpal+aC6Vuhy+ynueC7L3fTqjtvppQ3X0/rmCfpq+cHFwzvp7DNfFaYjjObF6+jcC19RGvQdse9bevtr4rMwppd1Guvlb8XS7c+ObqDWoeqYtir5MNCso/YJ05RpLjT5dAQst/laL6vtRd+InXfhOj44EHWskKssScrtp7jjxfcwgD8LU370E9S+4Gl9xfzg3KG3aM3NE2jNLcIs75pFG38wlTZovf7z2da+GVQljKrqp7H0DT+dFUu3PzuaTlW3l9DuBfyXZmimhod3i5iY6NRQk2+9ioBHTndvDxOffzyLNvF5h/JfYzAtw825hFxlSVJuP8UdP5uqfjyVKq4bRTX9VuorZp+MGvC616vo1WmzafrsuS4tqUlc79+80Z0fyr4mTZ1JV19zjf4Fssu65rE0YJuIVmsfpEUNz9DC+qe1nqQFdb3156fE5ydogZPG6i2MyqTzZ44c47VAHLvwwBri/8vknM9ynzhG73vjqEiX++bQG3pbXbdEbh89+qS+hpCcL/oENezX501armTpRipfrNz28fy5j9z/4vr/oMoDI0UZ8oeLBzfT2X7C6IYK4xn9A2od+T9a/y3MR8j5LIxshEkTGmGlj+CoMUAzX1Nmy/M9x+3T5zJV0HKbz2u2rWvIuaKP0IVZnF+cQ5aF081nLbtcSdONdD5HnuNH3iL0fTr7yMeofc4johz5w9mDp2nVDaNpA5vt3XNpS7fXYrrnNWFEJc62rJ4V+2LpHCnqdP05Trq6+fQEkedun33yXFV0Wmy3jI9tswGf5m0+793i3wmympTe+L3Ow+fSZZHnDCpXiHQjmc+SvX9Lt7nSgHc/sUyUIzfkwIBXUDX3fTm8ybOftUlGIP5pUDY1adosWrU6N9XQ65rH0UvSgHtI04mZUAYljdO00dr7YqZs2neDt4P2ZV9swnNrH5MGvPrAKC523nDx4BY6+ywb8DeV6biMKAOSxsm9ib37bFM2hhu0HbQvV2Ij/q4y4JJHueh5gzTgG1+hDbexAcebUNqSCyxwT2LvPq42NvusNmDf7aB9OZT4bqQB9441gWSbjBrwHXfdHW/AG9VbTXW5tc+Sio6D06HsaOrMEpo9dyGdO8etK9mFDbhf1V3CaB7KngHvr3RFwMZImdj6v7PEY0LkOdLLlefo0V40r/Zxmlen9quVkVTPaZXvCdosK3Hc+zKpvDfgPtcLg7k5OwZs2mg95srE1v/V5lr6bfEiwFXfA9V22XfFZ6EhomzD/kuviqRWSDLn72jiM7n3ZV75b8Drf8LVrlkwYB3tes2VUYssxPa1jJ1Nm26fQ5vu0Ntj+DOnz6HNd87RKyKp1ZHM+dVi/e59WVGhGzC3K3oNeD037bxTR0usfS6V1xEHyO/UrPBPh7Kmx3s/TU37DsjfLptIA15zg2yHnV/3VJz5ZEruJQWVWRrjrJPGOVv2RXjz+ABaUteHyvevkB1DjrFp1/eTVc5zhRHHn4vxRNcZVt4b8CNXqvZaWT3rNZ/05V5OUJmlY5wzhMEO0wa85i5qn3MvtQ0fpra39qS2V8Q5XvkltY66VRpx/NKEnug6KyoAA75laqyKOMNyLyWozNIxzj4lwnQ3SsM9PXEhVT9VRjX9dtBbYvutkgqqfrqUtnUT5xEGuOn22VS9xD4X44mus6WiM2BtrsnaeKVJiy95vU8alD3x77V63ev85WcVZcBfoMk775FtsX4GlC1xVDuvrieVNmjjbxxJVYdH0rK6vrSieQptPDxFbE+gFfbwJj6utqdrO9vKfwP+OJ0bwB2x/MwnixJRbetQEdmOF+bK25Ofpo5VfYQB30ZtpSOoo0Jo1QBqG+c5TkbJnn1ZVSEY8GTZzulrPtmSiGo33TGHdj68hGoem6/2PbyS9g5ZQTvuWkC7X1hHe4euF1pNu+73HJtrFWMEDOWv+PeaM28RtbZyBVL2iBnwHdmrgvbRvFpVpcxjkDcenkobD02h1w+9GqiNhyYLM54qDXBB3ZM5NeHCMOAbslMFHSQ2X2Fs7XN7CpMdKcx2OHWsGBKslSJd5Gtf2EdEw7fk2IRhwF5tEubL/1Y/XS4MVhjtkHXUMGhtoPYOFnmGrZe9kLmcbNzec2ZVRdkGDOWt1AvTLDpwMHH3/3SJxoDZfHvJMchVh6f5Gm6Q2ITXHHxFmqJpF862YMAeDeNq5+9S+7wnqKNylDDYofGGGySRv33xM9Q64vvaxH3On3HBgF26kw24hPb0XU6NwlT9DDdIbMK1z61SVdK5NOFCN+CgYUhQforHB/NwJP7dskkUBsxtucubXk7ZfI3YhCv2Dc1ZFAwD9ojbcmc8ICLaFM3XiE245DERBX/b//wZFwzYFrfl7nq8VJqpn8kmEx/HkTMMOAVgwIWnKTPm0GsLFlNbe/ZWA8i1AXPV86KGPrSheaKsVvYz2OSaLI9d0tAvJyYMA7Y07DvU+sqPqKN8IHWsHOZvsMm0Upi2OLZt/C+EmeeiKhoG7OjOObT11/Oo/uU11DA4cbVzoAYLEx6yjrY/sFD2mva9TqaFKmgoCr06fRY1H7JnIsosuTbgucIwVzQNklGsv7m6tbZ5rO9+GQXvHwYDzrUBi+i3feaDqt3Xz1w9aud5qn32y/bguT1zFAXDgI04+t3dM3z0W9u/0nc/d87a02d57qLgQjfgvO+EtfGI1SNbTQKSf7Nw5a5cT/Z5Rv47cepM2lC1Wf6G2SBdA37g+e/K/7eMvnbL5xOnHa2hkydeoScH3eNK+68fXeeYa++Bd4dO+9qQ1XKscKfKotOSqVgNeMwvrnJ9J7+85m8Sp5VX0cXy79K4397iSvvVN692jHXco7e50n554xcD0371whpxvltkW3DKZdFp4VS8Bvz0De4peL/7DzcFpz2+nlrGzqGa5yrohduecKXd+uVvO+ba/2e9wqV1K6Wqx78qo+qUy2KlhRIMOJvKV8ONTvx78b9cDT1v4VLq6DivfsgMk8sIeF7dLDm95KmTE0JUP4+l5Q1P0KJ9/hEwV0O/fmiNHDt89Gh2o2BEwCw91nfFD6ijbECI6ufn5CpIbbMCIuAVZWqCj4qf5aBHNCJgM9nG6QlzqX7A6hDVz5W0+/4S2tbLPwJuGFQnJ9c5PWlBbqJgGHA2BQP2yhgwL9IwefpsOnzEzB2VWdIx4J90v953f7D07FZvDKS12oDX7utL8xsGiW02VWW68xsHqX/NcY3Dtel6ZQzYypuC+k3+ue9+r4rRgHt/+zO++4NlTSU5tge1czuuMNL2WcJAx/6W2qWpKtNtnfxb99KGk3tbxusx4MpfWNfIlorTgO/5wo989/vLmkry/mVUqw24ttd8tS1NVZnu5oeWqX/NsQ8tt4zXbcBvTV5oXSOLKuY2YPeCDGeoeiNP0mGmoPQzx/h93kUd4mbP0hN/2MjjvfvlzFwBhiynzozhvoY5Rv1riJ0jWbqSmngkhjvdWy7eFt9TjSlXbMKSpN9HEhkDZnFv6KrNW/WZMks6Bsxl9NvvKz0dpUN7FW2TJjqc1p1yz2x17p2FYr8y49WneU6eZmqwTJcfJK2tzXJFF4f2Sqrwu24ChS1/MRow37vffl/p6SgdxO/TNu530nTP73f/dpe2D3DMuH07/13U0wXHdEvled57s5Hek7k1LXPi1vRNpLIevDyif5q/itOA+Tf02x8nPR2lw4l6qu5eJk33YNVZvVPRVrbOMeO9ZfwXe4Le8Jhue+NJcnULPVZD1X7XTaDR3+nruz9QhW7AQb2g42a6ckwuvAHHzRntncLSb9YtfR21z8/YEuWP5YktFqG3rXK4y5UsXX8X1uITcfcVUE7vdJ5Jv48Q4mFI5jNXQ89fXErnL1zgq2WUnBmwEFdBcwR86uQoObvVsgOv0o53eKm0U1TfPJxWNYp9R3ZJY219p0RXQZfQ4fO8zaas85/fRTs4gm5e4swX7Xe9ZIIB+6f5y0TAt1DHsr5ydqv2OhlT0cWVd8sot32hMur39k+VBtwmIuUL4n98tc1mLfKf3UTn2YxX6giY24BTrIJOvexd3ICldBX0+Neo7sUVtLt7CdWt5bnmz1HL6MUyyt3zkjLq9qpt0oB3319Ox8T7ldpmsxb5W5rpIJvxYGXGLeM6Nx44tbILFaUB+xmjkJ9xufPY+9TnOHORhqmN3f7sK39ji22rVZv8r+EupyuP6/7CpNtm6003eeK33eXy2yeU9DsIlqyGFiZ89NhxcY7MkksD9q5mtGhfhYpmtdk6Vc2n+BvcT7ulAY/V2xwFc/T7Nh0+xjNjTaG1++bDgHNuwO7tmNmKfVzVvLtR7G0UUa9uA369Xm+XCsMVZr1RR8MV5fp8whx5Yo+46wUr9bLDgF1V0HqblyCMma3Yx1XNS3kG9pMi6tVtwLO4hoO32XCFWU9R0fDeIcaAxXG6E1YqSq3sQkVZBR1kCtJ4QhqwywQt+ZhfsAF5r+HZjjNCv/1Jypk03SN5X4pYuje/z/Ghvo/Uxb2hN2/dIc6QWXLdBszfzrFjL6phSNJY2VCH0zKZ3p9WsQEfU1Hw8TdinbAaTH1z6xq5zcevaJzrMvRU9c9X/63vfq/QBszSBlx6M7VN6UYde/aJLWOovXUV8t3UvnGTrF6+tDvWCevCm1xSwZulynxZq7QBl6U+GxYMWKlTbcBjZtPOhxfT3rJTYssY6nLaIfMspj1TmmX18pmlsU5Yb/A7FdNYJ81XGvCwevGXK8431nudcOpyBsw37DVgFelmwoCDiR2n1x62iKUlMbZA87LzJSln0nTzfRjE9xJ3Xe85fM4Z+vtILDMMyYg7Yi1aWkYXLvJjK3OkY8Cpy0TAvWmtuO7GFv72grENWJm1+IM/paLf9Ycm0qL62WkZcFgVowGnLm3AbJgjvk8d2zmyDcY2YBUV8z4T/Q6jjvIlOgJOLfpl3fAPf+G7P1jFacCpSRswG+bdJVS70LuimBvbgFVUzPuU+TYMWUf1L9eqRfw7uT7wv33sc777A1WMBpw4WkszAk4i1fYcdA3PdpABu/YnKWeydL9rdNqAU/8+vOLfy97maugpM0ro+JuJ/3BSJQoDPiLX/H2SVpzkb6+F9u7Xke8hjoT70vJm/mwPQ1oo24FbWuW3TY0i+i1rfJHm1bqrtLMlGDDLqoIeKkxTLsovIuA1vxPRr4h8ZWTLkfDPqG0pfzYGPI4unhXm+6apmh4qJ+Fomzohdj7f62VSMGC7Clq22cpF+UUEPKGMtnHkKyNbjoTn0+7+/NkY8GZqEQeeaTRV02oSjp2PbnfO53+9DKsoDdjXlPzbgJO1rXrPkVz2cd5zeLfDtwG7y5HoGp598lye2gC5zz7Ge45k1+y8vAbM4mrobTt2cZEyRq6roB3DrO1J5Y2LiF8njh4bqaJcIe6IZdqC5RAlcVwFPwHO76KdwoiPCCM+e3qKngErPQPGMCT/NH952oCHvqS214jPk59yqpbbJ/O2GnbEQ5Tk+r9vr6bzK6ZKI37vwCxqn/2QOP5lGLAg51XQxjDvqJJVyO9ME58fWuFULe95iLfVsCMeoiTXEn5zHx0ctE0accfmHdIEnUX7YcDhCBqGFNRjN7ZPVx07PX1jVcnGZOLOIeSKcP2iQh/zjBmsj4kFmKG3F3SwGSZJD4h2meBy+Z0zxPdh5Q2SnwFzNfSSZcvp0iXXoJC0iKIT1plTQ+U2m+i6Fm6LeouOHOclCdXYYNXeqzpbmWFHLS1q6sryY3vF1h7aLFdCcp8vVYUtPzphsZQBX9rSQ29/l9o28//Ux+jihoFqYYaVw3R7r2kbLpU9nS9VD1NTV8qq6J3Uwb2ehw30nC+8MAxJiX9Dv/3+UobZtrTc2acW1z9Dp15draamHLxOt/eatmHV0epMqVoXWFVFH6NGjqDvjD9fKsIwJFva3AzNNWxGtlnEzIgxY2lt43G3nzL+0WQMP4MSpD0O2Mrv2pcs3XsPqnwpVZVbSvp9JJE9DMmIq6GnziyhEyfZtDJDbg34CdpsvhY9bpdNePUp1cYUQ1Uz84L8e9mMz++kTfuH0+KG34v8Q6he9hKZ5Xs+7/USCQbsnxakjiZ90ZYSZ9xu2ybzh2toogtyIf6RyozPbqHz5S+reZ/H9qQL/NRuGhh4vjBKvewwYFbTdn3RY7XOuN3qxd7n1Ck6xusDC8M9xmbc0kwHXl4j533e1r2CjvLMN9urAs8XVqmWvbgN2CsZDYaP1qDciauhd+zeo3/V9Mm1AftpXl1PYXA9xfWfotK9z1F500u0XDyk+d/Svc/LcrFRZ3rhhbDlhwEnEUe0Q75NraNupbaJt1PbtO7UNrMHtU0X/066k1pH/1DkEekZmnIy9bLDgBOJ24R5kQa+/vYHF9Gux5bSrp6l8t8dv11EW3+tFuDP5JSTKZe9WKugfQUDzltxNfTS8pUZq4bObRtwYvEC+2yyvF6wkTTeLC28j2FI/mmdFi+wz0Y75OaYeDvDC+/DgJVSawMOoTuVybIZx5RZ4zXqcgbMNwwDLhx5hyEZcTU061QLDwJIn3QMuKuoGA24kIVhSIUvDEOC8lr8e/ntZ3E19O49tfqXTY/8MWAR/ToRMMuOevlzdqLgMIIBhxDPZiUjYF0dzUOVnHSxX852lfqY38wIBpxUd5bQJjsCdkW93OnKyhuFYMBQLpXIgF+dPpuWrajQv2x6RFcFHatuNm27fP0lDc/IduDF9SJPfV+5zW3D5hhlzuKYuvTbgzEMyT8tnKzqZtO2O/qH1Db+56odeDRv/4zaxv1c/PsDkS5MkE2Yzdk5JleGjCroeLHRus12671zadtvFsh24G33ijz3LpDbW8R+eQybtKmazkK1dEIVbRvwRnsh/Awo0+fLlvL8vhMZMFdB879vvcUj+dIj0k5YwmBXNA2kyv0jaO3BMbS+eaIcalTJY4GdfP2ponk0lTf0pbLGfnrfU7RQbMuI2cmXusKWH52wAsQGO7MHtc97gjqW9KOOspdiY4GdfHdTe9nvqW3MT6htyq/0vlup9ZWfqoh5mJ03nDAMSYl/Q7/9oSUMdlevZbSn7wqqfX4V1b+0OjYW2Mm3mPa8tJJ23Tefdjxilh6cS1vEtpwDupORMYYhSQUPo+mcMn2+bCn/79tvGJItrobeU5t4OsAw5M6AVcS7WBhnqYhuFzWNoo2HJ8s5nVk8vaQaB6zGAscm5Jgs9o+TqyfNbxhM62X+KbTh0Bgq4331z2qDfNznmokFA/ZP85eIVkXE2zbupzK6bZvRVy3Kz+N7V42gjorhaluuEzxUT8jxpNpe2V+untQ67iFq5/w8TGn5s8KUxb4x/6vKzVGx73XjlXrZYcAsjni3dZ9HO0R0u+3xFbR3sBpuJDVknVqkf7BnQg7eHlwpV0/a3L2M6nT+hoGraOd9Yt99C2nLPa/JqNjvmkFKteww4FCCAfunZ16vTptFy1dWiqumR/YNWEWpC+r70Kr9bKhjaaUwzsX7xkmjDZI9I5Z7Wkqdp3kQLRbR8WphyHwPcmpKcS3/MvgrXPm7ugEL4+UoddSPqX1uL2Guz0kzbZvVXxqtmQHLK3tGrNi0lM/F8izlKSy7KUMufYHapv5atxPb1/ZX+LIbdW0D3iSi1C33zpNjeeUUk8JMtz1RKY02SPaMWLFpKa1j+i+TU1jWCDOue7GSdj6yRF7H7/p+Clt2R0VXBe3MeKWx1rT1TiJhT3ih0uxJJZT5vHP4SOD5ApV0Yo0zvovd+8mZyEMTaIb5cN8ZEFdDz5gzj9454x1InxrZbAN2DLHhWRGxTqIqz+ILZo1fJb3U4DsmTw1t9hgwrx9s8je41xGnllNThTkOpYXy2uHahzEMyT/NkRk+NOYO6tipFlQwXKoZFzNTs9TgfpOnkS74GfA8ld9ZHUlzaY+InoURty98nFpHiOO4bdlbFkvZNuDz58/TwkWlNFP8nc15bUGnNG3mHDpy5A19xmCy2gZslgkUUWr9EvdkN22Vm2NmapYarDJ5TtIhHwPe0Vfld1ZH0piZsmr6ldOWu/m6yaPhLmfAfMNhImBlNNYQJG1YMTNyz8ss8zumk0IkqM03llcdG7fAfghDk+abcCF9ryK875AKGoZka9LUmVRb7/lrSJF0DDiRlPn2piVy+wWqdFYzMtGsWgvYLC9oppxUi+37R8DGgOVUlWcXCmMfRGvFtlrU/206cnyCzLeg4RlhmJnrNV2MBpxUumOVnKGqXC2DqVYzYjNV01LGlhcslVNOOovtC/lGwMKApfnycfPuptaxv6UOXqSfzZunrlw1QOZrHftLcX1t/j7K9jCktrY26v1UP+re4xF68KFendI99/2WdoWYMCcdA04k00lqG2+P4+mrxNNNrmbEZqrWAo4tL6imnHQW2xfyi4DZgKX58nF9F9Pm+5fRPl6kX09duXfoatol8m25f2HSTloYhiTlNQ61bUd+UtIsrejP2eb8ttGFNaLwiyvE5YmTtwxC2jyDy+EtZ8C1Mn7f4cW/l99+W1wNvXLVWnHlzpMNA+YeymxaFY19aPG+CbR232ja22EiXqs62VkPOGbAJioONmAdKb8xiBZ51g9uOaXWFV52YDIt28sLOWTGhLucAbP5jvg+tU39MbXNnkgXxR9TLOLVZioX2nfP+awW509kwJxPH7P0t8Lc7fWDOZ9aV7ht/lBqm3ibKEumeklHYMD3R2fA0vyEYVU/Mo+2PbmZTp6wI15dnSwX2nfP+awW509kwDpS5mN0FXRs/WDOp9YV3tF3He387QLfsnVaXcKAXQZoycfQnCpfK/IMbURBBuna30lTk/egCD42ovtOQWEMmOeFnlkyP61q6GxVQa/e9wItFpGvMsgt9K641vGTMTOVBuwYpzFW8zlxBGzvm3/MTChMdOKY2JZR8WTa2DxIGOeTNC9B5ywMQ/JPY7WXdBNmeK9jkBfLPcsMlq23jLNULbpg1vsNNOBYutxXwUsaKvhYeYyIitu5M9fS34ly3CJeBsJ3zgpW6lXQ8xcsoeni72vWnHmd0pTps+nwEV4qJDHZqoKueXqxyyDfGudZZnDoQcs49aILZr3fQAOOpct9E2PPWj5WHiOi4jru3NW/jLbcJe4nU8OViq4NWMrPiIJxGYzO6zadNA3YdXx4U1PVxwYRoQae3yii+05BYQyYxVHwgeZDskydIR0D5jLG7a/tSRX7h9Jq20CF0XKT7dFjatssMzi/sdwy3fAGrKqcDTW0eX+lfIAcFVExV0lzHjbgRXV9aaFcwMG/Tdi3/D4qRgPme/fbz9Fv+2uPUfsU8ZkN1BiwXHZQGSovM+isjpSiAZ+XVc6GeuooKZHHymUJ2Xz18R1LHxIvAML0x4pImMcOW2XEMCQl/g3j9t8xm6qfKqeah8VnNlBtwGrZQWWovMygWR0pVQM+KKucDSeo+blaahOf5LKEwnxr9fENwoC33TWftt6/QPa+9pYTw5Ck/IzIJxKMk6pCbj7M+a0q2rBGlMkI2O9cnTLgHNx3Cko2DIk1deZrMgI+c4bjy86RSQPmoUBlTQPkKkbKOLVckW7QfrcBB8rvXAHn53KsPThWRcI+1dEwYM/+ITfL3sgdFSOFCeoezq4qYkuu/aVxBuwrv3MFnZ/Fw5uWPq/uy5pPOvDlIVBdw4B5KBD3Rt47dJ1jpMaAbXON3x9vwL7yO1fQ+YW4HHUvVMphSk6HMC1v2ZOqSxhwSCOJdUDytuWGNaLwbcBJzyWPsc3Q7Et0bFT3nVlN4jbgyujagG0D4yhzUUNf2dvZrOsb00I6fN7b61nIpw04qQHLY5qpIW6f/7E8xnjlviHy5cAuO8sufyJ1CQPmdt8xP6aO5QPVeF7HCPVC+lb7rpRc29ez7m8yA5bHNNKFuH0JjuXe0cI07Sg4ruxJVfwGzO2+W++bR/Uvr1Fjeh0jVAvp2+27UnJtX8+6v8kMWB5zkt6I2xd8LK8zzBG5Nwq2yx5KxVwFbRthXG9goYRr4roMMP58gYozSXVs4gX2fRQX7erzCILLEV/OnN13BsW9oOsaeIH6zpOpNmCOMCv3j5SG5zVBqTiTVIbr7QWd1IDjol19HkGcwWvxC8GSvf2EibqronM1DOnMu+9SY9N+2r//YKA4/fTpt/QR4clYGzBXPc/rLQ0vzgTjTLJUGq63F3RSA46LdvV5BHEG74gn8hhGbRN+JcqoTBgGrGS3AbMB84xWcpIMrxHGmaQyXG8v6KQGHBft6vMI4gze1uB1tL3HQtdkHV3OgPmG4w3Y6lRkDfdxt6kysQhT5ncNDVLRoDFOv/MFSpuwwW1gIQ1YyF1eZZhu84xXpPcdQsmGIZlxwG+/4y1zaqRjwEYcXS7d+1x81bNX2oQN8eOAQxiwkLsNWEXQcmiSE027tVG8FKw+MNq3GjqM0jXgzVu20f0PPEIPP/ZkoO574GFaVrZSHxGezhqwSyK6bJv4v2o2q6DJNbQJG9yGWRrOgIXcbcAqglbjgk007SOOghf1daqhsz0MqaOjg8ZPnEJDho2m4aPGdkovDx5BTfsO6DMGk44BG7GxscE1uCJfj7QJG9yGGdKAhdxtwCqCVuOCTTQdL66Krn12pasaGsOQoLwW/15++434tyznmbA4pEiD9A2Yp5jsJQ0uMPrNA/HLAS/y0JkpK9M14C1bt9NvHnycHuvVJ1DdH3yMyspTX2AjbQPWqxi1L+yj2lz9DDAfJF4O2ibdEdchK5xSM+D29nZ6uu/z1ON3j9NDjz7ZKfEL1e7qGn3GYNI2YF4gQRhbTb+V/tFvnohNeMfvFrmi4JQEA4ZyqWQGLOeCrqnTv27nSbcKmtt+l+591qfdN7+kouCR8mXBlD9Xw5C279hFj/bsQ0//vn+gHun5NFVUrNFHhCftKmie33nCr3S7b/DUkpFLvBy0L3halDd4go5gpWbAPA74iSefofuFifb4Xc9O6e5fP0g7d2V3HDBXQXPVs4x+9RzO+So2YH5JSDZBR6CKsw0YylclMmCzGtLpt1JvM/SSbicsNmCe4zn66DfMC8BkubyhGZbE5ffek5/SNWAeV/rOO2fkeO0gvf3OOzLySpW0O2EJA5ZzPPu1/eZSchEHn/2OuC14KLWO+zmVPXBN3P0kVmoGfPHiRXp942aqXL2O1qzd0CmtXLWGTp48pc8YTLqdsLhzU3Wf5dLg/IwvZwrzAiDy8PKGbMIYhgTltRINQ+L1gEuXV9B776VZ/yxI14DV5760otk2QD1JhsmrJ8dwmyGLZ67qS8sP8Jhdk1/PbmUkx/Na5xJyT8gxnEqdNHGuff3Fv/Y5PGWpf1aYaW4NOJukbcBSPMmG3fNZjdt10uXkGH4GyTNXiWPn8axWJv/dsbG8LDnjlXUuIfeEHE9a6bdR26y7xb/2OTxlGX2Hp+xhVJydsPh7UJ95kg3bgNW4XScvj8/1NUieuUoc25dntTL5F9MeO4+c8co6l5B7Qg41+5VKW0C7ey0W/9rn8JTlXtUZK1b2kIIBQ/kirn7eVZ28eisM6Rowr0Ik1+/V8zIbw7NXLpITbzS8TGuaJzn7lNTUkbZhqkk6zLaZWjJ2jJygw5O+qGk0lTe9RK8fGKjN2qS7y8JLHq5u5PP3lh2yuPx+9+VV0RqwHvcrJ91wJsHQk2ZYKxe1z7pNpD9A7eUDnX1KaupI2zDVJB1mW08taRmunKDDmz6jL7VNu1+Y9YOe83nKUjGc2qf/VJXdGhecXMVrwDzuV0664UyCoQzPXrlITrwh0msGrnH2KRnzjBmmmqTDbJupJWPHyAk6POnbHl9JOx9bSg3PG7M26Z6yDFlHNY/x+V+TZfe7p0AVaxW03fM318NofLXRXtg+fE/oriKufuYpKE+esnuTdp702oCvo8oDI2njASvqtD87GivXAC7dN1H2hI71dI43WP99lrzXeqNRfBeTaFF9H2mOLgP3Lcs4kVeUX0TBXX41JB56NP9J6ljQTezTpseLJFiGqiSMkNcArtpLl6rtSDjeYP33WbLPv2kHXaz4HbUvH0itr/xYtvFKs09UlpX9tQGn0hmrOA34nqt+RHt+v4L2PmNFnbxIgmWoSpVyDeAdJSfpTKm9P95g/fdZss8/9xi1TFLGzmOQa55ZQXVP8BzQwWXZO7iStt6DYUha0YxfDZbXcLuuAQcNQ5o8fTYtWbacLl0yIyjTo/MG3EvmX988gWyjc6aZ9NGifSs9Q43YbPvS8mbbIOMjaGPKsXOZa80lnm2Xz7ew/ikZjW888IKVHlyWsEsWsorRgGUEOeoH1FH2EnXMv0fsU0anIlif/GbqyTgDNnNEG8VH0MaUY+fia5XK811cI14Alg8SZbmV2qZ0c70MBJVFDkNKsmShW0VowLzGr8hfN2A17bWMTkWwPvnvUisgxRuwmSPaKD6CNqYcOxdfSw1dapm2nBqEAW+5dy7teHix62UguCwYhqSVbwYHAzbi38tvP1c/b9uxm3/SjNBpA5a9n59TvZ+9BuxUR6uZqFbsG0SLG/qKbe9Y32QGHDNex5Bd14oZ8CJRdi7/hgPPB5aFVXV4ijTRVFZKKkoD5t7PE29XvZ/neQzYnpOZx+DOeohaxwxXY31TMuCY8TqG7ES1HgN+5UfUOvqHOv0e/7KwKkZQ+0IzJjjsaklFaMDc+/lBPfbXa8DWnMw8NIlNa+t9m9RY35QMOGa8jiE713IbMEfAbML1fRYFloXFs3TVyDHBnvtJpqIzYD2DVAyedIIN74z/IviJJs1wZqNShmmQeTzXCTRTb3nkhBbagGsSn8M7gUb+RPSdl58By+rnGXPo+AleSiwzdNaAeZWhX/b4pur9bFf1eqp9efwtD1NafHCtnMHKQa77qwx23Vv2xBpE754aqqqgxbkqeB498X+BM/XkgYXSdM+2NrvP176GVnKP7MY+gWWR5REvDBy1c8T8TFdeDenmK6ltZg/V+9mu6vVW+/L42wWLnRmrJM66v72pfYv7ufDe/mFOFfT5Ol6Hdrc19WSpMvGmHe7h62erqG3MT9SEIFPFv8O7+ZeFxS8MImpvHf2DFNqBi9GAZ9Ovr/u5GvtrV/V6qn3Z8La/2CAXTHBw1v1dTnVL3c/O9qrXnSrog2s57Rgd0ecyE3a0bT8Wd76a++erHtmPzAssi9TgdVT/0mpp1t75oROqONuA/SPOuNmckk0b6ZhnbOapmCnGTFzts0w9TgHliTtv8LYpS6GbsJ8BT54+hxYtLZPDJDJFOlXQXEY5+5XL6HSvY93zeUPzRHHe3iL9SRHpxkfA607xy8QpOqBnsFrVrFY2OsezZMnzTqADZh7p5kG0mvO3rxWfOX8FHRd53zg+Vs5DzZNsLJZl08sgusqirynPyask9ZPl9783t4q1E1b7vCdkROk2OhXBOj2fy0V0OpINbHBcFfT5/fzbHaELM/WxZqrJ7QO0gfalC+IHN7NmnW8Uv1ZLiY6aS6UZX6zg6PhZcc2fUusgs/SgNmC7LHKbz3kPlfX4T7GPF+0PWw1djFXQc+RvKIcfuYxO9zrWPZ/ruXq422sivYr4NdeOgA9W8RplZ+ioOF4eO6VZGmtb2ToVtfZdQ0fFO1SbnjXr4IZ3hR/XUrWMmpUZvz2Jo+NVtLX7fKr61WzfTliuKFiWdQGN+Z/nUhsTXOgGnMpiDG7zCrFwgp/pJdjnjWBjClEe1zn8yisky5bI6PNffsOQuPp589Yd4t4yR+cNuLcy4ENeA7aMz8q/sOEZsd9rwOXi/VpEvC0TYnnZLK0FF2Sv56M8o1ANba5bSCfEGRr3m05a6nzHjprr9KLFDSICbhhsVTt7y8JDpqbI9uIub8BLnpMRbnykqY3Pyf9dsT3SUwVdqra39KC2yXy8zlvBzSOxBRfa1/Cav1XUIduQj9HFjaaTlj6+2h6GJK4z7sfUOu6hBGX5mSw7997mXtyx/YlUhAZ8t+rIJBdeiIs0tfFZ+bfev1kaZsyAdTS7tJx2PMTH67wT+S8ytuDCnmnqWdokly88QyemmE5a6vgzpXb78Bza1l1EwN3LrGpnb1mEeb+wTpY9pVmxupIBuwwyyDTt/X55wu5zKUR57H32S4CTLpT0OoUnrn7mDlhH3+A/kMzRGQPmITycl/+IEs2AxdXTPEkHm9cSEXHGGfApXkz/BDUecR/nt7ygmutZ4CzewIqdj9uY5XXqn4pr9/WKy7Vy3yBZfr/786roDHjof8l7lx2wXCsfecTtvyJKbh38TWGMHgOWc0OfENGvqm52jvFZXlDN9SxwFm9glarz7Vbnaxv7M3md1lduFdHtgwHjjpW47O2zH+qyBsyR49Zfz5PfA1fpKqOLF1dPcy/pql/Nom2/2eI2YDk39Fk61tfT49lneUE117PAWbyBpQ1Y59vGEfD/igj4PhFt6+g7ltctLheXvUsZcCpV0C7jCjQzK2+kBhxM8HUKT1NmzKH5i0vp/PkL+u4yQ6cMuLannFHqrt/9j6/BGZkOWK/VPipXI/I34GBsA/ZdclC3Bx8/yQb8e2GSPWmhKN+iplcSvhhwtTm/GPzz1Z/0vT+vis+Av0O9v/cv2tCCjU5O/8hGN+gb1Dbez4CDcS3M4LvkYKk838Xy20QUNlQZMM/zPEIY+ozfJ3wxkAbMLwa8hKIwVt97dKn4DJgN7zffusPX4Iy4enr3E8sSGHAwroUZfJccVAbcMk514pIzXAlD3SIicx4XnPjFQEfAXakKmm+4y0TARSDvMCReenDjpq3ifjNLZwyY21p5YYNkqx9xennjgCQG7BMBx0mtJ9zSKn95ay3gNcSPhqNOFTSrt7ynZAbMi0eE7QldfAase0DL1Y/8TU6KexxPuz+BAftEwHFS6wlfepPz22sBlyoDfp3H/VplG/Hf1LG0f0IDvuFf/0GtjiTNt2saMPeAdq/7Gy82Op4gI6UIOE5qPeEzjZzfXgtYR8CzPEONhAHX9a9MWDZOu/rv/lXlD9sbussacAptwK7jcmHAvunFIf697G2efvLQYY73MktnDbis8YXkBnxoCi1r7C8M+DF/A47b9pdcflD2mvYu7G+Od8/xvEaYa6KycbnWHRyr7ye5CRedAXNvYx5zyx2wfAzOEfeA5vZdPwN2qpA9x3gklx+Uvaa9C/ub48X5hNm2jf+5ioCFUbYvEhFwopcDTlv6vDRruZqT3z26VGQGfPsc2vHQkuQGLNK5fdfXgD1VyEGSyw/KXtPehf2t40W0ayJgNtSaZyuSGjCb9BZhqjBgkZbY8IR0Va83n7cXtOu4NAw4ZvZ+5XHvi+sFLZRsLeBCkG3AU2aU0NwFS6i9o4NvLKN0tgqap36863e3+BqcEUehPFbYa8D2OsBqbV/3Or7utX29UbP89XUUHDsfn18ZMC+NOCqJAU+W9/3s5F/I/H73aKsYDbj3rV8OZ8AT/1e1AWsDfm//dCddre3rXsfXvbZvqdukZdRsomCVJs8nDfgXyoB5acQFTyUuG0fHy15U99slDXg27Xx0KT1wc5IqaGF0HCnbBmyvA6zW9nWv4+te29dj0jJqNlGwSuPzyes8YAx4Du15ZkVCA5ZDkQaspi33sAGHrIbusm3ARp721qS9mztlwN6F7ZMbMCs25MlQ2D2gWbYBc/Xz+tc36XvLLJ014OVNA2UZ/QzOiI1uyd5npHkpA7Y6U8mIVuVzL7DPxKqZZX4rr6mONp2xnPN1rJPjgLmDWOWBEUkNeH3zeFn+MIv0F6MB870nNWBpjL/UBvzzWGcqZxywMWGbWDWzzG/lNdXRpjNW7HybqX2CuI4x4Pm9E5ZtxcAH1FjgUbeGHAtcfAa86/FS+Rv6GpyRMLrtDxgDXhDrTOWMAzYmbBOrZpb5rbymOtp0xrLPV9tDLbLA1eN7+goDTrQ6kyjXlF8PVffbVQwYizEUluxhSK9Om0UHDh7Sv2Rm6awBr9gX0oAb3AYcbtnA1KQi7WdluebV9aTK/WEMeAIMOOEC/KZqWESm2oDl/qTLBnZCfJ2Jv1IGzPNTz+PlEYPLJssuJ+P4Ydc14J5hDHitjEyNAZt9cfnSlIyAbQNOtjyiMGAue0qTccCAoSg0ZWYJlcxbRK1tqa8VG4ZiNOBk6xPDgMMa8FBpvLkx4P+NGfDcnjDgBErFgLflyoAfXAQDTgQW5C9MTZo6i1ave13/ipknnSroL/7HZ+UfEqv3wLsdg/uvH13n7Gf95rnvOAb8Xz+63pWW6Ljwae5zPj7gF04E7HecMuDx9MXr/77LGvAN//QJGvfYLxxT+9U3r3Z9T+MevU0Zo4iAf3n1x+PTEh3XibSxd12nDFgY6i+/9nlXmve4D1/xAVRBP15K11z5Ber/s16Osd36ZfViZdT/Z084VdDf++zXPGmJjutc2lPX3edUQd96TYLjrv42/dkHruhaVdD8JcCAC0dmGBIbcNO+A/pXzDydNWDuhJWompdlItPcRMDPieuYNuCRodqAF9Q92WUNuG1693CdsCb8KjcR8KQ7HAOWSyQm7YQ1QN1vVzXgx5YmjjKFTNVwLiLgHb/VEbAwVLlEYpIIWHbC4ikyYcBQPop/L173d/bchXT2nLejRObojAGz0cml/5Ia8BQq3fu81Qua92fHgPk6PDyKy4dhSEnEBjzl3nAG/OqdehhSFg2YryMNmGe24mFIfeU+37wsTlvav0sPQ9r5cMhhSL9blFMDVsOQViYsG6fVvYBhSFAei3+vSdNm0ao16/QvmB06Z8A8EcfzyQ1YpJfJiThyacC9aa0wVzlHtU9eFpdrzcFX4u4rSEVnwDwRhzC8hCbHEgYt51zOhQGz0UsD/u/YHNV+eVkirX3RM+peuqgBc5trGAPe+ciS3BqwKF9d/1VJDbj2uQp1P13FgNEGXFiSBjx1JjU0Jp6uMV06VQVd11NO/ehnbrbY6Dacjg1TUeN/s2HAKtJmA2azXHcw8UxY3EGrYv8wWZXud39eFZ8Bf4dax/5MG1qwoZ4/wEu4Ky7t6KX2Z9uAeSas0hcSGzDPUT23p3yR8L2/OBWZAd8xh7beP18ZWgJDPbg5VnPWVl6h9mfLgB9aHDNgEd0mNGCeo7rPcnkf3nsLVKEbMHpBF5Z4GNLMkvl05t139S+YHTpjwEo84cXoxL2ND6+Vqx2dOTk4uxGwjLRflAbMbbqJyzVZ5uepNLusAQsz4sixfWEfaWa+Jmcm0dj5dA4iYB1pswHLcvUNLhdff5XIP0kYdpdejrCEavqtpL3D1vuanJkoo2356pxEwDsfXaKroOeocvE6xT55+frcPqwiZhgwlKfisb/LK9boXy97dNaA2bw4Ct7QPMnX7HjfmoMr5GIJR488LocjGQP05k1XfK3lTS8rAxbi6S95n7camqPiqsPTRPQ7JFTnK6PiM2AhHQW3lw9UZucyVvG5coVc//diuTAvYYxt49iAB2fHgNlQZ/ZQBszV46/epcrkjYJXiu3KUdQmTJRXdApX/cwqPgPm6JEXZKh/eY0yYY+x7h1WLw24ZZyqst72m+QRc2fFhrq71zJpwFwubnfmfXFRsNjmslY/Va6i37DVz6yirIKWM1OdoeqNaoYqQ9y8z0LODFUav9ms3HnEeWviF0vwzlrldy1Irf1bU9egv6Xs0fkIOGbCbErK4KZo05tMq49slQ+AGHXUIKeOfJsOv8NzmTHWwgp6tSODPV1lbHlCNfWkQebRaQZemGFebS8qaxpA6w9NlNGuKReP/WWj5ui9yxswiyPIsT9VkTAbHBseq2qzXFIwxkbqkFNRttDF/Wb6I2thBc/KSLH5noWc5QlLZURtkHl0muFiKbcBi3IN+46MiOVyiaZMFcPkdtuMB0QeFcHH3U+gijACFmJj5apojjilEbLBsfSSgjEO0345FeU5aqlSKxu5FlbwrIxkT1cZW55QRdQGmcdznZYxqgqazZXbnutfWh0rkxBv8/hlmSds72ejouyEpaeGZBxDjZv3WRurmfdZKHj+ZWsKSGfqyli+uOP09WHCbk2d+ZochvT22/ZrUXZIx4BZbMJsZmzEHHkua3xBLYzAJlc7S0fAPXUVtDZQ19SSMfP1LtLgrP3rmGxszujY9JXN1Kgj4BUneW7DGtqsy7Ww/ilZ1cwLR/AwJd7mCDlMz2dbRWvALI6E2cxENMwLL/AiDa0i2m0dNlBHwCqPmQuap408b8zVMt/YogylKp9Z+9cx2dic0bHpK7WJiwi4fc9xsS2MXpZLlIdfDkbdKjuLcZl49SY57pf3p2S+rOI0YJaKJIURi2iY22F3PLxYVjdvvpMX0NcRMEfLei5o99SSMfONLcqgjdas/euYbGzO6Nj0lcrEZbRbyU1lh6nJlEu8HPD9bP/tQlGmJXJOat6W1c6pRL5GxWzAXgOURinnYuZtnnvZbbZxczp7t7WUKZtj1RzOcWYrjbrw527OpHjlI/693nvPHYdkg3QN2IgNj4cnqWpg07bqb8Cu6DZuhSMtacracLUB+0XFvE9WQe8bSHP3rZIPD7M8oXoJiJUplajXVlEbsBQbnjBiHofLkqbsb8D2YgxmbmdXxMuSpqwNVxuwX1Ts7OMq6NJyeX55PVMuHuPLhivLxMYbZsyvn4rXgI3YZNncTDVwkAG7otu4FY60pClrw9UG7BcVm32yCnpoo6qlEtdzyiVeDNxlSjHqtVXMBhxXnSxN0WO6rjSFO2r2MVH7PEHnDCpDF9bEKTPl75ULMmXA/vI3YNfyg071srXPu98vj7UvyIAzpeI3YD8N8jXg2HKEMSONW5LQ3u+Xx7svyIAzpuI34Hj5G3BsOcKYkcaiX5/9fnk8+wINOJMqljZg7l3LD3epa4fQCTrpmKKT1q1UHNFIq0eq2Zjc7bal1E0eFzPNH0zgmZrEfn1eZzF5aboHaMi15pzBlHazjrPL4j1nkafx5Buc9qEPfUh/M9klbw3YzgsDDiQvDdhehhAGnJC8NGB7GUIYcGZYvW4DjZs0TZjwrJiW1NDbIv7ctcTax1rHdcd6v8wjzHadle7dJ/MfpjUm3cg+j/3Zmw9yNO7V6bRk2fKcVD8za5vH0jNrrqIpu+6ixQ3PSBPOnEroDXGNo0efpNLG/rTp8Hr1UGiZLj5rHa9Wf7j2Pu9+vzzWvi1HZtHK/UNp/v7V8sHxxlG/snRei+r7CCPuJQ2Yp7nMJy4e3ExnH/4YnXvpJmod/QNlwhnRYG3A4rMwsbaJo5Wp1owWhjlKadNWZaR79Lbffr883n1rx1Jb+QptwN5yZEK3CH1fGfCcR8RV8gdpwDeMpvU/mEJb75snTPi1DKmKeBT36QmvSQPb/uA2Zarl62VPZKkZh4hXGD9TZu3z7vfL49nXOHIDVQ9vojaxj6/nX540de9cZcBPLBNXyQ0ZNeDjb56gvY375LzCjg6/Jb/IjtNHXPuP85qdHW/RId6WG2fpuJWu9hG9e1xv6/M421qHTvPCrefp9GHePkHcTO/NA7nVIH6jEyfdvRKzCfcSfmn99TR2209o2q5f09Rd3TKoCbLdv/ng3TSrugeVNy4i7mpz/NgA8dloIjWJ/3nebZlo7RM6tlfkbKGmZvG5eaP8f8d1nLVPDUHqSZPrl6oXw2a/sqSnKTvvopc33EAbDk0UV8gfLh7eSWd7f4bO9fs3EQXfSOdevD5DelYZ8CLx+YWviCj4JbVd9ZiMIpVElCye6u/VDrL2CVVVi5xvCjMVn8srpNlerLLSvft4Uo2SBcqA+Xq+5UlHNwhdR2cf+xvZ4zufOCeenWu+M4HWfHs8vf6TabThR1MzpLV0Spz/1FDx+QdTqeqXr8u/jbdnLxNRpNE6ErZAbatFBOvsE5rNo/ffpTeHic/DGqWxuo7z7ONhRVv71ckXYnk93/Kkq2lUcf1oqnm2QlwlN+SmERB0aTii67Pqs/Tsmi9SPxEJZ1ZPUZ24Rl0tf/6CuMbTVC+262u/KK/nqFaNd47tV/no5NNqe+ur8mHiOs6zj8/fb+skuU9dL9P6Aj256kpatX8YlyxvuLh/E737mz8VuoLefUD8+8CfZUjd6YI4/4VXg7a1Xi2X5fDmo13d1Xb/4dJYXceF3Zdhnbn7Mmqb9SCXLm94d38Lrbh6OC37x5dp2T8PpLKMaYmcBOdY76Btrd6qF7s3H1UuUds/qpIvuq7j4vYN8s+XYS359Au087GlXLqcAAMGWaexZa0cqsNRZOa1REW8x832Yr39kvjs0XGOeGOcPT0plnZoI3Gdi+u4uH3i/Ieq9D5zvcxq6d5+1HAq+5OjpMKlUwep/TWOIh+n9nk9M6hZKuLdpLfnmm1xHb6WrU17ZFkM79UNiaWtWKWiXfu4hPvsMmRYwnwvbJ/LRcwb2k+do/qBa+T8yXUvVmZQNarKeZFne6GdR2sR9+iJ0f765ljaBPH/l9gXO4/Pvhd89mVBPN75yMIaLmJOgAEDAAAAEQADBgAAACIABgwAAABEAAwYAAAAiAAYMAAAABABMGAAAAAgAmDAAAAAQATAgAEAAIAIgAEDAAAAEQADBgAAACIABgwAAABEAAwYAAAAiAAYMAAAABABMGAAAAAgAmDAAAAAQATAgAEAAIAIgAEDAAAAEQADBgAAACIABgwAAABEAAwYAAAAiAAYMAAAABABMGAAAAAgAmDAAAAAQATAgAEAAIAIgAEDAAAAEQADBgAAACIABgwAAABEAAwYAAAAiAAYMAAAABABMGAAAAAgAmDAAAAAQATAgAEAAIAIgAEDAAAAEQADBgAAACIABgwAAABEAAwYAAAAiAAYMAAAABABMGAAAAAgAmDAAAAAQATAgAEAAIAIgAEDAAAAEQADBgAAACIABgwAAABEAAwYAAAAiAAYMAAAABABMGAAAAAgAmDAAAAAQATAgAEAAIAIgAEDAAAAOYfo/weUf6WHBHxD1AAAAABJRU5ErkJggg==</SerializedThumbnailImagePng>
</SlideLayoutData>
</file>

<file path=customXml/item43.xml><?xml version="1.0" encoding="utf-8"?>
<ShapeData xmlns="http://firmglobal.com/Confirmit/reporting/powerpoint/09-09-2009" xmlns:i="http://www.w3.org/2001/XMLSchema-instance" i:type="TableData">
  <PowerPointShapeId>9346fad1-c649-4df5-a28f-2a1fdcd01643</PowerPointShapeId>
  <ReportId>7e4c9f2d-b76a-4fc4-b77b-4b575acc6be1</ReportId>
  <OriginMode>View</OriginMode>
  <Name>_University_of_Minnesota_2019__Staff_All_NVG_v210__Key_Metrics_and_Drivers__t0</Name>
  <PageId>7d74c195-74f5-4dd9-b678-d44f15315334</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Key="SORTBY"&gt;&lt;Argument xsi:type="ParameterValueResponse" ValueId="00000000-0000-0000-0000-000000000000" IsIterator="false" Type="String" StringKeyValue="NONE" StringValue="NONE" NumericValue="-79228162514264337593543950335" DateValue="0001-01-01T00:00:00" /&gt;&lt;/Argument&gt;&lt;Argument Key="LAST_VISITED_PAGE"&gt;&lt;Argument xsi:type="ParameterValueResponse" ValueId="00000000-0000-0000-0000-000000000000" IsIterator="false" Type="String" StringKeyValue="dim_main" StringValue="dim_main"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Key="SURVEY_DIMENSIONS_PAGED"&gt;&lt;Argument xsi:type="ParameterValueResponse" ValueId="00000000-0000-0000-0000-000000000000" IsIterator="false" Type="String" StringKeyValue="0" StringValue="undefined"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XRXhwbG9yZVN1cnZleURpbWVuc2lvbnMBBwAAAAUAAAAGDAAAAARwYXRoBg0AAAA3WW91IGFyZSBoZXJlOiBFeHBsb3JlIFJlc3VsdHMgPiBLZXkgTWV0cmljcyBhbmQgRHJpdmVycws=&lt;/pageContext&gt;&lt;/DynamicReportState&gt;</SerializedDynamicReportState>
  <OverrideDynamicReportState>false</OverrideDynamicReportState>
  <TableId>c473df0d-fcb5-41a4-b035-b03aff80f546</TableId>
</ShapeData>
</file>

<file path=customXml/item44.xml><?xml version="1.0" encoding="utf-8"?>
<ShapeData xmlns="http://firmglobal.com/Confirmit/reporting/powerpoint/09-09-2009" xmlns:i="http://www.w3.org/2001/XMLSchema-instance" i:type="TextData">
  <PowerPointShapeId>a44c3e5a-d44d-4001-99bd-3cbf2b7aac02</PowerPointShapeId>
  <ReportId>7e4c9f2d-b76a-4fc4-b77b-4b575acc6be1</ReportId>
  <OriginMode>View</OriginMode>
  <Name>_University_of_Minnesota_2019__Staff_All_NVG_v210__Engagement_Profile__DetachedPct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ef850b26-45ff-4a04-82d4-60104a40a6b8</TextId>
</ShapeData>
</file>

<file path=customXml/item45.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FShSURBVHhe7b0LsCVHfebZAwYEkmDQSJYBg4WMX4NlbEYYuIAlxMNa45A3CHtiQWZHEWzc2NmJiVl7YfCu16PwDCwzHiwueqEnPUKAAREhM/a0xeBGNKuwtQpQS916dOu0W92opZa6dVHr9uP2k9z88lH1z6ys13ncOnXO9yl+6lOVVZmVdW7ld/6ZWVXrFEVRFEVRay4aMEVRFEV1IBowRVEURXUgGjBFURRFdSAaMEVRFEV1IBowRVEURXUgGjBFURRFdSAaMEVRFEV1IBowRVEURXUgGjBFURRFdSAaMEVRFEV1IBowRVEURXUgGjBFURRFdSAaMEVRFEV1IBowRVEURXWgdT91/VZ11nVb1D+5lhBCZpezNS//3APq9Tc9rN5/x0Bd8rXZ572ai7/6mDpbt/H/+JoHzTlInZvx8KB6yTV71B/d8GmlvnCWOnbrG3rFqS+9Ru379CXqv7/9dvWdd9+ouWFi3H3xjWrT+29S6866Zos68+qtGvxLCCGzyUuXHlRnXbtVXaxN6aKvDtS75oRLvr5D/fqXtpv6n/G59LkZDw+qdZ97Un3s+k8pdesZ6vgtr+sV6vZz1P7/8C71rQu/qL7zTm2U7/z8xLhb53/3JTeodfjlYk7e5x4khJCZ5AzNSz/7gHqrNqJ3awN+5188pt41R7zv6wP187c8ol581QPJ8zMeHlDrlvaoj133SaVuOUMdu/l1veLHXzxH7dMGfNeFt6mN2iQ3vvP6iQET/u57bqQBE0Jmn5do4/mFWx9R79VGlDKoWec3NO/RdT/3+q3qtImZMA24KTRgQshccJqOfM+5bqu6ZE7N13Px1x5TC1/Zrk7/7IPqjKX0uRoNGnBTaMCEkJnHdz1jDHQeu55j0AOAngD0CKTO12jQgJtCAyaEzDwwmvNvfnhuu55j0BX9bh0JY/Itfpikztnw0ICbQgMmhMw0iH5ftvSAevuXt6uLMSM4MqN5BV3x//QLk5iQRQNuCg2YEDLTIPo976aHzeSjlBGNGxtd4rYfew/uu7XpY11qWw+2x/EB3K+b2mbc/IYuB2UhCn7ZWMeCacBNoQETQmYWRL+na3Mx0a82uZQRjQOMKV+kzQwGCrN98xe3qV/U0eUvaf6Z/ozIG+XLsWd8xrr3aLD96258SP3MTQ+ZcWqsk/lPChzvG9c/ol4y1m5oGnBTaMCEkJkFt9r89A0PtY5+6yJWjzdejC3jMyY2vVJHlJhxLcE6mCy2xX4wZOzzVv3D4FWf32q2QaQOTvvsg+qffuFR9b47dpgoNS5znCB/1PUVV9sfKqlz2B4acFNowISQmQXGhggUXbwpAyrjnV9x3cgab5pBugbGBWPHZ0zwerkuDwaK8WaUjWXc5vPiqzabSPyX/8ujJk8Y79u08SLiPV1vK+/HxT4wQkSk6DbHRCmYNcqIj2FcoA5v0MePY/fHMRo04KasiQGf9uF/r9atW5fxorf+DtOmIO2Fb7gwS3vZv76VaTOadvqVfxOkveCsV89FGozwlX96V5B22jmvyYznLVffnUyDSZ7/n75dSMN6mPFbrwn3Q3kwLxhn6lh+7pZHjIn+xvXfDdL+kU6DMRvTdfu94DW/kNXrRX/+gPrJ67aYMut+QGAb/FjAmG5bs8Y+iMRxvnA8vvzhoQE3ZaIG/OJL/9fkekIImTQwxTfc0n7yFYzs5299RP3EZzabPGCQP6OjVXQhv0NHxuCf3b7NPE3qxdokEcViG1/uy1x38qs//5DZ9n/4xg59DDvUBToC/se6jUUaImO5jwcm7D8jHduibYap+nqg29hH59Z0B6acX73tURPtpyL2OjAW/U8wGUsfuzye4aABN2WiBiz/mAghZC1B9/Ov3ta++xmmhrFc3zVsuoT1Z9wv+/KrtTFq8NksR2ViHWYVwwjfd8dAvf+OHerX9DGcoyNZ5IEoM2W8nrjNxLb+Pl0YLOoCM8YPgF/Ux4jxbbTdGMN9of7B8Pob9Q+OlvUFqPN5+kcGzpksfzhowE2hARNCZg6YJowSkWHbiDA24DhfEK8HiB4x2Qpjw5fqqBd5wSC9eaf2AXWPg4QJo0zkj3YarxN8qTZyny/WIx3m+bM3P2yOP65THdjnTTpCpwHPnQHvVneZVxKvqqu/nEqv56IvbxfL29XVy8jvgPpXYps2260dvu5Og92JbUKmrw6ETB8wJnQRt41+QZUBV4EyEZn+pjbfN+lo9UxtijDJ1LYA2wOMu8L46qJjgG3Q5Z1KG8WA8SPl7V+xbUvZD4zm0ICb0v0Y8F0HjPcYNTCggC8/rXYU9kuYUtPt1ph/NUD5uXbcJ801YkrrQMg0AuPD5Kdho8G2BuwNHy/4R/ez6W7W68q2hVm+5vNbzbaYcY3uZXQjI63OhMsYxYABfqygq3z0cWAacFMmasBNsCZ0QN3l/m1lJElTSjCV5tWyfBowIY2BGf3Kf3l0zQwY5b32xofMhCvc0oMZzLGRwlxhzD95nTZeHSljUhVMD9Hne+/Yod72pe2m13BYEx7VgLEfJpshn1T+zaEBN6VjA3ZdsMtPq4tcJHzXXantSpgFA0bdk+kRNGBCGmGffvWA+vXbh3v287AG/God0WLS1YXaXLEvIkkci494YbzmR4E2XmwH88XxoTxMrMK/fthuGBMehwFjYldVt3kzaMBN6bQL+qL7VuEerutVmHFi2wKy69rJmndkSk23E7TqGk4Q71/4gZA4psp6N6qD/2xVdsyj1M33VuB8hfmU/QCIxriNysb6w23NcVX8wBr1OyKzC8Ywh52ABYYxYGv6D6qFL283s59htDBQrMO9vG+6zUa8GB+G8SL9VddvNWm/vD6P1GHA7/zKdvUKvW9bEx6HAWPWOCPguZiEVTRA26g2nIw1EQNOGYZTox8GFfvLcsZuwKtqhzBfr9CURq1bbsB2uCBW9L2l6ihkj9/hjTbSjsGBhAGPXg8y22CiEm4FuggPv0gYTR3DGDCAceGxknjSFUwY9+tiYpM3XhzPBdpsz752q4kyYbDgRX++2XRbYz+0mYiQ0R2N2dHIs6kJj2rA+GGA6B29B6M9kIMG3JTuDDgV3bhGu3E007RbtuF2PqqKyy9bH5NFZYER+HK0UuU3NY3KOmiJfHzPgtx21LqBrH5a0kCz9Vl5/riKP6bKt5XrNNLAx1wPMtvAgM+9brgZ0GBYAwYwVtx69FZtoOhehvkiEn+jNl78KPDGG++HB3rAPGHC/hjwuEp/z3ETEx7VgHG8KBN51d0aVQ0NuCmdGbA3iSASyqIbGZVWMFYDdmUH20TbVppl1bGn0prkKaisQ2x0rrws71HrZvEmF35nID6XFXhj9cfi65Uov/hDYjz1ILMNDAvjsV0YMED5GP89W7epGPfFOhgvfhjE20owcSswYf0vxoYxO7pJt/CoBoyIHT8WYPqj3YpEA25KR2PA5WZV3sgnGKcB+20qVWEwyTJybL2kUbY0jKZ1NUQGPGrdHLYO6e2K9YuIu6R9Pap6PeI6j6keZLaBASIKHbcBI18YKdabf/WyGW8W23jQhQvDxT5No0nsg5fjx5EwXqWINJRbFQmPw4DxLx6XSQOeAQMuJW6MU2piTE1Nqcl2TY6pqnFPlpHTqQGPWjdHlQEXezT8j6wS+Xq0MeAx1YPMNt6AhzWilAHj7USYMIX3+/7K+kfNc51/9paHs/LaTJaqAr2GBRPW/y58WRvjNfY1h2Vl0YDHw8wbsG3I61QRTXnGacA1BlpLzf6dGvCodXNUGXBYP39cTrKO3kT9sbQx4DHVg8w244iA8TIGRLnID8YGQ8Z4Lm4f+s077KQqfEaXLcZ2R394hQUGXBYJ499X6DY6jswRYaPOL/jzzeYVhjTg0ZjxLujy7mdPeHtSehtDU1NqtF39cVVTtX8qbQ0NeOS6WfwPp+LwQJR/hVEWxnX9tonzUDoGPGI9yGwDM8KbiEYx4F/Uke5P/PkD5gUHeDgFzBYG/Jbbt6nztcnBkLEtXpqPiUso82UjmZZFzpuJTRj1WfjKdnWWbquRhh8GPvo+57qt5kcHXvwwzK1XAPvhqVyjv5yfBtyUtZ+EVRXxeHyjXNfQJhvvCgOu2S6LzGMz8FFbwiQk6f19OVop86zJM6NpXQ2xAY9eN5DlkYrkodhUo+PK99fKzkXJ+fHHBYn146gHmW1GnQXtwWMiYYAw2PfqqPeNX7AvK4D5/YSONjHByr+U/+dvsV3WKHvY7mjsZyJgYX4oC7covc+ZMF4bCKP8tS8+au4lxjG+Q5syZjDDqPFv2/cBe3CbFMabUS5nQc+kAfvGtr572Te01ZOxfERkZU09ZUrDbReqQZd45f6xSbryGxtG0zqIbYO8R62b/07S9xyHx+CPq0Ly2DLDLlHww6VNPVLngcw6MEG0Z8PeBwywHwwc5op/cVvRSz/rHvLhyoE5/rpej+j4vV/foT9vM2nDRsLIGz8cXvG5LYGRvwgmLN5r7I8NwHCHjXhjkNdbbt+uj4P3Ac+mASejuBIaRjRZNyVkGuq0KTXdLmkeLRvwINKDAgPxuHJa5N28DmXGM1rdvAFfrX8lB/lU1U/KlOUNtOSYM+l09/dS7C1pWg8a8DwCI0M3KiJBP645CpgEhUgYhhuXA2P8NR2FwgTRHY0HWWDseBgDg3EjqsaL/1+u22LfvYy8YMKY+DVqVF8Fut7RhY0oP3V8zaEBN6WDMWDSV3IDTqePHfcjrHK4gpAIGNYZOorzD8NImU0bEHm+/qaHzZgw8vYRLswRJon7d/FmI5gwXob/MzfCrDebSDI+Ngn2h4lLs0Y39k9dv9Ucu3wIB8wfE6x8FDwJYMCY5e0nnw0PDbgpEzVgMltMxIBLxovziHgNDZ/MDDAyPNd42BnBEhgrxkZxGxAM8ezrtphnNcvybHf0NvW+r9vJWni9IAwYBiu3k8BYYarYxs+iRq8hnoqF9ZgQhW3wqEqMyaK7exw/KMrAucIPDUbANGAyhUwmAk50J0slu7cJqQZRHCZGjcOAwcXahNGlDSNGl/NLo+gWY7aIHn3UjXHhuhcbwHRf83k7c9lH0zBgY7r6+H/ulofVRbrMN+p8Ue67v5Y+tnGB7m2MQeM4UsfbHBpwU9gFTRozyS5om3eoRk9DIyQBTASPoxyXAQOMJ8NYX3+zfd8vypER7ss+ayPh191ob4FCdzQe3oEZ034bs50wbxg0XuT/ti8/Zh5d6Q3Y39uLGc6Iqsc10aoM5D+ex1ACGnBT1nYSFiGErAHo/s0mYkVmMwqIbtEVDJNClP1K3WbCMH25GM/F+O9bvmRfP4jyz9eGDaM9XRs07uGFQfvIGPsiH5ivfyE/TBzd0K+8Zosx/XEefxn4wTCeCViABtwUGjAhZCbBODBmFI975jBMGPcGY8bzr2GsVxurnEiFCBdjwOg+xr257//GDvVL7h5idDu/4eZHzL29fra0N2FEwjDb197wkHrV9e6NSmM+9jLQU2B+KOjjkOdwOGjATaEBE0JmEjMOfOvDpis4ZTqjgDHhS7WxYtISIlbfbWwMVUfeiL6xjCdm4TYmGNw519lHVsKI8RL+X9JpiJbl8WKsF+8SxvaTnHAVgx8piMLH80hNGnBTJmrAL3zDhcaEwQvOenW2/vQr/yZbz7TJpgGZBpg2H2n4O5Bp+DuZ17S3XH13ZjannfOasaS97Zq7TYQNQ/1HUXkv+3d/k40Jv/jscD8cJ8wWT7N6UZSGPNeiy1mCHxNv//Jj5seDjOSHhwbclIkaMCGEdAkmMuHpTu+eUDSJLuK3fGm7fSzk7fYBGqeL8mHAiIIRLfsXPCBa9hOxLvqLgbpAR8OY8YxJUHh6V6qcSYKxahwjjs0f92jQgJtCAyaEzCwwFTwYw7/QYBKY7ug77DgvJk/5SVl+ohZe4IDyL3S3L+FHAaJmdFFjfxggupwnPdM5BSZ5XaTLxoSvcbxMwkIDbgoNmBAysyAaRbfqO90LC1ImNA4whoooGLcnwXQBzNiMAes0zIbGWDRenoDxYTzIA/cJT/re3jowPo3jHl/0C2jATaEBE0JmGpgLZh1P8jGOACaMyVWvvfEhMzkLY7wwOD+mCxPGNlgG+Ix1cT5rhT2Gx8zksNEfviGhATeFBkwImWnQFYzu3ndow5l0Ny+iXRg9gMGmtjEG3EF3cwyOES94GG/0C2jATaEBE0JmHpgMHk05ybHgvoEu8fFHv4AG3BQaMCFk5kEEjEh4AWPBJZHpPIHoF93l43nwRgwNuCk0YELIXACzedXnH5r4WPC0g1nb7/oL+4rP0Z/7nIIG3BQaMCFkbsB9uYj85tmE0Q2Px12Of+zXQwNuCg2YEDI3IOLzXdFd3wLUBTDfN67HIzAnZb6ABtyUzIDPugYGvNWaMCGEzCinffZBde716IrGa/50JDwnvFub78JXBur0z+FpXelzMx4eVOs+96T62PWfUurWM9TxW17XK9Tt56j92oC/deEXtUHeYExyUtyt87/7khvUup+6fqs667otCpEwIYTMKnjpwBlLdlb0b96xw9w6NOtgxjNAO48HgeAcpM7NeHhQveSaPeqPbvi0Ul84Sx279Q294tSXXqP2ffoS9d/ffrv6zrtv1GgTnhB3X3yj2vT+m9Q69w50iqIoiqLWUDRgiqIoiupANGCKoiiK6kA0YIqiKIrqQDRgiqIoiupANGCKoiiK6kATN+D169erdevWZVxxxRUupb9pF198sUtR6u6772bajKY9/vjjQdp5553nUpg2y2mQTANSTJutNPwteOHvoCxtEgqPjKIoiqKoNRENmKIoiqI60MQN+Morr3SfUtqgFtctqKWBW5wGDZbUwrpFfWTR57XUqOWOsn8f61y570AtLdjupIW1+EOTx9LVuaQoaiySQ1KT0MQNGA1fqTYsqsXFxbVpGJtqFhrNiZnZBDWpY17r+sjyujqXFEWNRZX+NQZ1aMCITBD96ih4YUkvVQmRshsYX1xy++nVcQNXaPDEfnFDqM3frpdp0fZN88N2ug5Liz5tnVr0iVVpkCkjSpPlmv31DxUTxZUcp1nnlUpLb79BH5P/8TNYWtDnVpeT2C5XVf3jYxRK1THQpI5Z5qH/Zja0OZfu73Mp/zsx5Yq/m+IPxygv9z0uln33pWVLYZtFfRy6rma7qMeo8tyK/E295b5Nyqao+Rauj0mqOwM2jbY1XjSqxUbZy3YhBo2ub4RcA5ftGi0XG+ssxTRqfilIk3lU5GcaYv/DwWw3RJo5DtEo+vIKxxCen/J6Ocn9terPgzgf0b5SdfWPD8OqpI5uMdOEjjlISxxnaZ30/03Xtd/Y7Zv8O5FKlJfOv6qOUqgnDNTthzyycqvPbaFuYttmZVPUfKv3Blw2BoyLPmgcShsA0dAaiUYnbgSD5ahxMstlaUKFBlTuI8qSeVQdR1VaQa6Mqv3NNmX1cgr2qd7eNL7SJEqPLy5H5FtZp1iJ44UmcsxaMq2wXUWdjAHLY4iX42N0qiovWK6uYy6slz8a4uOQknnE+cn9mpZNUfMt3KY4SU3cgNNy0QV+2WeUNABotETUEDQktQ1cXIZodMy2ZetdHmWfjRoeR1WaE6KR/Bh1WtX++lNlvaBgnybnoaT+UoX1FfVPqFBHtz7TJI4ZkmnxdoX9pEnJz1C8jGOUy06Ny2vwPRoVy8G5lL9Xk+cWZZVdN43LpihqkurGgAuNQ7FRyYXGQjaSokGqbeDkfhWSXYMyj8r8Gh5HVZrJQ9Tbp1Xtb/aRywkVyijf3pz3RdEDUSjPq0X9A5XU0S1mmsgxa8m0wnYVdSoY7iQMWJZdpricopGmz22cf7xfk7IpipqkOumCRhdi1mh4VXRDo8ENxquyBilsnGxa3rDI/Uz+chxN/gBoZMAV+VU1tK3TdH0wWahsG63S4/CK9qk8bvNZNM6J8rwa118qTjPL+XeWKdpuXMccpCW2Kz+XseHGy7ExOlWVFy3Xfo9G1mSza6PqvJvl/JgK+VelJcumqPnWDN6GhIYsbAStSho0I9cImYYIs17z7fx4IFhYWtJpMm+xX5Q3GiC/X9gliuNz6+IGLshPrK9qaKvSzGJ+/Hamqo5odD1K9zcqr5eVqINZTm1vt8l+82SNcLyvVMP6R0rWsbDxhI656rswKqmTyVOe23gZ+9Wc+7i8QvmpOsay5Swu+nMYbld9bkX+8u4Bo5Kya75Lipon4fqYpDow4FFV1vBR1CxqTH/vNFaKai0acEE0YGqeNOzfu4/EE1EuRVGN1HsDrn4UJUVRFEVNp2b0NiSKoiiKmm/RgCmKoiiqA7ELmqIoiqISmu23IVEURVHUlKr3k7BowBRFUVQfRQOmKIqiqA7UewPmGDBFURTVR/E2JIqiKIqaQdGAKYqiKKoDsQuaoiiKohLibUgURVEU1YE4C5qiKIqiOhANmKIoiqI6UO8NmGPAFEVRVB/F25AoiqIoagZFA6YoiqKoDsQuaIqiKIpKiLchURRFUVQH4ixoiqIoiupANGCKoiiK6kC9N2COAVMURVF9FG9DoiiKoqgZFA2YoiiKojoQu6ApiqIoKiHehkRRFEVRHYizoCmKoiiqA9GAKYqiKKoD9d6AOQZMURRF9VG8DYmiKIqiZlA0YIqiKIrqQOyCpiiKoqiEeBsSRVEURXUgzoKmKIqiqA5EA6YoiqKoDtR7A+YYMEVRFNVH8TYkiqIoippB0YApiqIoqgOxC5qiKIqiEuJtSBRFURTVgTgLmqIoiqI6EA2YoiiKojpQ7w2YY8AURVFUH8XbkCiKoihqBkUDpiiKoqgOxC5oiqIoikqItyFRFEVRVAfiLGiKoiiK6kA0YIqiKIrqQL03YI4BUxRFUX0Ub0OiKIqiqBkUDZiiKIqiOhC7oCmKoigqId6GRFEURVEdiLOgKYqiKKoD0YApiqIoqgP13oA5BkxRFEX1UbwNiaIoiqJmUDRgiqIoiupA7IKmKIqiqIR4GxJFURRFdSDOgqYoiqKoDkQDpiiKoqgO1HsDRh86KiHHgvEZ6zzDpl1xxRUuRan169czbU7S5LgMbhNg2nyknXfeeS5Fqccff5xpw6YtLKmB/u/G32623yH932KQ9jGXMpnjhGQakFrLNPwNTlLhUVAURVEUtSaiAVMURVFUB6IBUxRFUVQHogFTFEVRVAeiAVMURVFUB6IBUxRFUVQH6r0Bn//Jv+s16/7g24QQkiTVZtRx2T1H1MY78XmzumnFNZROO+/ZnKVfds8x9Yxet/HO7WqjTTZ65j6f1y51r17eeOdTZjuvQ9tsHsgL2131rEtwsnm7Y7jzYLQOZa2qb9yzbNYrdVI9ZI51OPouGnDHpC46QggBqTajjo9vO6Juukl/vtOanDFU/XnnPbus0T57zBjix7eZ5FzbtmuTPOoWoGNqp/n3qHr8uSfUZTrvy7ad1MurauPjtgyTx06dt94XZez54apecUR9Y3NuwIf0mtCAtZCNk9kuqkNT+i4acMekLjpCCAGpNqMOa3Q6+tWR6TMaa4QwYB2xOlN+fCO2sxGwj2QNNz1hTFeapzHuZ60Bn79xVduyUvdqk7eGbs3W571z816zP9LLDHirXn7uflsmDJwG3GOlvpQ+kbroCCEEpNqMerT5Pmfbx0Mrzgg/mXczw0BtN3PYtWy7p5HqddCYpTdzRMi5obp1kDfn+/J9qwxYdndv3OZ+GBTq0Iy+iwbcMYWL7pyftY9De+P783Xv/3j4qDSmpdN++k152u99hmmzmvbRL4VpLz93ttIEqTZD8uJX/VyWx5lv/kC2/pw//K4a6PbxexsGasOiTNuuvqXXY926dYtqg/58178T+33wa2adT79Lf/YR6jkf/ONsH58nTDXXBrVoHnMp85TlleXp06I66DTUzy+n6LtowB1TuOjwhxivI4TMJak2Q/LKSz6aXO+7krNINFpv19loNEgP1tWkB3k5CuviPFJ5loP2MLXe03fRgDumcNG97SPFdYSQ+SD6AZ5qM5phu4gL3btmDNhN0qoz2Lp0k9ey+niW5tfJfeI8UnmWQwOecqW+lD4hLzZCyJwzNgPWODPEbUN2nTU/M5YrlpMGu3GzuqwqHeviaPcme9sSlBt/nEcqz3Je+vo3J9d7+i4acMfIi40QMue0NODSLmiPM2GvMCIuN9hnVjCxqjzdrwvHgI+rb/hbk0qj7FSew9N30YA7Rl5sBnZBEzK/tDTgui5aGLAxXfz7LMwSXcbWBI38DGZBZqomUi5uawzWRdH+c7iPzysxUzo4jrzMYem7aMAdIy82Q3QBEkLml1SbIWljwN4c7e1AUbrcB6brDLNsW3P/7rY8T7mPzwf7+u2zz+I4mvCqj16bXO/pu2jAHVO46GjAhBBHqs2QtIqAhXkGKhhibqal25rxX9/NHO7j88meyOW3x75Jwy+nrn59Fw24YwoXHQ2YEOJItRmSJmPAsQEHUW2Skgg4A13L2lzv1KaamW7zCJgGnIsG3DGFi45jwITML9EP8FSb0YqEARuzdO0nVDRE8eSrwrbbg9ubYKx2fFfuE+UDeXOmAQeiAXeMvNgIIXPOuA14FLRZjmu2smGI/Hgb0pQr9aX0CXmxEULmnJYGXNsFPTQ28h2fAY87P0vfRQPuGHmxGeq6oG/H49MPqaX/nEibFv7zTjVQz6jFVNqk6bJskrG4xV6f6umdaiGRvmb07e+hpQHXddEODw14LUQD7hh5sRmiCzDk79XS00pt2KJNeMuWRHpHzLrpjat+03Ce1qQuW9SGrn4kxsc1Ded8BFJthqSNAZvxWqE9ZWOx7glXmfz47U2b1b+J8th5/9NmW4zr2vzl/b3WdHfijUfY2CuarFUFb0OacqW+lHFz898/6Uobf3mFi67KgH1jMm2NSs8buVrGVb9pOE9rUZcu6xmXPQ3nfARSbYakqQFbcxRPp3puRe3Ra8onRMUR63Z175HjIg+NNmrkkT/q0k66Kk7QsvsPEwHX1a/vogE34OiJU660bg144duHssgXXXyDb/99YZscRCFOW3bayPl2vb62gRL7xQ2X6f728hGO3N6tS5bhJSIjt90S6uWU1akqDQTHouV7BGTZ+Pz0M2qDrntel4r6JUnUr7A+z8d8R4U64th3luQjcNtaRXkU6hFRdj4C1qAuQR3035zetnDsZfX0PTzYx6WaesjtK3t+EvUz++pyxfkx10Fyn5Jz2yGpNkOCSUpoM/DqPr/uzA9/XZzfgbruD79mI1FtjHjd38KSS928Wf/vCfWQXVJq19fVgs5rESdkw63mNYJbEXts267e8xfuBcNag6UFO/acRcqrasOCbrf0joO9B/Xyc+orn9yVR72DJZ2vfY3hwe33u/XL6l//P/ebT7owtajLlePZ+Ix6veC0M7J1KfouGnAF//eGf1DPHsKvvlyp7UahcNGVjgGjoRCNFRqU0vE125BlhuUan3oDdg2ga6BMA5yVUVF+ZZ62gcsaPXMsLs1sFx9ng7RknlGDK/LIG9yq+lUQ1AdU52PGP1M/lAr5SOrPU16PmIrzEW+7FnWRaYVjr6inO5bwb04sm7xK6uWJj8uVnxl3oryyundC9AM81WbUchNepGA/IwrdeB+eB514aIaLYO3L+TXiFiE8gANnSj3pbivaeFQv/Fjt2Rl2M1+2+YT+Rlxkq/eHWWcP73h2l91GH8POe3aZHwHKPGPaRcfuliVzjEOODfddNOAS0O0sI1+v1LajIC+2StBwBI1D1JBJ4kZINjTJBsotF/ZDGb7Ba1Fe0zxNmmhQC/uVpBWI82yah6xfBfF+tfm4842xevmdFfYTVOVp0hocZ0ZFvda6LvGxV5YXGmL9coI4/6ryK4+lI8ZhwPL+Wy1rwA3l7+O9aVmfCR01b7R5XrbtpE0vkTdgY+AwYi2/r30K1lPGgLPuamH2NOAeK/WljMr9e1Zc7kWlth8FebGVYxuepFJdcoWGRTRcyQZKNkixZIOEBipX1hBW5Vn44dDmWErSsmUpd5y1ecRq0OAOk4+JtCKziPORtDlPKQrHVFKvtaiLTIu3q6pn8LnJcoJk/UqWzedYDf4eJskYDFg+AtI8s7ksAtaf0+YHAz9muooPmYhVL5sm8aT6ho6u5QM3gv2NqT5q0u99Fob9nImUsY2PgGnAoWjAgr97/EAh6sU6qdR+oyAvNkOqCzpuRIL1iQajsH1FYy6Xy8pJYRrlkv0q8xRRRpv9Cmmy3iV5VuXRhtb5uOO5vcV+hbSK8xRj0kvOR3LbhsdkGLEuteXJY+3CgOWxTAEtDViOm2Ic2OzvuOKKK8wLE2B+GM/dsJinLXzoCmei29W/Xb8+2A9p3jA3ffVGM7ar1F59rpT6wdIHjWHC0K/7w7C8My/5kNrzw1Uz8ep9H7xBYagZ48VIe+2bP5MZcHycr/2tj2QGHKdhzNrXL0XfRQMWSGHsF93Q8fp4n1GRF5sBf3jROjkOl0rLxuUybEMVjp/6hgsNXt6ImXGvrBGKGrhCYyUa9YIBi7SgYQvLG9q45bLMQ2POjy+/Ko+q+lVhthP1q8wnPPfBuGIhH0mL8xRTdT7kdmAt6iLzKBx7RT3jY6ldThAfV1x+sFxV9+kg1WZI0F6k1sd408yjYP+ihXBdjp21jCjVbKdN1d6ChO2jtCyPaKaz6Yr248X5PsWyhqfvogELoJWjJ9RfPbS/sN5Lrh8HhYuuYMAyQkgQNb45tqEzcrNQfUNjTdfKzmiV+4v94nJNWV7FRhwyZSQbPa+GjWNVmigPGnx7S96QVuVhqKhfKVH9zLp0Psb8gi5Wt535AZXKR2CO16viPBWoOB8V206sLnXfQVk9XZ55fnXLKaLjissvHM8wfw9rR6rNkDQ1YGBNWKr6nbzZZCotf89wVR7eqPN7fMPu6iy/YJvR6LtowIKv3v90cr1UKn0UChddIgIenSYNFyFk2ki1GZI2BjwMRcMNNezYbVP4II4pV+pLGTdSqfRRKFx0E3kbEg2YkF4Q/QBPtRmSRs+C9rcliYlPzQgj2BDbpZxOGx91PzD6LhpwA6RS6aMgL7bJQQMmpBe0NOB6tFH6Lt+2BmzGcMvGiNPjyuOGBjzlSn0p40YqlT4K8mIjhMw5YzbgrAsZkSoMOHsuczg5yigamzVjtiurak+8T/Ss6Ofuh6n7fI6ojdv8bUXleTeFBjzlSn0p40YqlT4K8mIz8IX8hMwvLQ24vgs6jIC9EcKYYZL+X7OtjJCdyZp7iOMIWjxp6yrzwI9ldVWWj+22rsy7BXwf8JQr9aWMG6lU+ijIi80QXYCEkPkl1WZI6iLEsi5ob45yprNRPKYbm7JJd2PDTjafvCu6cd5joO+iATdAKpU+CoWLjgZMCHGk2gzJqAYcRKkp9D6Zcbr9C0/aivJJrZsUfRcNuAFSqfRRKFx0NGBCiCPVZkjqDVjMZE4YcDBOq5VFux7s86y/FcmNAcOUneyTtrBPng+2L89b/CBoAG9DmnKlvpRxI5VKH4XCRZccA8Ys5kNq6dviQRjyyVjBAzK0ZJp86IF8LaFJlw8hqHrQAyFkTYh+gKfaDEmj25BGQZh2FakION5mGOp+YPRdNOAGSKXSR0FebOX4p/t4k7TGaR8RaD9npmrM2D/RJ0zzT8Cyy+GtScFjBgkh3dDSgEdGRLNQaLaIYE+q537o3wVc9eSs7fl7hZ3GYcI04ClX6ksZN1Kp9FGQF1s5xft4jWEmnw8N03UGDDNOPErQ5JN8JN/0PYqPkLliLQ3YmW9ulK7LOJss5ZYbdBmbCVdikhUi4uAeYV1WXE4Tg6YBT7lSX8q4kUqlj4K82AylXdChAQfmGjxbF7JGWoxqRT6FfSAaMCGd0tKAh++CtmPDqTHf+OUK9V3Q2C56IIe/jcmYbHPDjeFtSFOu1JcybqRS6aMgLzZDdAFaKiJgY6TSOIeNgAkh00aqzZDURYilBAZZtn5I4xTd2qMacB19Fw24AVKp9FEoXHQVBpybqTBSM+abG2n4KjqxnU6rGgOmIRMyfaTaDEkTA7bdwV46Ur0TJntcYWR3452xOdpltCoyLcyjGBVftvmES8mF1mbjRmvomUx39vgMue+iATdAKpU+CoWLrioC3oLLwip/B7AzZ6fCq+hkV7PePxzntQZtFXY/w8jzMgghXZBqMyR1BmwfhiEmT2XRaYkBuwhYGvC926LxXLdNZsJ3rKhj2Oc+lw42WsO262LDbW7AvA1pypX6UvpE4aJrOgY8FKJ7OplOCOmU6Ad4qs2QVI4Bl3Qz22h2Vd2vHXjnPbtCMzQGfcztZ40SZpweK3bGfh/s95j6SiHd5zu8Adf9wOi7aMAdIy+2coY04Hh8OOquJoRMGS0NuBJpkhJjzDqi3WhN0ka7SLPGqLY95QzSLccTrLI83H43LZvu5rwsv583bhpwmWjAHSMvtnKGj4D9uK8Vo19CppoxGrCNdCsMGKZ650HbNDiFhpkbaZm8iV52z6pbk2vrk/g/yqEBl4kG3DHyYjPwbUiEzC8tDbiyC9pEwGXRq1+fMkOxLstDr3t22VAw9AR27LmsjOYGzNuQplypL6VPyIvNEF2AhJD5JdVmSKojxLTRhQ/JsNsEY7zB2LFNx0QsbIN9mxhnWHZ8HOnjGoa+iwbcMYWLjgZMCHGk2gxJXRdtaLYaZ675OveyhuxpV/mrBr1B2u7lU+r+O9z+eturZISbirSDdbHJ04C9aMAdU7joaMCEEEeqzZDUGbDBmGGujffILmhgDdErdWvSHpskFHVFR2XEhmy7pLVa3gfM25CmXKkvpU8ULjqOARMyv0Q/wFNthmSoR1EGY8D1FN5upM026LKeIHU/MPouGnDHyIuNEDLntDTgoYgNWBtqeTSKaDWeeJVaJ6jMrx004ClX6kvpE/JiI4TMOWtuwM27g5sx3vxowFOu1JfSJ+TFZmAXNCHzS0sDHv2F/NNtwLwNacqV+lL6hLzYDNEFSAiZX1JthqQuQqzERMJC4r2/dvZ0LjnmW3zAhzXdnduWS/ObFH0XDbhjChcdDZgQ4ki1GZKRDNhQjFjLbl3aAxM2E7AeDd4lbLbPzDbOb9wRdkjfRQPumMJFRwMmhDhSbYZk/AbsotlglrNetxJFvea2IyxjezmjeryGy9uQplypL6VPFC46jAHDhCUynWn9S/vol/K0l5/LtHlJ+73P5Gk//aZmaS85I1+vSbUZEoyRnvPBP86Wz3zzB4Jy/u2nb7RmqA3zd3/rsiDtnA9+2pgl9INrf8+uX8QLSgfqgb9cr/+1hvva39Jt0sKSea3phsV16s/+rz/VZW1WG49iT7Myy3P9+k1u5bL65ehY1q+/1hq4jqh/94orgrSyOrzgtDOy9Sn6Lhpwx8iLjRBCJKk2ow50CdsIdLO6acU1lE6IbH36ZfccM29C8jTVoW02j53b8EZhbddRGcgLj660xm9f9mDLwzpEyKvqG/f4B3ecVA+ZYx2Ovqv3Bnzh3c/1mnX/dT8hhCRJtRl1XLnvpLrtPv354eOmjdz/hP28e9cRZeLTwyfVpoexnUnOte+Qunzfj90CdFLtNv+eUruPrKrLdd42Xe+/fFI9uKrUIyYKPqn2631RxlMHTmGFekqno4wLHz6pDutlfL58F9YdssdgNzMy20V1aErfRQPumNRFRwghINVm1GGNbkXddkibr3Y/a4Qw4JXMlHcP7Hb79WdvkGb/+46bZWva1jyNcR+yBnzh4KRCDg8f1kZ8/IT6vjbf7Sf0xwPWgHc/ecLs86Pnyw34Eb184El9LDo//AigAfdYqS+lTxQuuvN/Wa17z/+UL/+ba4KxEqaVpF3wjjztU3/JtFlNu+X+MO0nXztbaRGpNqMebb7uLqLDq84I73aRpxYM1Bjs3avGgL1g0DDJXCeNWcLMN5nVp9Rt2oCNQWt2+1cA6zKQ65VP5GHtqouySyNgp0373A+DZD3q6btowB1TuOhwQcbrCCHzQXT9p9oMycvecEFm5Gdf+uFs/XlL3zeTpr63YWAmTuVph9Tf6vVYt27dosKUqwcfQ0uqpaPc3/7Et8w67BfquPrYJ64z+2zG4t4l9T6dZ2jYm9XiwpLa65aQ3+VBebbMb+llH/WeZ/L0aVEddBrq55dT9F004I6RF5sBf4jxOkLIfBBd/6k2Q/Lqf/GJ5PoL71s147ff3+cj4HC9jIqD9GBdTXqQl6OwLs4jlWc5OB+p9Z6+iwbcMfJiM3zo48V1hJD5oKUBl2PHgAvdu2YM2E3SqjPYunST13F1ZZbm18l94jxSeZZDA55ypb6UPiEvNkLInDM2A9Y4Mzy8z5uwNT/MdpbLSYPdsWK6j0vTsS6Odu87or6vl6Hc+OM8UnmWc+avvjO53tN30YA7Rl5shBAiSbUZktIuaI8zYa8wIi432P2rdvy2LN2vC8eAT6lv6sja3t5UFmWn8hyevosG3DGFi45d0IQQR6rNkNR10cKAjeni30NutrIzQSN/e5EgM1UTKRe3NQbromj/OdzH52W7wY18OcFx5GUOS99FA+6YwkUXdUERQuaXVJshaWPA3hz/zwP5wzZ27ztRHCeG6TrDtLcORXnpz+b+3X15nnIfnw/29dtnn8VxNOEXPvtXyfWevosG3DGFi44GTMj80nIMuFUEbMzQPggjUMEQczO13clCflsz/uu7mcN9fD7ZE7n89thXmHgT6urXd9GAO0ZebAYaMCHzS0sDbjIGHBswJkrZB3GUURIBZ6BrWZvrw9pUM9NtHgHTgHPRgDtGXmwGjgETMr+0NOBapAE/edTMWo51GJHsLj9ZC2Ozbuz2eTnBymr3rkP29iaXF+4zDnT4SDY7OpA3ZxpwIBpwx8iLjRAy54zbgAvoSFW3m/Gs5MJkLG2UUB4pu+2CLmgo72ZGlGuVT7Cy69yyzrPt7GfehjTlSn0pfUJebIQQIkm1GZLaLugCaQMOo1IbAftnOGfrjSk7w3UGHOxXsc4/A7qtAdfRd9GAO6Zw0dV1Qf8A7/86qZa+m0ibFr57WA3UUbWYSps0XZZNMhafstenWjmsFhLpa0bP/x5SbYakrou2SNqAA2N0pokXLqTWm3Xycyq9sI4GnBINuGMKF13UBRXyI7W0otSGp7QJP7WSSO+IWTe9cdVvGs7TmtRlRW3o6kdifFzTcM5HINVmSNoYcN5FbPWUiVQTxrj1hPIjwka+e/q+I+pht8rr8I/sWDCi3suftG9DeiTLy+aNvBBNZ4q7uyvgbUhTrtSX0icKF12VAfvGZNoalZ43crWMq37TcJ7Woi5d1jMuexrOeRtajgE3NWBrvug+tqa4/+gJhU4K/5L+VNQaRsCH1D+4tw0eX9bG7bbBGwmzR13ed1QdEMumzFVbzrARcF39+i4acMT1O4+oLQdOqOVj+bstISxvP3hS3f7D1eR+wyIvNkOFAS88pv+gXeSLLr7BYz8qbJODKMTpqcM2cv6BXl/bQIn94obLdH97+QhHbu/WJcvwEpGR224J9XLK6lSVBoJj0fI9ArJsfF45qjbouud1qahfkkT9CuvzfMx3VKgjjv1wST4Ct61VlEehHhFl5yNgDeoS1EH/zeltC8deVk/fw4N9XKqph9y+sucnUT+zry5XnB9zHST3KTm3a0lLA8YkJeyDV/f5dWf/b98U53egblz6ljE/RKlnX3qd+p5NUGozXix4QJmvBnrim2pB57WIE3JQB6r6n0ee1//bd0hdusmfP/xNbFB/8CffMQZsI9tVtWFBH/efDtQxs/y8uuPuIybd63uL9tWHh3Y+5NYfV39ww0PmE/Jb1OXK8Wx8Rr1eeMYrsnUp+i4asADG20TYLrX/MMiLzVA6BoyGQjRWaFBKx9dsQ5YZlmt86g3YNYCugTINcFZGRfmVedoGLmv0zLG4NLNdfJwN0pJ5Rg2uyCNvcKvqV0FQH1Cdjxn/TP1QKuQjqT9PeT1iKs5HvO1a1EWmFY69op7uWMK/ObFs8iqplyc+Lld+ZtyJ8srq3gktDTjJfXiRgv2MKHTTE2LylOsWNs961lEsvl6cEROZiluEroTxQkfsrOfL97mnZz2vt9H/bNphI+DvL5/KJ2sN9PnTMqYNuVuSUMbhfTbSVuYZ0y46djOqzTG2jIw9fRcN2IHoto2wfSqftsiLrRI0HEHjEDVkkrgRkg1NsoFyy4X9UIZv8FqU1zRPkyYa1MJ+JWkF4jyb5iHrV0G8X20+7nxjrF5+Z4X9BFV5mrQGx5lRUa+1rkt87JXlhYZYv5wgzr+q/Mpj6YhxGLB8BrOWNeCGym4zOhaO29bIGzBK8uXt3oF8rFEffn7VGHDWXS3MngbcY6W+lLagW1lq1+GT6s4njwbbYDnulo63GQZ5sZVjG56kUl1yhYZFNFzJBko2SLFkg4QGKlfWEFblWfjh0OZYStKyZSl3nLV5xGrQ4A6Tj4m0IrOI85G0OU8pCsdUUq+1qItMi7erqmfwuclygmT9SpbN51gN/h7WkFSbUYd8BKR5ZnMQAQMdBbuJUGnzs0+6MsaJiNXcfoQI2L7tyESvLr9gf2Oq9kEd3z+M7U+Y+3+xjR9rpgGHogFrYLhe9/3oeHIbjzRh7Jfapg2Fiy7VBR03IsH6RINR2L6iMZfLZeWkMI1yyX6VeYooo81+hTRZ75I8q/JoQ+t83PH8oMV+hbSK8xRj0kvOR3LbhsdkGLEuteXJY+3CgOWxTB+pNkMix00xDmwiaMcVV1xhXpgA8/tbfbVuWMzT3vX7V7ho95D6o/Xrg/2Q5g3ze399qx0THmwwY8c/uOb3zT5I2/mdrwb7nf0//s/qqQO6LdXm/tuf+Jpa0r9uBksLJu38S6/LDDg+zvN/919kBhynnX3ph7P6pei7aMCaY6fyt4Ok0iVxtJzapg2Fiw5/eNE6OQ6XSsvG5TJsQxWOn/qGCw1e3oiZca+sEYoauEJjJRr1ggGLtKBhC8sb2rjlssxDY86PL78qj6r6VWG2E/WrzCc898G4YiEfSYvzFFN1PuR2YC3qIvMoHHtFPeNjqV1OEB9XXH6wXFX36SDVZkjQXqTWx8io1a+zL1oI1+VYk/WPnDS3GYk87L7H1R1BHtFMZxM5+6diufxc1Dsu+i4a8BBIpdLbULjoCgYsI4QEUeObYxs6IzcL1Tc01nSt7IxWub/YLy7XlOVVbMQhU0ay0fNq2DhWpYnyoMFjK2a5UHach6GifqVE9TPr0vkY8wu6WN125gdUKh+BOV6vivNUoOJ8VGw7sbrUfQdl9XR55vnVLaeIjisuv3A8w/w9TJDo+k+1GZKmBgysgUpVv5O38CakpPI8zPbBPb5uLNqNK2f5tbgPuI6+iwY8BF6InFPpbZAXmyERAY9Ok4aLENI5EzTg9oQGGmIj2nTa+OCDOKZcqS9lkmDildeajQGPDA2YkF7Q0oAbPQva35YkJj41wnQhl3VRp7u1x03dD4y+iwbckr2r+SSscTyUQ15sk4MGTEgvaGnA9ehI1Xf5VhmwTstnItvo1tzPW9Vd7G4xGve4roQGPOVKfSmT4lvP2Oe8QOOIfoG82AghRJJqM9qQjfuiqxgGjFnRZkU4OcrIPSTDrzMP2HgisY8z3lxY7/M5qTbt87cVibyHHPelAU+5Ul/KJMAjKr1wK1Jqm2EoXHR8IT8hxJFqMyT1XdDaBEUE7I0QxgyTtP9aozRma6JZtwwTFftkEXT8pK0sH6yz48bhOrGv268pfB/wlCv1pYwbmK+/VQn/Yjm13TAULrqoC4oQMr+k2gxJXYQYG7A3QW+OVy6bZi3XyeN6W2fAu8JI1zx+0ky6Cp+05XXgySjveBb1BCZs9V004Bomab6gcNHRgAmZX6LrP9VmSEY1YPuviHj9PqbFO6luG+gIWBsntsPTsGCyeNLWN5+0E7A2aQM3+TxpnwmN/GG8ed4+z8nQd9GAK5Bjvuh2Hrf5AnmxGWjAhMwvYzdgcStRwoBzs7Wy6Xad+Yx9DuX3D5t3/T6cL9snbeX7QPv19pV5+x8EDeBtSFOu1JcyDvBISq9xjvnGyIvNkBwDxizmk2rpMfEgDPlkrOABGVoyTT70QL6W0KTLhxBUPeiBELImtDTgRrch1WKNMo9WxXJm2uG6+PYjY+gD22WN2dN5XqNR9wOj76IBJ5C3Go3rrUdlyIutHP90H2+S1jjtIwLt58xUjRn7J/qEaf4JWHY5vDUpeMwgIaQbWhrwyBgzzRWaLf79sTogXtNqI+BwnzIFJqz3SRq8Ty+BBjzlSn0pw4Iu5oMn8udCf29/9YsZxoG82Mop3sdrDDP5fGiYrjNgmHHiUYImn+Qj+abgUXyEkIxUmzE2nJHmY8D2X7XPvjowWzZdxsI0ExGwmXAlJlnZMWO/TXPDjaEBT7lSX8owfHr74WCy1TheNdiEwkVX2gUdGnBgrsGzdSFrpMWoVuRT2AeiARMyTaTaDMnwXdB2bDjdvXzKdCV7Ay5sUzBULEdPxHL3Cqe3bw5vQ5pypb6UYfCvGZzETOcqChdd1AVlqYiAjZFK4xw2AiaETBupNkNSFyECG416aaN8GOZ4Sh3QS95k92uM0TrjxEDW/idy47x8V/gudPPaQWm6ej/kEcuPC2eKo+noWNvSd9GANXK2c1ul8mtD4aKrMODcTIWRmjHf3EjDV9GJ7XRa1RgwDZmQKSC6/lNthqTOgO29uOKtR9n4bWjA5rGT0KFj6vv6H2nA39+HdsNHxToPZ9LWhFPS5e2wafufQLmx4dKAvWjAGvmS/bZK5dcGebEZqiLgp3BZWOXvAHbm7FR4FZ3satb7h+O81qCtwu5nGHleBiFkTRinAQfdwDk2Ig4NONvG7YNothAdizyskTtjd2ZrJmj59KDs4Q2YtyFNuVJfSltGUSq/NsiLzdB0DHgoRPd0Mp0Q0iktDbhyDFiapMSY40n14BEY65HQDN0EK2ue1iiDruYgD7dfdl9wMdIe1YDrIvy+iwbcMfJiK2dIA47Hh6PuakLIlNHSgKuwkW65AZunXGnZaBdpznDjWdAVMvs5M96dd9BlKk7gysuhAdOAO0debOUMHwH7cV8rRr+E9IlUm9EYF82mo1e3XjzVCgoN0xuw3Ta+1UgST/TCIyqtsC8NuEw04I4pXHR8GxIhxJFqMyTVtyGljS51j24wxiu7l6UZHzpuKETUSWTZ8XHEy+XwNqQpV+pL6ROFiy7qgiKEzC+pNkNSFyGGZqtx5pqvc8+Kzp7PnL/pyBukzcO+iAGfsd7OrnZ5pCLtYJ013NzkmxtwHX0XDbhjChcdDZiQ+SW6/lNthqTOgA1uQpSXfc2gNExriF6+6zk3yBX1zeP5EwKtokg4KiM2ZGvYWrwPOBANuGPkxWagARMyv0zCgGPkGHAqPSaLmr1a7DsivA1pypX6UvqEvNgMHAMmZH5pacC1j6L0ZmuefpXreMJEsyjVyUeoWC8/59J57Cp2P4cTsqLx5ZbU/cDou2jAHSMvNkLInNPSgGsR0WvW5TuwBrl74JYfPm6fhJV8mQK6i213szVffHbrsm7n3ID9ePHuHS5vV/6wJkwDnnKlvpQ+IS82QgiRpNqMVpQYoDFKMR67P46I3X6ZacfLDmvKfl+b1+F4O2PUTWdPh9CAp1ypL6VPFC46dkETQhypNkPSrAu6aJz5LOXEhCgxoSpbX2aiWT7550J5ZcfQAN6GNOVKfSl9onDRRV1QhJD5JdVmSOoiRGt+UXQLjFna50EXdVxd92Tq7UfWgG03szNjYbq7n69+pv4wBlxH30UD7pjCRUcDJmR+ia7/VJshGc2A8whYdhtbg/Uva9DrXASr1Akz7rt716H8XcImnx8rtbqqLhdmPAmzTdF30YA7Rl5sBhowIfPLRAy4OAZsxm7FGHDevWyXd+87YdZaI9Xr3BvjsjceGbPVkbKbdPXg1nzf/NnSo8PbkKZcqS+lT8iLzSDHgHExSuR2TOt32k++Nky75X6mzWrap/4yT7vgHdVpp78iX9ak2gwJxkjP+8R12fLZl344yP+PvrXLtZRWg6WFPO1T3zZmCf3I/Ws1UA/85XrzCe9X2Pi5G8RrS5Xa8def12WtqE3wXmiv+zfQcfWr5lgW7TvJF9ep9etv0SYPkz6l7vyrH9jNdOqiPpayOrzwjFdk61P0Xb034K33/l2v+ev/dhchhCRJtRl1DPYcUc8P9OeBNSg8w+r55VVte7mO78V2x7RNWh077N20Wqs2MHbye59Ux/Zs1uUtxxtkOqyPxx7XLrWKFSeX1UAea1SHpvRdNOCOSV10hBACUm1GHbuXj6hntmxWzxzRxnropLZHbcB7l9WqN0ltxUd3YzvThOZa3q62Bu8UPGbMcnXPLvX8kSeMYW7dbY388MFV9GBrC4a9n1QnsK/Oe/XpA6a8Ewf9j4CDtvzMgLcr3HJ8Uvg0DbjHSn0pfSJ10RFCCEi1GXUYo9v9hDHPw9qEAwPe8oSJW2UEDHITfCpLz81Tm+bqirZj5GPXHT6ibfjEAXVQfz6pV5xaeVRt3YstrKoMGBO+VvUPAJSHHwE04B4r9aX0ifiCO//8nzVjH+997/uydf/7H/wf2ZgI08rTLrjgV7K0T//HP2PajKbd+oXbgrRzzz13ptIkqTZD8os//3Nm/9/5wAeydZ/8k6vVkp22rA7uX1bag62J2lXGNPfeinJvVTIIfnbT1WphSQ7oDoxZPj/YrLaZwNh0Hldor9p7+/9ryjt1ZNUY6ye//oQpD2PAC0sDde9nPpMdB7Rhw4ZsXDqswx+bdaifX5ei76IBd0x8weGPLl5HCJlPUm2GBO1Faj0iXdjlwWUXiUbr7TpryofhkJDpZrbrsF+oZbXb5GEjWHVMb5vlZbu7TRe2i7CNRH75McTL1ZTWz9F30YA7Jr7gPvzh3y+sI4TMB/EP8FSbIfmX/8tHk+u33uvGgFdsJJqtN2PAGCPGcsoM5bqadJOXN2aHWSf3ifNI5VnOW9785uR6T99FA+4YebERQuabtgZcSYkZmkhVLIdmKNfVpAfRdJ4GmfHmQn6p5dHou2jAHSMvNkLIfDNWAwZiYhSUGyOoMNjdmxPdxyLdrcPEqlyrallH1nZ2dVmUncpzePouGnDHyIsNsAuakPllfF3Qo6BN0t921Jhh9qnnC9dfm1zv6btowB0jLzYQX4CEkPkl1WZI0F6k1mfg3lx3/+/qETNTSu12UahRwjSzqNZ0VRe3NRGu68b2n8N9fF5uchbkywmOIy+zjLr69V004I6JLzgaMCHEk2ozJG0MODPNlfyZWKvLz0fd0iCPZu29u1Fe+rO5f3c5zzMVAWNfv332WRxHE2jAU67Ul9In4guOBkwI8aTaDEkbA7Zm6G4jkioYYm6mdjxXyG9rJmD5cd5wH5+PfSKXW8b22FeYeBNowFOu1JfSJ+ILjmPAhMwv8Q/wVJshqR0DThgwbvs1T7pKbW8oiYAz0LWszXWgTTUz3eYRcBsD5m1IU67Ul9In5MVGCJlv2hpwLdKAn95rbhuKdVKvfWaPD3UxNuvGbhMvVljds92k+bwOLoezrNXqruz2pEAwZ30M2SMxU8c6BH0XDbhj5MVGCJlvxm7ABXSkqtvN+LagwmSsgX08Vh4pu+2CLmgo72ZGlGuVT7Cy6/KJX+O6/cjTd9GAO0ZebKC2C3ozntV6UA02JdKmhU071Iraq+5PpU2aLssmGff7Rwof3KE2JdLXjJ79PYy9C7pA2oDDqNRGwP4lCtl6HcFmhusMONivYp1/FnVbA+ZtSFOu1JfSJ+TFBuILMOQehR+me/fq1m3vA4n0jph10xtX/abhPK1JXR7QKR39SIyPaxrO+Qik2gwJ2ovU+hR5hGpljTJhjI+tBO8OzqJjbabyZYXQyeXcbAfP2KdAH4nMHXnBzDPF0XYFdfXru2jAHRNfcJUG7BuTaWtUet7I1TKu+k3DeVqLunRZz7jsaTjnI5BqMyRNDdiaL6JXZ7hP7TWvFzTv+sWyNGAXtYavKcwNFu8S9tvAWGGwxsy3PK0wauxN2ZS5umJMe9gImAY85Up9KaPy/I+W1bGj4W+9E8ePq8MrK+rpH+5O7jMs8QVXZcCbTPhrI1908a0M7ilsk4MoxGnvDhs5b9braxsosV/ccJnuby8f4cjt3bpkGV4iMnLbDdx4E5TVqSoNBMei5XsEZNn4fHCv2muy8MdTUb8kifoV1uf5mO+oUEcc+46SfARuW6soj0I9IsrOR8Aa1CWog85Nb1s49rJ6+h4e7ONSTT3k9pU9P4n6mX11ueL8mOsguU/Jue2QVJshaWbA1vxkxHscbzMyXcor2pabGLB9TzBev2/WuW0OHoQFuzFfty4f89WG/5hdRwNOiwYseO7Z/erUqaDzJamjR44k9x+G+IIrHwNGQyEaKzQopeNrtiHLDMs1PvUG7BpA10CZBjgro6L8yjxtA5c1euZYXJrZLj7OBmnJPKMGV+SRN7hV9asgqA+ozseMf6Z+KBXykdSfp7weMRXnI952Leoi0wrHXlFPdyzh35xYNnmV1MsTH5crPzPuRHllde+C+Ad4qs2Q4DYd7OPBe3RzI4QGaunfbzD/3nOtTtPGiFNs9L0Neq02ZruUdQ1fda/+jFOh/9m8Gf+7WQ2WfSfyc2ppQZe1sBTsixfs/8tv2Kg6U34QatvNNyscxcHNtkyl7le7zQ8A+3lR1EGOa8t3BKfou2jADphvGyEiTuXTFnmxVYKGI2gcooZMEjdCsqFJNlBuubAfyvANXovymuZp0kSDWtivJK1AnGfTPGT9Koj3q83HnW+M1cvvrLCfoCpPk9bgODMq6rXWdYmPvbK80BDrlxPE+VeVX3ks3QADksupNqOWLXiRgv2MbmDc+lMlhBwmMsWtSm4C1W59no1W3azngXDThMz+u+02vjzTFa1/DMCUTy7brm7zHmF3XH5GtTnGlpGxp++iAWue3PkPQeQLc4Uhy232P/WkiXylDh44EGwzDPJiK8c2PEmluuQKDYtouJINlGyQYskGCQ1UrqwhrMqz8MOhzbGUpGXLUu44a/OI1aDBHSYfE2lFZhHnI2lznlIUjqmkXmtRF5kWb1dVz+Bzk+UEyfqVLJvPsRr8PUyQsRiwfAazljVEf7uQ6ILW25Y/6Wo5nDhldMK87cimuy5o+cJ/bcBoRY9qxz18zHVNu+1OHnzKlJtN2hJmTwPusVJfSlswtuuFsd/UNh6YrtfJEyeS27RBXmwg2QUdNyLB+kSDUdi+ojGXy2XlpDCNcsl+lXmKKKPNfoU0We+SPKvyaEPrfNzxbG6xXyGt4jzFmPSS85HctuExGUasS2158li7MGB5LN3T1oBldy26n303LkD3rXlm82C72qav1g2LedrlH/m9LBK9/j/F+12mDfyYMc6df3uVW79oupD/v8/kXcKF8j74IXV0Re915Al161V3qKWBUoOlBZP2kX9+VWbA8X4f/OcfyQw4VQdfXoq+iwasgZF6IRpObSORSqW3QV5sAH908To5DpdKy8blMmxDFY6f+oYLDV7eiJlxr6wRihq4QmMlGvWCAYu0oGELyxvauOWyzENjzo8vvyqPqvpVYbYT9avMJzz3wbhiIR9Ji/MUU3U+5HZgLeoi8ygce0U942OpXU4QH1dcfrBcVffpINVmSNBeFNZnY6vafJdtpGm6fLMo2EXIZsD2aHBrUfakKzc7+pgz1IHeZ9k0k0ezB2+AvSbSdvnqk4m415qpLsMPCJv9beR9auXR7BgZAdOAh8IL3dap9DbEF1zRgGWEkCBqfHNsQ2fkZqH6hsaarpWd0Sr3F/vF5ZqyvIqNOGTKSDZ6Xg0bx6o0UR60Mnggb0ir8jBU1K+UqH5mXTofY35BF6vbzvyASuUjMMfrVXGeClScj4ptJ1aXuu+grJ4uzzy/uuUU0XHF5ReOZ5i/h7Uj1WZIkgZcgjVhqfyJVSmy7mlx325VHmZ7sW1m9K5bO5XfqPRdNOCWHDl0yJWs/47059Q2bYgvuFQEPDpNGi5CyLSRajMkbQy4j/BJWFOu1JcybtAtjUlZ8t7gcUS/IL7gJvM2JBowIX0g/gGeajMk7R9F2S/qfmD0XTTgCuKHcXhhfZOx4ibIi21y0IAJ6QNtDbgR/rYkMe7aF2jAU67UlzIucDtSSrgdCbclpfZpi7zYCCHzzfgNeHv+nt4qA9Zp+USo4Z5aNQlowFOu1JcyLjA7GtEuSJlxfK/wMMiLDfCF/ITML20NuK4LOps0hYlQMGDMirYr3OQpa7ZG7t7gwIBT+wRP2grvL8by89m9wSLvISde8YX8U67UlzIp0O0cd0uPGgnLiw3EFyAhZH5JtRmSugjRmKCIgL0R+lt/7L/OcLOX5YcGnJknzBjp8ZO2snywzs58DteJfd1+46LvogEPgTThUWdCxxccDZgQ4km1GZK2BuxN0Jvj7ixEdTq5rLd1BrxHRrp6ebdeNrcUhU/a8jr5TJS3v+3Iyz9la4z0XTTgIcAbkbxGnQ0dX3A0YEKIJ9VmSEY1YPuviHj9PqZ1O6KegYtq48R22mLViac3a2M9opaNAx9RB/SGJp+nT5iHcCB/7JLn7fMcDt6GNOVKfSlrgVQqvSnxBZceA8Ys5oNqMMgfGRA8GSt4QIaWTJMPPZCvJTTp8iEEVQ96IISsBfEP8FSbIam/DUk8DCNhwLnZWtl0u858xj7iGfiHsY9/0omWf9KWzOeY3r4yb/+DoAF1PzD6LhrwkEil0psiL7Zy/NN9vEla47SPCLSfM1M1Zuyf6BOm+Sdg2eXw1qTgMYOEkE5oa8Ajow1WSpqpjYx11LvynE3UOmIMGPv4yVcWGPqRw3Ybr1GjX0ADnnKlvpS2yDchNXnhvnx14aivJZQXWznF+3iNYSafDw3TdQYMM048StDkk3wk3/Q9io+QeWJNDdiZb94F7SLWZfvmomz5xN58XDgz4Aode0LtNl3WoUkPAw14ypX6UtoiHy+JCVapbSTSsJ//0XJym6bIiw2Ud0GHBhyYa/BsXcgaaTGqFfkU9oFowIR0SVsDHv5JWLZrOox49XpjrvYFDd6A09tIc0VaZLbuVqVRo2DehjTlSn0pbZGTqiCY8PIzTwfb4BYkmK0033G8lF9ebCC+AC0VEbAxUmmcw0bAhJBpI9VmSOoixFICgxTm6tbjqQd5ZBxtE3xOICLk0m3GRN9FA3bIbuUmghE36a6uI77gqgw4N1NhpGbMNzfS8FV0YjudVjUGTEMmZPpItRmScRqwjHSrDdiO+coo2C575S/ipwFXiwYsgAnLCLdMiJAn9Szoygh4r3FXo/wdwM6cnQqvopNdzXr/cJzXGrRV2P0MI8/LIIR0QarNkIzHgMU9u6sr5jXBdQYMQtOFxOsNx2TAvA1pypX6UkYFXc3xE6/wWEqMFY/rGdCe+IJrPAY8FKJ7OplOCOmS+Ad4qs2QjGcMWKwPxneLppvE7CPMN1s3ugHX/cDou2jAHSMvtnKGNOB4fDjqriaETBdtDXgkCiZpDTd/YlVDAy5Euy4frYLBt4QGPOVKfSl9Ql5s5QwfAftxXytGv4RMM2tqwEBMmIJCw2xowJqwO9pG0LZbO5od3RIa8JQr9aX0CXmxAb4NiZD5pa0Bz/oL+Xkb0pQr9aX0CXmxgfgCJITML6k2Q1IXIc46fRcNuGPiC44GTAjxpNoMCQ2436IBd0x8wdGACSGeVJshmXUD5m1IU67Ul9In4guOY8CEzC/xD/BUmyGZ9THguh8YfRcNuGPkxUYImW/aGnAt5hahI+qZgb1VyCuY7TxYNjOd4xfop2Y/h9vofPdgRTjTebCMNwPnGuVWJBrwlCv1pfQJebERQuabyRiwVWaowf2/9lajw7hbMbv/t/ioSWDNVzxwI7uFKd9usAfP0dKmu9tt48of1oRpwFOu1JfSJ+TFBtgFTcj80taAa7ugSwzQGKx5Mb414OOR2RYerhEvO8J7fW1eiH+D7YxRR0/KaghvQ5pypb6UPiEvNhBfgISQ+SXVZkjqIsQy47SmeMKYZSZjyD4t1OoyrNWaqI2OnaGabY9Zkz9oo99MPr+yYxgDfRcNuGPiC44GTAjxpNoMSTMDjqJbYIwT623UenBZPskKtnxc27MzTZ2HtdbnXRQrniNt8jmlF7TZJoxbigZcFA24Y+ILjgZMCPGk2gzJuAw47za2y6vPPB1GrXthwcfU/mB/HQWbR92eUoce8+tsNDwus+VtSFOu1JfSJ+ILDmPAuKgkMp1p/U4799xzg7Rbv3Ab02Y07dP/8c+ytAsu+JVGaaeffka2HqTaDAnGSD/5J3+cLf/OBz4QlPPJ/3CVMUREq3Ha+huvysaAf3Djh+z6xQ16aaDuufVaNK/GSM1+C0t6rVIbFnWerrxsRvSGxSzP69dvcq8yTBxL1XGWpJ155hnZ+hR9Fw24Y+TFRgghklSb0Qo3/ppPlNK4rmIZ8WYRcE03cjCZykTFUJ53YRa0JpyoNV76Lhpwx6QuOkIIAak2oxV+AtQeb8RWeRdxagzYdimnjDOLep0Om4lXomta5yffv2YlZ0Db8WN5y9Mo9F29N2CKoiiK6qNowBRFURTVgWjAFEVRFNWBaMAURVEU1YFowBRFURTVgWjAFEVRFNWBaMAURVEU1YFowBRFURTVgWjAFEVRFNWBaMAURVEU1YFowBRFURTVgWjAFEVRFNWBaMAURVEU1YFowBRFURTVgWjAFEVRFNWBaMAURVEU1YFowBRFURTVgWjAFEVRFNWBaMAURVEU1YFowBRFURTVgWjAFEVRFNWBaMAURVEU1YFowBRFURTVgWjAFEVRFNWBaMAURVEU1YFowBRFURTVgWjAFEVRFNWBaMAURVEU1YFowBRFURTVgWjAFEVRFNWBaMAURVEU1YFowBRFURTVgWjAFEVRFNWBaMAURVEU1YFowBRFURS15lLq/wcEgNagNLMhQQAAAABJRU5ErkJggg==</SerializedThumbnailImagePng>
</SlideLayoutData>
</file>

<file path=customXml/item46.xml><?xml version="1.0" encoding="utf-8"?>
<ShapeData xmlns="http://firmglobal.com/Confirmit/reporting/powerpoint/09-09-2009" xmlns:i="http://www.w3.org/2001/XMLSchema-instance" i:type="PageTitleData">
  <PowerPointShapeId>2e4595e5-45f4-42b8-95f0-0b419a1076bb</PowerPointShapeId>
  <ReportId>7e4c9f2d-b76a-4fc4-b77b-4b575acc6be1</ReportId>
  <OriginMode>View</OriginMode>
  <Name>_University_of_Minnesota_2019__Staff_All_NVG_v210__Engagement_Profile__Page_Title_1</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PageTitleId>da5089b4-9635-4881-afcb-f0f779d9d4cd</PageTitleId>
</ShapeData>
</file>

<file path=customXml/item47.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AyaSURBVHhe7d3LcaNYAIZRh+I4vOpQvHIanYIzcBa97UB64VA0QoBGD14CXxv4z6miqqcxCK5U5mtAzNMBAIAoAhAAIIwABAAIIwABAMIIQACAMAIQACCMAAQACCMAAQDCCEAAgDACEAAgjAAEAAgjAAEAwghAAIAwAhAAIIwABAAIIwABAMIIQACAMAIQACCMAAQACLO5APz4+Dg8PT2dp9fX12bOPuf9+vWrmXM4/P3717ydzvv8/Lya9/z83Mwxb8/zKpfzqumSefuaV30WWtXnwLx9ztuK608rAAC7JwABABa6vKqzBZsLwN+/fzd/AgBYh+pS8JZsLgC3NsAAwP4JwMIEIACwNgKwMAEIAKxN9aSHLdlcTbkHEABgGafTAADCCEAAgIU8BqYwl4ABgLXxJZDCfAkEAFgbAViYAAQA1kYAFiYAAYC18RiYwtwDCACwjNNpAABhBCAAwEIeA1OYS8AAwNr4EkhhvgQCAKyNACxMAAIAayMACxOAAMDaeAxMYe4BBABYxuk0AIAwAnBV/h3eX54OTy/vxz9tyL/3w8vTcbvP09vhTzNrqT9vX7s+ACjBY2AK2/cl4A0GYBN/L+9ltlgAArAFvgRS2GMD/Ofw1pyVevuWgmhf7+Uwr4e2F4D/3l+KBpoABGALBGBhDw3wn7fTz5+mxQXYxN3geoYCcMryWwvAJds7ZTyqt7AaTwEIwLoJwMIeGeBTPBzj5P1LImJasPQTgNcEIAD74TEwhU2+B/Dy3rTmTOCy+9QE4L1mnwQgAGzK5gJwqvretPZS7JJQaQnAewIQALZopwF4H1J1SDz+5Yw6JKtlu6frs4r3r7t0+TuX9zW201cE492jXOqp86xp1zZcTENN99h43AZgMz4DP9/pi8fstE3n5e+3aXTdj4z1lY7Xup36Br/U5waAE4+BKWzSJeCuR5Msvgy89Aze8jOAdQzdBlYbBXO/edy33qNzqPSdgfvGM4DN+3f1423UDKyjxJidA7DzM9XsV+eYDby/7b70jWX7Xtzsa7t/Q5/rEmMAwLXq9+yWbC4ApwzwORqa/64Nx9W4nw3A60vat+bv2/B6j3rCo/ZdAVhN3dvYnlHsWk2pMft/m7pfd+q+3erfl6Ftbeb1RHqpMQDgWvX7e0t2GID9B9/R2Bm0LOCWLT++7FAI9ZsWKv3j1iw/KyCmvXYdWwPvWdfZ3pNSY9Zu0/Byo9vdpS+2e/exNvr+FBgDAK6N98m67C8Auy4VtgbPZo2ZEiyFAnBon1ojkdBpynornZc6K80+FQ/AvkvQlZ71lBqzo/FtOpo6tleG9+XhACw4BgBc8xiYwsbuARw+ODeBNXbw7rQg4E7mL99/hufCjLidtN5K77qbfVphAJYas8qkAJwVVj1jMrKuvn0tOQYAbNvmAnDQhINufVB89MxMZX7A1eYv327zlOmR4JgUCCd92978/WoDsFp2fHr07NfyAGz/IdIz3Y3JhM9Vx7ySYwDAtu0qAB854I2Fx70pwVIyAKeE2mMmr7c3ZvrjY9yU8Tj+VMkzgDMtCcDzZ7Rzv/vHpH7N23ltSHbvZ8kxAOCax8AU1n8JeCi+rk06gN+ZH3C1BcvPup9sgqnr7f25Zp9WGIDFxuxo0uen6/VHz1CP7UsbfBfT0NgXHAMArlW/b7dkcwHYO8DNwW7SpaxZB8YFAXeyYPkJl7ZnadY7FmH1maSu4Gn2aY0BWGrMjtqzcUOb3rXd7dm//uW692X2mbyCYwDAtd4+WandBGB9wJ16kJwTLlOWmRCAM5efdNZphtFxG4yIOePYmrbs+H436+moqrJjVk0949Y3ZiP/8Div9/YHHvnHzY25YzB8qRqAW9XvzC3ZSQD2R0Cf+sD42FmV8WWGAnDp8s28nuXn3+/VrrcjTJrw6B/XJQE47T0YD5ih977MmLXb9N5E0lWYtWdVH3oP23F8O7xV87v2pX0veqb+OJw3BvU+HqeZ7y1AGo+BKazzHsA5l3RH46bb+cDYTNcH3uZgO3DQXLr8ebtvpwf3407nesfiaFkAVobHo50/NwAbXzxm19vUvP7F1B9jtdt9rqZ6U5r3/3a7BqPyqJ0/NE4PjoEzgAD7trkAhJ82HqVfqT2DN/J6g5fqAeCaAIQHfW8ATjjDWRGAAD/KY2AKG/s/gUBpP3IGcOQye3vJ1hVbgJ9R/Q7eks0F4NYGmP353gA8au/f64nA9p5CZ/8Afo4ALEwA8tO+PQBP2nsBO6YFX8IB4GtUv4+3RAACACzkMTCFuQcQAGAZp9MAAMIIQACAhTwGpjCXgAGAtfElkMJ8CQQAWBsBWJgABADWRgAWJgABgLXxGJjC3AMIALCM02kAAGEEIADAQh4DU5hLwADA2vgSSGG+BAIArI0ALEwAAgBrIwALE4AAwNp4DExh7gEEAFjG6TQAgDACEABgIY+BKcwlYABgbXwJpDBfAgEA1kYAFiYAAYC1EYCFCUAAYG08Bqaw6ibLKgLb6ePjo5lzOLy+vpq303nVvZ+X8y7vBTVvv/Oqz0D1d+1UfUZa5tV/v8d51YH0ct7lzfXm7Wve8/NzM+dw+Pz83Py8LXE6DQ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CIcjj8B9faFimI6CJ3AAAAAElFTkSuQmCC</SerializedThumbnailImagePng>
</SlideLayoutData>
</file>

<file path=customXml/item48.xml><?xml version="1.0" encoding="utf-8"?>
<ShapeData xmlns="http://firmglobal.com/Confirmit/reporting/powerpoint/09-09-2009" xmlns:i="http://www.w3.org/2001/XMLSchema-instance" i:type="ChartData">
  <PowerPointShapeId>44b40acb-31f7-4b0b-8001-e48b4d9b2585</PowerPointShapeId>
  <ReportId>7e4c9f2d-b76a-4fc4-b77b-4b575acc6be1</ReportId>
  <OriginMode>View</OriginMode>
  <Name>_University_of_Minnesota_2019__Staff_All_NVG_v210__Respondents__ResponseRatePPT</Name>
  <PageId>c5298dbc-2909-4bc1-8749-1d4bb68b8fe2</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LUmVzcG9uZGVudHMBBwAAAAUAAAAGDAAAAARwYXRoBg0AAAAZWW91IGFyZSBoZXJlOiBSZXNwb25kZW50cws=&lt;/pageContext&gt;&lt;/DynamicReportState&gt;</SerializedDynamicReportState>
  <OverrideDynamicReportState>false</OverrideDynamicReportState>
  <ChartId>33d71dc5-b077-4f52-8ac7-99b9f64495f0</ChartId>
</ShapeData>
</file>

<file path=customXml/item49.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AyaSURBVHhe7d3LcaNYAIZRh+I4vOpQvHIanYIzcBa97UB64VA0QoBGD14CXxv4z6miqqcxCK5U5mtAzNMBAIAoAhAAIIwABAAIIwABAMIIQACAMAIQACCMAAQACCMAAQDCCEAAgDACEAAgjAAEAAgjAAEAwghAAIAwAhAAIIwABAAIIwABAMIIQACAMAIQACCMAAQACLO5APz4+Dg8PT2dp9fX12bOPuf9+vWrmXM4/P3717ydzvv8/Lya9/z83Mwxb8/zKpfzqumSefuaV30WWtXnwLx9ztuK608rAAC7JwABABa6vKqzBZsLwN+/fzd/AgBYh+pS8JZsLgC3NsAAwP4JwMIEIACwNgKwMAEIAKxN9aSHLdlcTbkHEABgGafTAADCCEAAgIU8BqYwl4ABgLXxJZDCfAkEAFgbAViYAAQA1kYAFiYAAYC18RiYwtwDCACwjNNpAABhBCAAwEIeA1OYS8AAwNr4EkhhvgQCAKyNACxMAAIAayMACxOAAMDaeAxMYe4BBABYxuk0AIAwAnBV/h3eX54OTy/vxz9tyL/3w8vTcbvP09vhTzNrqT9vX7s+ACjBY2AK2/cl4A0GYBN/L+9ltlgAArAFvgRS2GMD/Ofw1pyVevuWgmhf7+Uwr4e2F4D/3l+KBpoABGALBGBhDw3wn7fTz5+mxQXYxN3geoYCcMryWwvAJds7ZTyqt7AaTwEIwLoJwMIeGeBTPBzj5P1LImJasPQTgNcEIAD74TEwhU2+B/Dy3rTmTOCy+9QE4L1mnwQgAGzK5gJwqvretPZS7JJQaQnAewIQALZopwF4H1J1SDz+5Yw6JKtlu6frs4r3r7t0+TuX9zW201cE492jXOqp86xp1zZcTENN99h43AZgMz4DP9/pi8fstE3n5e+3aXTdj4z1lY7Xup36Br/U5waAE4+BKWzSJeCuR5Msvgy89Aze8jOAdQzdBlYbBXO/edy33qNzqPSdgfvGM4DN+3f1423UDKyjxJidA7DzM9XsV+eYDby/7b70jWX7Xtzsa7t/Q5/rEmMAwLXq9+yWbC4ApwzwORqa/64Nx9W4nw3A60vat+bv2/B6j3rCo/ZdAVhN3dvYnlHsWk2pMft/m7pfd+q+3erfl6Ftbeb1RHqpMQDgWvX7e0t2GID9B9/R2Bm0LOCWLT++7FAI9ZsWKv3j1iw/KyCmvXYdWwPvWdfZ3pNSY9Zu0/Byo9vdpS+2e/exNvr+FBgDAK6N98m67C8Auy4VtgbPZo2ZEiyFAnBon1ojkdBpynornZc6K80+FQ/AvkvQlZ71lBqzo/FtOpo6tleG9+XhACw4BgBc8xiYwsbuARw+ODeBNXbw7rQg4E7mL99/hufCjLidtN5K77qbfVphAJYas8qkAJwVVj1jMrKuvn0tOQYAbNvmAnDQhINufVB89MxMZX7A1eYv327zlOmR4JgUCCd92978/WoDsFp2fHr07NfyAGz/IdIz3Y3JhM9Vx7ySYwDAtu0qAB854I2Fx70pwVIyAKeE2mMmr7c3ZvrjY9yU8Tj+VMkzgDMtCcDzZ7Rzv/vHpH7N23ltSHbvZ8kxAOCax8AU1n8JeCi+rk06gN+ZH3C1BcvPup9sgqnr7f25Zp9WGIDFxuxo0uen6/VHz1CP7UsbfBfT0NgXHAMArlW/b7dkcwHYO8DNwW7SpaxZB8YFAXeyYPkJl7ZnadY7FmH1maSu4Gn2aY0BWGrMjtqzcUOb3rXd7dm//uW692X2mbyCYwDAtd4+WandBGB9wJ16kJwTLlOWmRCAM5efdNZphtFxG4yIOePYmrbs+H436+moqrJjVk0949Y3ZiP/8Div9/YHHvnHzY25YzB8qRqAW9XvzC3ZSQD2R0Cf+sD42FmV8WWGAnDp8s28nuXn3+/VrrcjTJrw6B/XJQE47T0YD5ih977MmLXb9N5E0lWYtWdVH3oP23F8O7xV87v2pX0veqb+OJw3BvU+HqeZ7y1AGo+BKazzHsA5l3RH46bb+cDYTNcH3uZgO3DQXLr8ebtvpwf3407nesfiaFkAVobHo50/NwAbXzxm19vUvP7F1B9jtdt9rqZ6U5r3/3a7BqPyqJ0/NE4PjoEzgAD7trkAhJ82HqVfqT2DN/J6g5fqAeCaAIQHfW8ATjjDWRGAAD/KY2AKG/s/gUBpP3IGcOQye3vJ1hVbgJ9R/Q7eks0F4NYGmP353gA8au/f64nA9p5CZ/8Afo4ALEwA8tO+PQBP2nsBO6YFX8IB4GtUv4+3RAACACzkMTCFuQcQAGAZp9MAAMIIQACAhTwGpjCXgAGAtfElkMJ8CQQAWBsBWJgABADWRgAWJgABgLXxGJjC3AMIALCM02kAAGEEIADAQh4DU5hLwADA2vgSSGG+BAIArI0ALEwAAgBrIwALE4AAwNp4DExh7gEEAFjG6TQAgDACEABgIY+BKcwlYABgbXwJpDBfAgEA1kYAFiYAAYC1EYCFCUAAYG08Bqaw6ibLKgLb6ePjo5lzOLy+vpq303nVvZ+X8y7vBTVvv/Oqz0D1d+1UfUZa5tV/v8d51YH0ct7lzfXm7Wve8/NzM+dw+Pz83Py8LXE6DQ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AIIwABAMIIQACAMAIQACCMAAQACCMAAQDCCEAAgDACEAAgjAAEAAgjAAEAwghAAIAwAhAAIIwABACIcjj8B9faFimI6CJ3AAAAAElFTkSuQmCC</SerializedThumbnailImagePng>
</SlideLayoutData>
</file>

<file path=customXml/item5.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E4OSURBVHhe7Z0HtB1Vvf95PgsCz0KCgJAEQm8CSg0gCU2fCvi3Aup6+mShkJ7Qq7TQJQQChC4BBAGRFhICBB5YHiIhuTeNREILYujBJTbe/u/vnrZnZs+ecuacOTPn+13ru+49Z8/sMnfu/sxv7z0zqwmKoiiKojouApiiKIqiKhABTFEURVEViACmKIqiqApEAFMURVFUBSKAKYqiKKoCEcAURVEUVYEIYIqiKIqqQAQwRVEURVUgApiiKIqiKhABTFEURVEViACmKIqiqApEAFMURVFUBSKAKYqiKKoCEcAURVEUVYFWW+/yPrH21PliwGU0TdPN9UDpj13yjNj4qgXigNuXin1ua773kx5+67NioOzjP3HpPHUMTMemHM8TH7n0ZXH8lecIcd3a4u/Xblorv3/TBmLlOfuIB3efLh4ZMU36yrZ5zvBp4rEDrhKrrX3pfPEfU/qk8ZOmabqZ/ujkeWLty/rEcAmlvW9dKvbqEe/zi2Vil5uWqPavdYn52JTjeWK1S1aIoy8/W4hr1xL/uGZwrSymryNeO3MvMWunG8Uje0pQ7nlF2zxH5j9nnyvFarhyUQfvknk0TdON9FrSH734GbGrBNEICeA9f/6s2KuHvP8vlorNr1koPvzTZ4zHpxw/I1ab/LI4eupZQlyzlvj71YNr5f+7cR2xUgJ45k4/Ew9LSD685+VtMyD86L7TCGCappvvj0jwbHHtQrGfBJEJUE3356X3lW1f9/I+sXrbIEwAZzUBTNN0T3h1GfmuM7VP7NOj8PU8/LZnxbBblog1L54n1ppsPlatmQDOagKYpunG2xt6xhxoLw49R40RAIwEYETAdLxaMwGc1QQwTdONN0Az9OoFPTv0HDWGokfISBiLb3FhYjpmxU0AZzUBTNN0o43od43Jz4jdb14ihmNFcARGvWoMxW99XTsWZBHAWU0A0zTdaCP63eiqBWrxkQlEZduJLnHbj3MP7ggJfXxn2tYztkf9YNyva9qmbH9eloOyEAWvUepcMAGc1QQwTdONNaLfNSVcVPQrIWcCURnGnPLeEmYAKGD72RsXiy1ldLmV9Ofk74i8Ub4+94zf8d2+0th+8LR+MeSqfjVPje/0/Ntl1Heb6xeKj5Q6DE0AZzUBTNN0Y41bbTa8sj939JsWsXr2wIu5ZfyOhU2flBElVlzrxneALLbFfgAy9tlVXhisf0Wf2gaROrz6xfPE1tctEvvfvkxFqdEyyzTyR1s/PsW5UDEdw/wmgLOaAKZpurEG2BCBYojXBKAk73mLO4ws7UEzlC4NcAHs+B0LvD4mywNAMd+MsvEZt/l8+KdzVSS+7Q2LVJ4A724SvIh415Tb6vfjYh+AEBEphs2xUAqwRhnROpRltGFTWX/U3atHayaAs7ojAF79sDPEaqut5vtDux7MtC5I+/dNd/LT1hh9LdMamrbmaQ+E0j6w9qd7Ig0g/OTpM0Npq6+zgQ+enafMMaYBkkPPmx1Lw/eA8a6XhvdDeYAXwGmqy2bXLFQQ/fzlj4bS/k2mAcwKuu5+H9hgC79dH7roGfGpqfNVmWkXENgGFwuY080La+yDSBzHC/Xxyi9uAjir2wrgD3/xx8bvaZqm221AcdNr8i++Asg2v3ah+OCFc1UeAOQQGa1iCHkPGRnDn5u+WD1N6sMSkohisY1X7hrucPKnr+hX2/7nHctkHZaJ7WQE/AnZxyINkbG+j2dA2Psd6dgWfTOg6rUDw8ZedO5Ad6kqZ4efLVLRviliTzPmogdgMZasu16fYiaAs7qtANZPJpqm6U4aw887/Cz/8DOghrlcb2hYDQnL33G/7MemSDBK43f1OVImvsOqYoBw/9uXigNuXyZ2lHVYR0ayyANRpgm8nqN9Jrb17tMFYNEWwBgXAFvKOmJ+G3035nD/XV4wbDxNXnDkbC+MNm8kLzJwzPTyi5kAzmoCmKbpxhnQBCgRGeaNCKMAjuYLR7+HET1isRXmhr8oo17kBUB68DbtA6c9DhIQRpnIH/00Xif4UQlyL198j3TAc5OrF6j6R9uUZuyzvYzQCeCeA/ALYqZ6JfF7YsrNpvR0733zEu3zEjHlDeT3thipbZNnu87Za7urpS8Ytgm7+9pA091ngAlDxHmjX9gGYJtRJiLTL0j4bi+j1f+QUAQkTdvC2B7GvCvAlxYdw9gGQ96mtFYAjIuU3W9x+pakC4zsJoCzuvo54JlvK/YoZQBQyDe/KpbF9jNAKet2HfbIpSg/0LIndbhG3KVtoOluNMCHxU9Fo8G8APaAjxf8Y/hZDTfL75K2BSw3uKJPbYsV1xhexjAy0tIgnORWAAzjYgVD5a3PAxPAWd1WAGexA6G3xUz3Zy6QGKFkcFfCK2f5BDBNZzZg9JkbFnUMwChv0LR+teAKt/RgBXMUpIArwPypqRK8MlLGoipAD9HnfrcvE7vdtESNGhaFcKsAxn5YbIZ8TPlnNwGc1RUD2B2CfeNVsbcbCc+cadouwU0AMNpuTI+YAKbpTHaefvWM2GV6sWc/FwXwp2VEi0VXO0m4Yl9EkqiLF/ECvOqiQIIX2wG+qB/Kw8Iq/PSm7YpAuAwAY2GXbdg8mwngrK50CHrvJ98DPdyhVw3Ghm1j1oeuXTnwjkAp63aacw0NGxzdP3aBYKiTtd2Z2uD97iipzq20zRutwPEK55N0ARCZ41ZKmusPb6vqZbnAavVvRDfXmMMsugALLgJgB/rzxLCbl6jVzwAtAIrvcC/v9j9zIl7MDwO8SF//8j6Vtu31QaQOAO95yxLxcblvXgiXAWCsGmcE3BOLsOIAdDrVjIux2gJgEzBcZbowsOyvl1M6gN8TyzT4egpDqdW2BQB2pguiivzdTG3U5NTftQfaiJYtfdsA4NbbQTfbWKiEW4H2xsMvDKBJcxEAwwAXHiuJJ10BwrhfFwubPPCiPttJ2A68rE9FmQAs/KGL5qpha+yHPhMRMoajsToaeWaFcKsAxoUBoneMHrT2QA4COKurA7ApunE77czRTNZh2YzbeVFVtPyk76P2o7IQCLxypEzlZ4WGtQ1SWj7eyIK+battg/32SekA9b/3y/PqFb+YSt5W/05aB3jJ7aCbbQB43anFVkDDRQEMA6y49WhXCVAMLwO+iMS3keDFRYEH3uh+eKAH4AkIe3XA4yq9e46zQLhVAKO+KBN5pd0aZTcBnNWVAdiDRCgS8qMbPSq1uFQAu2WHtolsa4Wlre6mtCx5ara2IQo6tzw/71bb5tiDXPhvBkePpcUeWL26eO0ylB+/kCinHXSzDWBhPrYKAMMoH/O/A2WfinlffAfw4sIguq1uLNwKQVj+xNwwVkdnGRZuFcCI2HGxAOi3disSAZzVFc0BJ8MquZM3uEwAe9tYZQGMsYzATrt0UOYERta2KkcA3GrbXDttMG8Xb1/E0SFprx22UY9om0tqB91sA4CIQssGMPIFSPG9+ik/q/lmbRvPGMIFcLFP1mgS++Dl+NFIGK9SRBrKtUXCZQAYP/G4TAK4AQBOdLQzNikLmLJCKct2Wepk69yNZQSuFMCtts21DcDxEQ3vIitBXjvyALikdtDNtgfgoiAyARhvJ8KCKbzf9zPXL1LPdd7kmgV+eXkWS9mMUcMYhOXPYTdLMF7qvOYwqSwCuBw3HsBOR54mSzTluUwApwA01Sn7VwrgVtvm2gbgcPu8ernS2+hB1KtLHgCX1A662S4jAsbLGBDlIj+ADUDGfC5uH/rC7c6iKvyOIVvM7bb+8ArHAHBSJIyfH5d9dDQyR4SNNn/gornqFYYEcGtu+BB08vCz5/DtSeZtlLNCKdN26fWy27a/Ka2DAG65bY69C6f49EAkfwsoY/O63raG45A4B9xiO+hmGzDCm4haAfCWMtL94EXPqBcc4OEUgC0AvPP0xWKohByAjG3x0nwsXEKZa7QELcf6upkohNGeYbcsEWvLvhppuDDwou91pvapiw68+KHIrVcw9sNTuVp/OT8BnNWdX4Rli3g8e51yWkdr7LwtAE7Zzo/MozDwojYDJHSb9/fKkTLBMyVP31nbqhwFcOttg/08TJE8FIVqpF7B/lL+sUg4Pl69IO37MtpBN9utroL2jMdEAoAA7H4y6t3mOudlBYDfB2W0iQVW3kv5N7/GGbJG2UWHo7GfioA1+KEs3KK0vwthvDYQoNzxxkXqXmLUcQ8JZaxgBqjxM+/7gD3jNinMN6NcroJuJIC9zjZ9eNnraO2LsbyIyJEDdROUim0XVoYhcev+UUi65WcGRtY2aNuG8m61bd7fxHzPcbgOXr0s0uvmAztBoQuXPO0wHQe66QYE0Z8VvQ8Yxn4AOOCKn7it6KMXuw/5cMsBHHeR3yM63u8Xy+Tvi1Va0UgYeePC4eOXzA+B/EOAsPZeY69uMIBbNOKNGnntPH2JrAfvA24mgI1RXIIzRjT+MCWkOmozlLJuZ4RHzg48FOlBIYB4dsvJkXf2NiSBp7W2eQCeIq+SQ/nY2qdLleUBNKHOvmS6e77ER0uytoMA7kUDZBhGRSTozWu2YiyCQiQM4EbLARh3lFEoIIjhaDzIAnPHRQAGcCOqxov/Pyb7Ym94GXkBwlj41WpUbzOG3jGEjSjfVL/sJoCzuoI5YLquDgBsTi/d7kWYdbqCpiMGsNaSUZz3MAwTbPIYkefGVy1Qc8LI24twAUdAEvfv4s1GgDBehj9kGmA9V0WS0brpxv6AuA5rDGOvd3mfqrv+EA7AHwusvCi4HQaAscrbW3xW3ARwVrcVwHSz3BYAJ8wXBxFxB4FPN8YAGZ5rXHRFsG6AFXOjuA0IQBw4db56VrNenjMcvVjs/wtnsRZeLwgAA7D6droBVkAV23irqDFqiKdi4XssiMI2eFQl5mQx3F3GBUWScaxwocEImACmu9DtiYANw8m6jMPbNG03ojgsjCoDwPBwCWEMaQPEGHL+aCS6xZwtokcv6sa8cNqLDQDdDa5wVi570TQArKAr67/ZNQvE3rLMbWS+KHfEbea6lWUMb2MOGvUw1Te7CeCs5hA0ndntHIJ28g4r09PQaNpgQASPoywLwDDmkwHWja923veLcvQId42LnUh48DTnFigMR+PhHVgx7W2jttPgDUDjRf673fysenSlB2Dv3l6scEZUXdZCqyQj/3IeQwkTwFnd2UVYNE3THTCGf/2FWBHYtGJEtxgKBqQQZX9S9pkAplcu5nMx/7vzTc7rB1H+UAlsgHZNCWjcwwtAe5Ex9kU+gK/3Qn5AHMPQn7x0voJ+mfVPMi4YylmABRPAWU0A0zTdSGMeGCuKy145DAjj3mCseN4Rc70SrPpCKkS4mAPG8DHuzT3gjmViK/ceYgw7b3r1QnVvr7da2oMwImHAdtCV/WL9y903KpVc9yRjpEBdKMh66MewmAngrCaAaZpupNU88LUL1FCwCTqtGHPCX5RgxaIlRKzesLECqoy8EX3jM56YhduYALh1pjqPrASI8RL+rWQaomW9vpjrxbuEsX07F1xFjYsUROHlPFKTAM7qtgL43zfdSUEY/sDan/a/X/O0B/zvmdbeNFhPg5nWG2k4D/Q0nCe9mrbzlDk+bFZfZ4NS0na7dI6KsAHUf4uUt8apD/hzwh8eGN4P9QRs8TSrD0XSkGcnhpx142Ji95ufVRcPeiRf3ARwVrcVwDRN01UaC5nwdKcRbYomMUS8801LnMdCTnceoLGmVj4AjCgY0bL3ggdEy95CrL1/vlRsJ6NhrHjGIig8vctUTjuNuWrUEXXz6t2aCeCsJoBpmm6sARU8GMN7oUE7rIajb3fmebF4yluU5S3UwgscUP5O7u1LuChA1IwhauwPAGLIud0rnU3GIq+9ZdlY8FXGyyQcE8BZTQDTNN1YIxrFsOqe7gsLTBAqw5hDRRSM25MAXRgwVnPAMg2roTEXjZcnYH4YD/LAfcLtvrc3zZifRr3Li35hAjirCWCaphttwAWrjtv5GEcYEMbiqkHT+tXiLMzxAnDenC4gjG3wGcbv+C6aT6fs1OFZtTis9Ydv6CaAs5oApmm60cZQMIZ795DAafcwL6JdgB4GYE3bKABXMNwcNeqIFzyUG/3CBHBWE8A0TTfegAweTdnOueC6GUPi5Ue/MAGc1QQwTdONNyJgRMLDMBecEJn2khH9Yri8nAdvRE0AZzUBTNN0TxiwWf+K/rbPBXe7sWp7r587r/hs/bnPJhPAWU0A0zTdM8Z9uYj8ehnCGIbH4y7Ln/v1TABnNQFM03TPGBGfNxRd9S1AVRjw3eZ6PAKzXfCFCeCs9gG89qUAcJ8DYZqm6YZ69YvniXUvx1A0XvMnI+Ee8QgJ32G3LBVrXoKndZmPTTmeJ1a7ZIU4+vKzhbh2LfGPawbXymL6OuI1CeBZO90oAXmlgmS7PEfmP2efK8Vq613eJ9aeOl8gEqZpmm6q8dKBtSY7q6K/cPsydetQ040VzzD6eTwIBMfAdGzK8TzxkUtfFsdfeY4Q160t/n7tprXy+zdtIFaes494cPfp4pER06QlhNvkOcOniccOuEqs5r4DnaIoiqKoDooApiiKoqgKRABTFEVRVAUigCmKoiiqAhHAFEVRFFWBCGCKoiiKqkAEMEVRFEVVIAKYoiiKoioQAUxRFEVRFYgApiiKoqgKRABTFEVRVAUigCmKoiiqAhHAFEVRFFWBCGCKoiiKqkAEMEVRFEVVIAKYoiiKoioQAUxRFEVRFYgApiiKoqgKRABTFEVRVAUigCmKoiiqAhHAFEVRFFWBCGCKoiiKqkAEMEVRFEVVIAKYoiiKoioQAUxRFEVRFYgApiiKoqgKRABTFEVRVAUigCmKoiiqAhHAFEVRFFWBCGCKoiiKqkAEMEVRFEVVIAKYoiiKoioQAUxRFEVRFYgApiiKoqgKRABTFEVRVAUigCmKoiiqAhHAFEVRFFWBCGCKoiiKqkAEMEVRFEVVIAKYoiiKoioQAUxRFEVRFYgApiiKoqgKRABTFEVRVAUigCmKoiiqAhHAFEVRFFWBCGCKoiiKqkAEMEVRFEVVIAKYoiiKoioQAUxRFEVRFYgApiiKoqgKRABTFEVRVAUigCmKoiiqAhHAFEVRFFWBjAD+3jl3ihHjr6Hpyr3Rbgf5v291wA/Eaqut5nu9bfaoRdonNtxCfQ/v+M1j1HeemZYvba11Bvnfd6MPn/2W24tKvTpXHJ6UprRcTNLSS99fvCVuucCSHsl/xPhHxBNuEvTEdD0NvlPc8qqbKBVND/KOlwtPmu8mx8qN1jvarnC9Xpwd5VOQHk8LHJQRP27tNHiaJCOAsdN3rl5A05Ubna7pe7o3ve4WOxu/b4e3O/Ao//fdf3C2fxEADx321cS0g6a/7PakJr0snlr+N/f3xeIIbT8nz6Xibp1FUb21Upx+3+vuhxlq/2hdhk1e6qZbtHSyOEA7lvsdfYNTj2GTRYa9xStzl4b3g4+Y4aZqmnGEnz72Efc72YYf6ftJ4+96wlzvuCTrxYfuju33natfEk+56UsnD4ukBe0LjssMMdbU9oT9vO8/OWhL//s8Bk+TRAB3yPtf+KTY9pTHxFYnPiJ2OeMJcfCUucbt6LBx4pu+p+l2u7VzL4CCr+UvqbQANO+IqbH9HJtg9NTD0bTk/ZNB/jdx9x2m7cNOhKHbhkQ//I67oSsJ2xPctKnL49/FnVBva7nBsfYuDEzOdtySXfTijwCu2F+77BkxcOQ9YuDEx8SAcbPFgAlzxKfGPCB2PfMJcdhV/cZ9aMcEMF2V23XutQoCul4mgCv2Puf/ToL3IbH2kb/yPWDU/WKgBPHWJz4sIWzejw4PA9I0hgRN37fDBDBdhgngir3npN+IAeMfCQFY+ai7ZVT8qNj+5IeN+9E0HXYnR0TadfFHANfTRS/+COCK/bmf/E8sAg4gfI8YMHaWOODCJ4370jQduAlTEgRwPV303COAK/aWx8+WkH3QDGDpAWNni6FHzxSHXc354Kg5BE3rJoDpqkwA19CHTusXg8fdLwaMmWmEr7KMgtcedZ/4yuQ/GPPoZTehw6XLc9GVqEXMIWhaNwFcQ3/1srlqBfTaI+81w9f1gPEPiWFnPWHMo5dNANNVmecerZu3IdXQ+5z3O3f4+e4YdHXj9qTtTnrEmEcvm50gXZV57tFlmACu0Nud/HDyAizNAPDmx8025tHL5hwwrbsJtyHRvWUCuCIfMq1fbDDmXjFg9AwjdHUPGDNLDD16ljEfmqYddxKKvPijdfM2pJp5/wuedBZfHWUffoYB4I2PnmnMh6Zpx4xKw872eEe6DBc99wjgirz1CbMzDT/DuBVps2MfNObTy2YUQusmgMOuDYDxjOhuq2POOhHANfLBl84VA0fdm7r62TPmgLc/mYuwomaHS+tuwm1IZboOAO7GOhapEwFcIwOmA8Y/bIStyYiU95r0G2NevWwCmK7KPPfKcVMAzNuQauIDL3laDBx9X+bod+2R94gBI/EgjqeN+fWy2QnSVZnnXjluCoCLmgDusDc/blbmuV94wOiZYvD4GXwrksGcA6Z18zak+pkAJoA75uHn/lYtqMqy8tkz3pT02VMfM+ZH03TgTkIx/eIv/iL44DGTgWwviQ9seIG/K9v+ySAJXmyvXuR/x0rxivPRl/eCf9M+IRWElOlYeDK3KWf5epsSXtjvHx/xN3H3HUXqFJi3IXW5/99lz4j1xs4Qa49+wAhao93nQH+Zz4FuzVjR6P6TGdO7warDqOj5v1WWXaK7KyrVAbwyEaCOko99AAmbzPtnAvBy/G9EFc7PBiZfCZBLch7YFS1f3y92QaEB2iuvFQAXPfcI4A74kGl9YpNjHnSHnu+KgzbBeEzl0Il8E1KSsw1BO52N6mhydhJtdUOgl+iy2pcjn24FsKcwBMIRnamD14EQT4/kbzi3swDYkX5xKtPmBnmFoGSINkMXCAX+v5Lr6Li18rV2hvZN+t5xWp1MJoC71IdJb31ivlXPngHs4ef+zpgvnfGk9zrwbgMeAZzNOfLprtuQwoCMD+nCNhBo+yeCTdsmF0jCADbXTVode1cWuAaQzD/KZIVdGeVrecQjXXN9CeCGGK8b3PokD77Z531hPCVrw3H3q0dWmvKms5306p/N/efFP5Z9KEnv9FaqTkp1TlEIxKCgd7YRWKjhb0/eP7y+vfudsQxPWkfhbne3Fhn4bbKlwaG6SHmdml42fn/rHfGU6qC9+ljaZ7ShfbHvg3ycDjHaRtRdH7rV86ne6eee1lZLR+539tHj6v+tbO3WQRr/u2QDcPLfMwBV2t9cy88CSpNtsCur/FA+7rkFJfUFRQDM25C60Nsg8p0wJ9eiK8/q3t9zeO+vzdk6Qa0Dsz7dxvkn9v8p3Q4wHcDOfl4Uof7Z/TIs5VvzdDpvPzJRdXHT3A4kXM8MacY83brpZbt5+NtZ22dxqD2wPR/V6ZkulGL5dIdzAdgCpeyQMduHhWH/ZJBowEr8W2rbZIBqEWjBmerYcvna38KTpZ5F21LEBHCb/NnTHpXwfUTCtAB8vej3qj5j3rTj1GFAHXjKEQjptgEjmqZ/ju2HMjzo5igva54qTYN6bL+EtJijeWbNQ2+fxdH9UvNxjzfm6vW/WWy/ZHfXbUjO3x5KirTgYgDW4OQrvn9rcAvqn0952mGrY8nlqwtOT/bzlwCuufeWkatzu9E9RsCmGdHv5xn9tmhTJ+XK1OnEOvo8AI5K/wcPdyQ+jG15xi4c8tQlIc3/rMutZ2oeURUFcFSRfNxOMnTBEs3H4ixTEmW5yG1IJqcCOAQOm+L7E8BJ+dnrWATAvA2pS3zwlKfFp8bMyPSaQZPx4I0Nx87g3G+rTuq41fcGgMS2Lwg9m1VnmrCfNU90HgZYpu0XS9PbnZCnLY88zp2PW5+Hi5ffSQCnO+jwiwHYcgEp5V2k+LAwHKPSAJxhCLioMwG4hPKD4+TKkmcRABc99wjgEo3bhTY7dqaMYLHoKvvtRoHvVpHznnzucybbohD1T5TwT4a0eKfodEr+96FozOkMvE7P6TS9Dk8DNT7rwFC/a9CLAVhLC4EmXF5hcOuf9TyknU4mA4Bt7bNZbae1z5pP+Nir4+t1frF8kt0kAAff2/cPwBL/mySDxDneSokg0rbJAaK8zlTHVst3/5ehp+bifHJ/987FiJPrlGwCuAs8/Lzfuvf65p/3VR55n1h39D3iG5fPN+ZPh5180qPzs3TaERgF1q663ZXA3j9puEPE6lx9f22/aLnaP384LehgVBlRsKnPnrT9jNu5n21peocm9crcl9TnWNnRPJQt7Ut0pH3qO3M+qsMLdXbudgoOpnzM7tbbkPIDOCt89OMZ/Zu1CmBt/9S/edb6xm2DXTnla8fIbWuQb/yYhdJztIUArth42AYWTqmX7JvgmsHYd8iEGcb86bjbG/E4/9RpnT7dm04/99oPYP2isB0Adi7GXNlgpEeYOf9frLAroXwzbONQNu5jKzNi3oZUsfc4+9eFHrYRsoyAPzXmfnHwlLnGMuiwCWC6KrcXwBG4xiChR76e4lFiywCWDkM+XkYoPQewPAf7m6PclsrXAB79G9jKTatTmSaAS/C3r5wvPj3mXjEgz3Oekzxqhthw/EwxTAL9oClPJy7GOvSqfllunxqu/trUeepZ0wdf+rQ48JK50n9Qz4+GAXNsa8qj7k4fBmzFBHDd3KzbkEyQjUgCZ6oGoMTorwUAw2EIJqgAfJVDUzSuInUqVr7WRmPdLOkZ6lSWCeASvNuZj6u3FhmBmtt3KZBjLnmA/Dxo/AyxydEzxZbHzxZbnfCQ2Oy4B8XG8vPg8Q+IDcbeL9Yffa9Yd9Q9Yp2Rd6vt1fzzSHkxMOp+tRJ74Mh7xJCJs8Sws34tDmsoiGkabu+ISNidug0pGELVlW04tSwAO9b2CamEKDEKvDRghpQeOSdeRGvlxv5GmeoUmLchVeRvySj002Puz/eWo6wGSAHjsQ+6nu38HDNLzRcDsAAt3piE4Wv1kn/ce6wsQQwjD7n9wImPie1OesTYBppugjsJYJrWXfTcI4Bb9O5nIfptce63E5YwxpO5djm9Oe8Wbu8QdD1dZAFJ6TaupG6/CWC6KhPAFVjN/Y6VkWc7ot92WEbJA8bMEF/86VPG9tTNtepwy4KSNR8MR7Z/4UjM0TpVBODuug2pyY4MB1d5sdclJoAr8B6TnqhH9KsZQ9gbTXhAHHqVuU11MgGcI62d7hIAd9I9HW2rv6+uCi76usy8DanD/va0fue+39HF7/utxneLAeNmi33Or/97hkvpBEOdidaR4PvYa/kMji7WMC5q0Ve06p2V/n1QhrOAJFIX+Y319XyRTlE98Sda/6S2uhGN/pQg1Q59+8TFOoa2qf1kmdqxCS+EMbe7Tu5lAPsLnPzzSyrzYi5aNwFc0CMkwNQLF4o+9apCY4X1Fsc9aGxXndz6MKADAh8OChhhWNlvQzLtHwGjZw9K/ncu9Nx9VaemDeWpuVy3U8Pv/irNWD6a9bRY/S1t9YYU/fJdQHqfVV4J7fLTtTq5ZfudsqGspHbXxb0LYG34Wf59g9XGCeckbTUBXNBDj56phnNNgOt6j7pfrDvqXvGtK3r8dYdRcCjw6FGcBTpGa/tH04yQSihbfXZBlef1fHpatP7W8sJQTP8ccTRvW9nWerTmTkKxZ+eAo6Ma0c+mfehENwbAeBHCfhf8r9jtrF+LXc94XOx6ZkbLbYed8ztx8KXZnz6116Rfu/CtX/QL49Yl3Dv8zSt6/JnT6DxC0ZcGmhgoEqy205UAk2h+sf2gyL5u5xbq2Gz10tOi29na2hYAJ3xWv0dVPwD3qoP7kr2/Ly6gXNVwJKMsFz33GgNggHTAhEfVm4gwx5nHA+V+642bkQnC+0vIr4NVz7j31gC3OhhD55tzCDoOCj0ai6UZrLbR4WGJ5qL5pebv5pXn9Xx6Wmp5el07DWC9HuWZAG63Ndhqc77BMHTCud8D7nkAb3rMLAlTvInIDJ00D5j4mNjhlEeNecN41OPOEvIDRztPmCr2usEuMO4HHjOLi7CUnQ7FB4uKOHOAQt9e2okObADW0yJQC5XnpHnzvqF50lg+mvU8YvW3tLUUAGt1ipYd+mxrd2vuJIB7cgjaHZGBQueC+hs6sj31q8nueQBvfeJDrQF4zIMK4tF8sdhqo2Nni0+NutfJH0+bqit8pfFkrQ3H3qfe3hRta91cSoerdR4heGYCgwMTT6FX/Fm2DdK1iEIrW4E8NJznbqeiDlM+rvU6m+qf1NYYYNM+Rx2pU7TsWF3M7a6TOwn77nDwN44vuLKl9YZ7HsA7nvZoS89jRlQ49Og4gPGc54HHPuE86tGwX92M4ectT5gda2cd3XudIN0t7rlzT79404afPQfD0LYLNTrqxgB4dwnK1iJgM4B3P+sJNU9s2qeORlswWhBtZx3d208joqt0rwE4dZ5XB7RpMVZsEWAXuAvq1BgADz/vdwqi6gUEBvCkuWcAjHZOfCDWTpquuzsJxd66+NOGmBOBpQ9DhyHtr5zuIgB3S50aA+ADLnrSWRxFANs98l6xzqh7xVcv40v/6WaZUxJtsrb4Kqv0xVi9AOCi515jAHzgJU9L+Lqv4jOBJ8U9A2BpPL96mGxXtK11M4egad0EcHvswyqXgsVYBHCyGwNg3CaEl9IXXSzVawDe9qSHY22tm9nh0ro7eT70zsWfvmI9n7zFWARwshsD4G9dMV9sMPY+9x5dM3hsJoDrZwKYrsrlnXv63KkmKxiCfYLbvsLKvxI5HbSZ7vHVh6vf+qf7S1zmvHIei5SV2XAQvTvz0vpq7ahauYe55wF82FX9YqOJD0iQFns7UW8B+BGx16TfxNpaNzcHwOh4ZAcxV+u89A4lOgenp4U6oZWqAws6X71T7c37M9vlMs49Gww8pYFKPSs8pnx/6wBSNv1LPJXpfm39nPs/92dc0XZlORa5b3/S/je88toF4KJuDIDhzY6d5b6hyAwem3sFwGjn4PEzxCHT+mNtrZubMwzodahex+l0Yk6H4Pzudy4Kxt4q03Ca17k4n508Q2ldNARYd7cK4DAIosDUIWYASyxS1Fcdy7S55mjQZL0eMQDdsUq856YpJUSZUUfzTBvuDR0LwzahC4RYHbRjEdo36XvHZQ9BF3WjAIxh1aKw7A0A361eIrHPefV/DGWzHIYlrDolY4eHztntcGP3MWpAVlf/eseu7ed/1yx3ckSktYs/DbCJANAhGwW0nmYCdFZr9UiJLpWywkoflZH73GqDXYZhZDioi+Ectka65nOeAG6DP/eTxyQsiz2MoxcAjPnxDcfe34jot1mOAzgEV72TUnI6FdXJhDoQLZ/YPhAB3A1Og4NvA1gc2+Ccw/7UhqkeYcg7yl6WHrX+caX7iwF2wbFIy1urj/ViQeaTeNwClw3goudeowC8x1m/JoAtRvS72bH1fwuS56YNQRsjYNWZ6B1k0Qi4+a4LgAM4pf19kiJUDUYlASRmH85CvFkE9tr+4i/uz1hd7VCN2g5N7Vh5shwbArgNHoGnYXEIOtFYoDZ4wgzxnavCbayr69LhptvtiPzOQAOp6siCjs/pODwga9vJNC8KcD5HoN4DQO7k+VD84i8PPJO2zQeuYtbK8FXs/EmGnQGamZRQDx36KaMLBHAb/MWf/t65D7jAwzh6Yg541H3iU6PuEV+//JlYO+vopgFYX9EaDJ2FO8LYG5e04TYh9w/P8+odXLhDQgeUNDxHp7v4uZcPnmZQlAzgELhs6nIAh/Kz15UAboMPvOQPYgAeRaleGWgAkMU9AWD1LuCZYt8L/jfWzjq6cQD2oFrY6IDsV/50OS4FwKmdf9K2ZQFYy8cg73z0YdVOAJdwIRHU05Ulz7IBXNSNAvA3Lp8n1pUR3tqj7jcDyOKeALA0HsKx8+n/E2tnHd3kOeBMjs4PR4ar6fa5lYu/7EBLAlQ5AA4WLtlHQ9oH4KQLjALWovin5gajQkn/UwRwG3zIVf2Fn4bVSwDe4dQ5sXbSVboggKX1TjR1VW3D3ckRkVYu/vS/mfVvrkElcRV0YQBnhV/2Yd0k22AXwD3t3LXVN36hknbRQAC3wxLAGx+Np2HNMsLH5t4A8N2qLVisFm0nTdfd9ZmS0ICRCAANODGIdA7A4Qu88gEcWsNgg6Ee4UYuWsywtQ9vlw3goudeswAsveXxs9XtNmYAJbsXAIzjMmTCDHHoVX2xdtbRzRmCpstwfQCcBjY96jQND5cB4EgdYvmE6+Co2AhLUI55//CxiG8TSo8CUwN49DjZyk2rU14TwK4/c/IcNcxqApDNjQcwFqaNniG+cNHvY22sq+vU4dLtdyfPhzIu/sLgMcs8N1sOgM2QjUgCb6pWzyLTJMZV1pF6ZzkW8Wg1LYq3pGeoUx4TwK6xwAgvGzBCyOKmA3jAhDnicz95NNa+OpsApqtyeeeeBgldVhiUBWDHwRCuruzDuZkcBV4aMENKj5wTLwwS59HDaUrGOmUzAex6z0m/doeg745ByOYmA3jAuIfFlsc/FGtb3U0A01WZ5x5dhhsH4H3P/18xYPQD6p5XE4yS3FQADxjzgBgycab41pXzY22ruzkHTFdlApguw40D8Jcu/kOhp2E1E8Du24/O56pnuvnuJBR58Veuu+W2oE67cQD+6mXPFHoaVnMBPEsccOGTsXbRdNPMqLTLjTnXBMDWHcBFz73GAfjrl88X646+VwwYJaNgI5TMbuwQ9PiHxN7n/jbWriaYUQitmwDuXqcBlgCOq5YAxj2ug8bPcOaBDUBKcmMBPHZ2Y579HDU7XFp3J88HXvzlc9OHmAlgzUOPmeWuhDZDyeQmAhgvXsCjOb91RTMevBE1AUxXZZ57+UwAm91IAG+Bp2HlhGYSgHc783ExYOKjzsIuzCvnXF1dmY+6Rz2Q5PPn/CbWpqaYnSBdlXnu5XPTAVzUjQTwZ097NPfTsBSAJ86M5bXHpF+LdSc8JNYZJYGG7UY/IOH+kGs89lJG23j7klp13SVwlhcJA+VFw7YnPhxrT5PMYUC6KrcEYMNTmLyHRAQPl0h+PKX56ViOk/fXnfDAi0xwLP6wjKj0dmQDdJF6x4+bqU62Y9pONxLAX7jw92ruM89KaAB1k2PiEfAh0/rE16bOE1+9dK74yiV/EAdc9Hsx/Lzfil1O/x+xjQQcomYs+kJZGPYG+NX8c85V2KV51H3qqVdbn/CQOHRaf6w9NN1UdzIqLXbxlwQvVxIkwWMf2wNgGxB9JT3tynDhEFe43LIAnKXe5uOiH7eVwRO9jLJdtLTHjQQwvMMpjzgwhBGp2jwe2z4i9io4XIv3EH9ZwnnPSb8Rnzlljhg8YYYYCCAjSsaFQIH3E+c2ykNbJYB3OeNx9WYoU11puqnu9mFhHzJQCHImMJcP4BDEDKBLrp90yluLQnkbAJ4GWFt6GL7JxwWKP5IynA6Ftwkf+6KRcNFzr7EAhve/8EnxudMfFzuc+qh6B67RpzwqdjrjCbFfiffKHiZ90CVPKyBvccJssd6YGQHoESWPmaUWSCljSHs0Vm1Lj4LvT7C7DbbHfhj69vKUoB8owbv1SY/KKP1pY52aaA5B07q7GsCRt/bEI7q/iadedn9VKhnAOkAtz3MO9g8PKSfmqzkAeHyb/AAO2vue+zNp3zBE8wIa1vZPLMNuAriL/XUZIX/+vN/J6PhRsflxs8XQo2eKjSbOFEPGP6Bumdpw3P1qtfL6Y+4T642+N+b1x9wrPi3Tsd1guf2QiQ+ITY+dJbY84SF5EfGo2GPSb8WBU+Yay26yuz3ioTvrTp4PeS/+dDjN8n/XBXDosEgGSREAZwGoYw1GGqiTwJzViQB2H85xqwXAjlLKTXwtoZaPBa62i4csJoBr5sOu7leR8mFX9at7lw+Z1q/87Sv7YsY89CHyJ7bDvC72MeXZayaA6aqc79zToPbyO9ZINBkErQDYDNUkG2HZ4puDTHnq36UDOA2M2vahNiZ9H3b2CxSzCWC650wA01U537mnQeDPf3V/MQ+HJoOgFQBHYZZV4ToEFwdx2eoEtwxgbT+zk4aRWzlu7XduAH/p+J+pnWi6am+020Hq5+ofG6g6RM+7//Bcf5u6pu34zWP8tE9suAXTcqa12yjP9L3Zj4gn3P7zxfneRO9b4pYL4tsePtsPVcWkUJqWx+w7te/DNu8f7JtP0TpIXzBXvOimmmVu16T5bvKrc8Xhhu+ujqVH6jz/kVB+JpvKaO24td/gaZKMAKYoiup1nXbaaernRhttFLoIWL48CBODtCPEDPe7QM+JycPM+zmaIY5ISFs6eZhxP5Q3bPJS99MMsVJLe8j9KWYcYdzPyw+eM2eOmyLE8OHDE9NGjDhc+MVF9MSkEaH9Fqx0E6QOH+GkHeEdlL887/4i9eItYpjaJ37MvP08J9Zl6WTxpJbmAdg7bqb2BcctqKit7ba0skQAUxRFUVQFIoApiqIoqgIRwBRFURRVgYwAPvzc24yTyTRN071ibwEgvNUBPwjNB663zR7GtGCeEXpPnPntpDToeX8OGEaewUIhqaWT3bnS1cTm0TQlZw75+9//vvzdWVj09Vv/5CQpLRW3HD5C/YbFSVjAFqrDH68Xc91fMb8ZnZN9YrrTvsOvRRrqMSw0H4x05OnVP8jbWaSlp8HjZ7vJr84Vh0bSDr9FX/bVFzouWw+b5H7vSJ8f3334cPdbR3oaFvCp+svjhvYF9ZshRrlpcLSe3n7RtLXWGeR/n8fgaZKMAMZOf7n7TJqm6Z41Ol3T92n+6yve7S4mvSne/6f7q1gl/h7bf5r4xyo32aRVj4v3lrzuflgk3pvzuHjf/fT+kmlO+X66RTKfv8pt3/NvWH5d/GOOLF/LzyavrJCfWuSmavIecSXL+7tXllv2X+6+S/zL/SrcrmTp5QbtXOHnY6xX7JjK4xbbJt17bbux8fs0g6dJIoDprvZnNl5fdYTf3XdH/7srx3zNvyqtU5r+D/zA2f/NtAJpOB+8z+02yjd9n2oTiKBX7pLp08Q/fT6/bgCw478ZIPyvp5y0ADwAiQYxlb+Xx+3iX36CLhe07nYBgMNQSoT4Sr0Mg6Nt9y420gDs1912AaLXUdvulSdTAKy3EyoG4KImgDvsd24/Sbx92/HirZ8fK32MeOuWicpv3jTe8fRx0mPF6zeOkR4r3pC/wyrt5glqH+yPfP7yq9ONZfSKC3eCdCPdyfOhdQCHYedYB/CKBBBocPFhleSkbXVAJUMzCcAhW9tjt5+/sR0BgJPACYcvOLzvNXjnUmfhCxPAbfa7vzxVvHbtj8ULk/YXzx63o+gfu6WYP2pTMX/kUOmNxbwjB4tnfiz9ow3FPOm+H28o+o8cFDPS5sntsM/8UZuofBYfs7149qTdxIqLDlbgRnm95BMPGWH8nu5NdxLAhc+9MgFsgadnM+QIYLOKAxgjMKbv09xoAL8mo8jlZ44QS47fSSyWXnLCzjHje/iFM4eL168facwnj9+VUSki2j9N/a4sex+xYPyWYtFRg8TyMYPFs6MGiUUjB4mF8vMCF6x9R0rowhK881OM7bDPArk/8kF+fxw9WDw/drD8foh4/qx9xZsyQo7WiaZ7wfqQdNeaEbDvjgA4w0VKGS568ddYAL8hI8KFo4eKl8YPEUslqNK8Qm7XN3pT8fZtJxjzMxmwffvW48TKa34kXplyiPjjGSPE4mO3V5HqMglGQBegBDwR4bbTAPMLEsSLx24m/nTF9431pWm6YrcM4IxgVE4CUdMBnOcipRwTwBEDhi+Nc4Z2s3iehCQiyteuOyqUz6o7TxF/vvIH4k+Xf0+suOTb4qULDxLLz95fPHvybmLBhG1E36ihKqIFbP/oRrmIVDFkbCqnnZ4rvUSWv1hC/+VLDw21o4nmEDRdlasbgg4vgvIWXxntlxWFWNMBrNc9rV7lwJoA1i0j0/5xWysQmUBlMgCMaPW1644M5fX69DFquPi5McFw73JpRLjIH8PBnYhwsxoQxpD3opGDxZ9lZK63pWnu5Jwf3f0uOg9XxIXPvRIAHIpsE6GhgSUG0OYDOHTLlA2s2kWK9WImxUWnPxoJYKwQ7hu1qYpMTZAyOQBwOAJ+46axMh2grSaqLWJAGBcIC8ZvJSP4U0PtaZIJYFp3J8+HdgE4CxhhPQqOA1IDtFQcYN0B4KANpn1bBHAoDYqXEUpvIfptxY0E8Js3TxTzj9xIzYuaAGWyDcCY0+0/0rxfNxvR+ooph4Ta0yQTwLTuXgIwHAaMWWZ4dQeA9ejTl1+f1gEcTreoIvjCjQTw6zcc5a8qNoHJ5CYC+Lkxg8XSU/cMtadJ5hwwrbuTAG7XHHAeADvW9tFl3b9LAAxHIezDsBwAO044RkXrbDBvQ9L86rT/VkOweYaMmwrgZafvHWoPTTfVtbgNiW6ki178NRLAuCUI8DFBKclNBDAWiz1/zn+G2kPTdG/YvsiJLtMEsOYXLziIAJbGLVGLj/2sbMcZoTY1xRyCpqtyHc692gAYw9DdVsecdSKANT935r7qnlwTlJLcRADDuHXquXO+FGpTU9zJOT+6+12L25A66DoAuBvrWKROvA1J87MnDyOAXWMxGo7Fyw1cDU0A07o7eT7w3CvHTQFwUTcOwO/+6gw17LpURn4mICW5qQCGcT/0opFDxOs3jg61re5mJ0jrJoDrZwK4aQD+5amif3y+p2DBTQYwHsyBOfFFx+wg3r3rJ6H21dmcA6Z1dxKKPPfKcVMAzNuQXONlCnhdX56nYMFNBjCM9uF51a9M/W6ofTTdFHfXbUjx+1hND4Ww3eMaOPxkK122/ZNBEtwXqx6/qD+20VX8sYwJ99IWBKftARnmNuUsX29Twr3O/vFx7wfOX6fARS/+GgfgN2+ZKGGT//nMTQcwrB7McfJuofbRNN0O6wB+PBGgjpIfIhFAwibz/pkA/ErkQRhK4fwyPU0q84NDHOeBXdHy9f1iFxQaoL3yCOAS/LoEKF6eQADHjdcu4t3Hevvq7MzDgOppO+U99aYtVh2C7Wk+bXSVZdfU6edePGoNQyAc0Zk6eB0I8fRI/gYAZQGwI/1/Q6YtCfIKQckQbYYuEHJCGE6uo+PWytfaGdo36XvHaXUymQB2/eoV31ev5ANQTRBKci8AGA/m+OOZ+4TaV2dnO+mdfzZ1pV+gg2ibmw69stqXI5/uug0pDEjzm3ZsIND2TzxvtW1ygUQrV8pcN2l17F1Z/ncCSOa/yLXCrozytTzika65vkUAzNuQXL88+Zvq3te8by5qOoBxPBABN2kOOBOAvQ48R0feEXdbfcp2We3LkU/RKKSIcwHY0pEHEVykjZmesayDNH6MsgE4+dgGoEo7/lp+OS9ybbArq/xQPup8cpQ0rFwEwEXdOAC/cN5X1FuATBCyuekAxv3AmBt/46ZxofbV2Vk6XPXP5/5T4h/LPpejRx2Pq39qFR1EIRCDgh7tRDqL0MPmvc5U3979zliGJ60Tdrf7h9+paG2ypcGhukh5nZVeNn5ftUj8S3VoXn0s7TPa0L7Y90E+TgcZbSPqrs+d6vmY3bUAzhS9ZTmucScCXE+zATgRMvmgWhRamerYcvn6eefKUs+ibSnixgH4j2fsq1b7miBkc9MBvOCoQWp1+Du3nxhqX52dbR5O67itj5dz/uF9YLmwSgews583jKc6VL8MS/nWPJ0Owx8aVHVx03w46fXMkGbM062bXrabh7+dtX0Wh9oD2/NRnZ7pQimWT7I7CeA8c8Chi6CIiwFYg5Ov+P6twS2ofz7laYetjiWXr853T/aLuSIA5m1Irp89eXf1JiQThGxuOoDxbuS+ozYSb916bKh9jTb+6UL/RBEI6bYBI5qmf47thzK8f/Ac5WXNU6VpHUhsv4S0mKN5Zs1Db5/F0f1S83GPN+bq9b9ZbL9kd/ttSCanAjgEDpvi+xPASfnZ61gEwEUv/hoG4DPEwmN2UIuwTBCyuRfmgHEbEubI9fY116YowZWp04l19HkAHJUOlnBH4sPYlmfswqHgxYDxs64kANv2gYoCOKpIPi5sQhcs0Xxq41YBbDl/pbxj5MPCcIxKA3DiNq07E4BLKD84Tq4seRLABf3OnaeK/rFbKJCaIGRz0wEM4+lgC8dvLVbdeUqojXW1dRgwqeNW3xsAEtu+IPRsVoBJ2M+aJzojAyzT9oul6e1OyNOWRx7nzsetz1Mlld9mt3sIOvjetH+Q9//ZIP2m+4sVwE/6eUX1f39zf7GBSP19InLhlmV4PQZGT6ueFv/06pgDhEZrowj/WhLUN3Shp5kALui3bztOzBu5sZrvNAHI5l4AMIwFai9dcHCojXW17aRX/0QJV7lIi3dqTqfkfx+KxpwOz/uHdToWr1PRQI3POjDU7xr0YgDW0kKgCZdXGNz6Zz0PaaeTyQBgW/tsVttp7bPmEz726vh6nV8sn2R3621I+QHsHA8lIwQ0ALs/rYrloeWfSabjn5aHvhjQfL7oFxl2pf39bccrOFZefxBA31yvIgDmbUjSb9w4Rjzz40Gi70gCOMl4SQWeCd2EdwQnd4L4p7P800ZgFFj7Z3VXAoeh68hZnavvr+0XLdcFuSM9Leg0VBlRsKnPnrT9jNu5n21pkQ7z/SV3qc+xsqN5KFval+hI+9R35nxUhxfq7NztVIdpysfsolFIEXcLgAOtCP3NAshI/XNxDMD/9KJbqXj9DPlH6hHK/80V7i/O3yiUphQ9nwzwteUP2WCo/Y9Fz5EgH70OWvsMF+n+PrYyS3KjALzy2h+JRVjtK2Fqgo/NvQJgvKR/wYRtxbu/Oj3Uzjq6vR2u0wmmdfp097g5AI4AKgaJJw2Rb/zC6O/vuUnir+KfobSH5UWWq/ee1L7XbYK8W4a6SHP0/hveOLeUBqwwYCMA1vYXq7wrjXj9Y5BO2yYKTL2ekb9BsJ8tz3ha2W4UgF+Z+j210MgEnjT3CoDxbmC8L1lvY12dPg/XigngurmTAG7/bUgmAJoUhLLJ0Z+UDvGnnnO/lFoZjwAda1G4VkaiYtGiXv+kiwv5fWiEyJVfV70OKYqVnzaKYEm31sls3oYk/fLF3yh0DzDcCwDGSmjcorXisu+E2kibTADXzU28DSk+nAutCOCmL6KKQCK0bwgyGnwsYAkP3ybBMDlKDO/vfW8oOwo8ra5+HvqirJDM5QfH1fI/rJUb+xtZ6mRy0Yu/RgH4+XO/pCI8E3zS3AsAxksq5h21sXjr1uNCbaRpuk7OBnfYDEGbTaDV981etvniImtkH1XW+ldjAlh62U/2Vs+BNsEnzb0AYNyGtGD8Vo2Y/4XbOwRN08mu9twLIJY2QmONsE1DrUYRwGkmgKWXnLhzoadgwQAwAPXadUeG8nxj+hj1cv8iD/foNqN9/eOaA+BOzvnVxcGQnX3IrK02rqRuv7vrNqR2OjsEU4eBDfKgbt5XA2jKvGgqgFP2r5N7/jYkQGXhxO0Kg1JFwBK0r18/MpTvW7dMFIuO2V4sGL2Jiq4B47mG/etgRPHqcZSyTXob6+paAbgsKFnzQefW/pWbMUfrVBGAO3k+1A7A2gWZPj9q2z8V3ikATd2/yovELnFjALzqjpNE35jNVJRngk+aMfw8Tz0r2Tw/+tbPjxUrJn9TLByziXqtX10hjFXiL15wkLGNdTMBnCOtnSaAO2wtirRCzATqrADUyoj8La3D2r6T9w/AnHax2HxYNyoCXnrKHuKVCUMUZLAYK6uxcvqlcUPE8+d92Zi37jemjxNLJm6l7qetI4SdYegtGvE4ylLm4RQsPGkdAr6PvZbP4Og8mjEq0DsjvdMxd1JOBxepi/zG+nq+UDuE88i9aP2T2up2dPpj+lQ79O0Tox1D29R+skzt2ITnKpM751bcSSh2yxwwlDQPbAZdNqjpUXLsb6SdF0kRdNb9rWBNPH+a48YAGF51x8nilcsOkxHegeKF8w9UkV6asd1LFx4k/nzFf0mIZ3s61Os3jBQLRw6p5cIsPKQEw+iv3TDK2LbestOR+f/c6h8+DCv7P75p/wgYPXtQ8r9zoefuqzosrTNSnacLPfzud3SxfDTrabH6W9rqdcp++W4H731WeSW0y0/X6uSW7UPbUFZSu1txd92G1E6HAQyFQahBVioKyRAcYxdW8bxN57QtjwD8nuLnaxjQKfkbzg89PTjHq3PRi79GAbiTfu6sA8TyAi/+r9oegHERYWpXTzkKDtX5uJ1BGnSM1vaPphkhlVC2+uyCKs/r+fS0aP2t5YWhmP454mjetrKt9aCzGcfM0fvy/PCjSYPMEWqwf6LkOfdeCuTioNVV0rOgEy7OCOAe91s3T5ARcP2iYHUr0rgtxbt3nmpsV53c8jAgIrPQP7gGmhgoEqy205UAk2h+sf2gyL4qcox0MLZ66WnR7WxtbQuAEz6r36OqH4C7ZQjaAazz9wlLO/4JNgNU308DddIUhOnv6W4bQNJWF1PdIfs5QQDTYukpe9UuCn5h3GDxwnkHGttTN7c85xcFhR6NxdIMVtvoHYW2v3FbLb/U/N288ryeT09LLU+va6cBrNejnu7kfHPcARjNEW532Ad8QhTbJBPAFRi3LGE4t8jLH6qwWoA1elPx9i9OMLanbm69E3Q6Mh8s+lxlFlCE5ja9DscGYD0tArVQeU6a17mqq32vE4vlo1nPI1Z/S1tLAbBWp2jZoc+2drfmTkKxlwEcRM62v5vzd1ZKip5pArhVLzlpt8IvgOikcZ8z3gW84tJDje2oo0vpBBUAPFkgYrTWyUiFXvFn2TZIDzpSvWzVwYWiBnc71ZGZ8nGt19lU/6S2RqGY+jnqSJ2iZcfqYm53qyaAO+NMw7/audbNUXrVJoBb9GvXH1n4FYidMl7C8OK4IWLpT4Yb21BXVzsPR3ebOwnF7poDNm3TRocu5AwQdtcuOHIvvGJrELrAXVAnArgELz5xV3U/sQl+RQ2gLxk5SD1aExG2Z3XvsvwO3+OBILgfGdtheBkXAhgSXwAf6fyO7V4eL+F78q7i3V/Wf+EVTSe52qi0k64YwHAIskly4NuNc8Fl16nouUcAl+DXrpVRsARgGVEwhooBWeS1aOK26t29y88+QLxw/lfE8+d+WTx35r5i2al7iSUn7CIWH7ujWHT0Z9QL9vGM5/4xm4u+0ZuJvlGbiHkjh4oF8vOzx39WrJj8DbHql6cZ607TdN3cBQB2HcwHh6VHxQRwsgngklzGXDCGivuO3FA8f/Z+4vUbRolVd6VDE08Aw3ar7jhFvPOLE9UCq7dvO049OhOfTfs0xRyCpqsyz73sJoCTTQCX5DckMDH029dCFIzh4iUn7WLMn467d4Yc6W4zz73sJoCTTQCX6GdP3VPdF1z0GdHPY573rP2MedNxsxOkdXfyfCivrGAFeUhWMJhWnYeVuDo50frK9LCKDnPrq6WjMueZ81jo7U641ckHrbvaPn+d2msCuETjRQ14RjQWQJkAm2YsqFp4zPaNeV9vu00A07rrBmAbDDylgUo9qjSmyO1nKQ4gZVO+POE8sMtyLEyQ1feLXXQYboUigBvu588/SLxQ8OlYWIC1+KhB4s/XHGHMmw67OfNw6FDlFfoSrTPVO5voilM9LRQFPK465qAj0qOa/B1o3dxJALd67oVBEP3bhKPReDQbjRQj93QvMUeDJuv1iAMoEhUnRJlpThvuDR0LwzahC4RYHbRjEdo36XvHZQ9BFzUBXLLf/eVPxOLjdlQLsooMRWMF9OITdjbmTTfVXmfhdcROx+d0iM7vfiesYOx1uOE0ryNzPjt5htIq7mza7fqMiGhgS/ybaACJAVpPMwE6q7V6JMI1S13ttsIuwzAyHEDa8OAWa6Rr2F66bAAXPfcI4Db4zZsniIWjN1H35+aFMG4/wj29K6/9kTFvuokOwxJWHYixQ0KH6HYqsQcJaEBWnZLecWv7+d/RVTgNDr4NYHFsg3MO+yMrtnq0XpYNdsGxSMtbq4fh/yKUT+JxC0wAN9yvXv1DCdIh6uEYeSHsRMFcDZ3mZg1BRyIZHa56lKDkdJiq0wl1IFo+sX0gArgst3Lu+Z1/KnSSIlQNRiUBxObs9TU7GXZ2qEZth6Z2rDxZjg0B3ANeMfU7/hOq8kDYi4Jfu4ZRsM31GXJMcxzAfgSsQKqDs2gETJfp4udeHngmbZsPXMWsleGrbAAboJlJCfXwI3rIfrFJAPeIV1z2XQngweqxkHkgrKLgE3c15kk7bhqAg85AA6nqVIIOx+k4vM5F206mecNwzmcnTx/qPQDkTp4PpQC4cNRXMoBD4LKpywEcys9e17IBXNQEcAcMCGM+OM9DOhAFL5Tgfu2GUcY86eYBWL+lJJi70jpbqdgbl/ShZrl/eJ5X75DCEQE6oKT5sbq6dgBO7fyTti0LwOFzKyrvHPNh1U4Al3AhEdTTlSVPArjH/Px5X1GvAzTBNsnYfjkfzJHoRs8BFzI6NPvQW5PdSQB3zRxwC+AKFi7ZL8baB+CkC4wC1qL4fy0JLkqT/qcI4B4zHq6x+LjPqaHlrEPR6mX/ozdt/DOd6YIAjs4PR4are811GRHRwWf9m2tQSVwFXRjAWeGXfVg3yTbYBXBPu3C01Td+oZJ20VA2gIueewRwB/3G9LFi0eiNMj8pCy9nwKsH/zT1e8b86Ka4IICl9c6cq5zrYg0YiQDQgBODSOcAHD6/ygdwaArFBkM9wo38n5hhmzR6ENmHAO4tLz/3S7melLVcRszLTm/Wi/TLcnOGoOm6udVzzw42Peo0DQ+XAeBIHWL5hOvgqNgFXlCOef+0i8hQehSYGsCjx8lWblqd8poArolX3XGyWDhuC3WbkQm4UWO7/nFb8n2+BtdlyJFunss498LgMcs8N1sOgM2QjUgC7z2tnkVGaYyrrCP1znIs4tFqWhRvSc9QpzwmgGvkl376dRXZmoAbNd4PPP/IwWr42pRXL5sApnV38nworywNErqsMCgLwI6DIVxd2YdzMzkKvDRghpQeOSdeGCTOo4fTlIx1aq8J4Ar8zu0nif4xm6lFVibo6sY88NLRg8Wfp/3QmFcvmwCmddcTwHQvmwCuyM9NOiBzFIyV0yumHGrMp5fNOWBadyehyHOPLsMEcEV+/fqjxIKjnAdumKCrGwB+afI3jfnQNO2YUSldlYueewRwRX73rtNF//ht1BOyTNDVrSLgyw4z5kPTNE1XawK4hl5+9v6ZhqGXjR4sXp3238Y8etkcBqSrMs89WjcBXEO/euX31QIrLLQygRfuO3KQmP/jQeL1G7kKOmoOOdJVmecerZsArqHfvGWi6DtqiOg/0gxfGEPUC8ZvJVbdxfuAo2YnSOvu5PnAc48uwwRwhX7nl6eJ/vFbWx/K8cK4wWL5Of9p3L/XzU6Q1k0A03UzAVyxl5y4q5rjNcF30VEbiv6RQ8RbMlI27dvr5jwcrbuTUOS5R5dhArhiP3fWfuI5w0Is3J70oox+X/zp14z70TQdNqNSuioXPfcI4Ir9wvnh9wTjVYV4W9JLEr7Pnbmv+MuvzjDuR9M0TXeHCeCa+k9X/JdYMWGIeHbUILXgCjBecKSMfC840Lg9HZjDgHRVbvXci798oJy38jTHwfOnzS+k6C4TwDX1u3f9RD2Wctkx24lnj95OvHjWPuL1G0cbt6XD5pAjXZVbOffSX37QQ8YLEYwvQSCACeAOetUvT1UwNqXRZhPAtO5Ong+Fy9JfQF/Cm4zqbPtL8esF4KImgOnamgCmddcCwNor8Aq9W7dBJoALAPjAE25QO9F01f7EhluojnD3H57rf7f6xwaq7zzXJW3Hbx7jp3ntYlq+tA9+ZA3/c7u90W4HqZ+5//7Tl7s96TIxeViO/TqY1qm/4xEz3EOx4mFxeGy/I4SX/OLsOzPn2Q1peQyeJskIYIqiKIqi2isCmKIoiqIqEAFMURRFURWIAKYoiqKoCkQAUxRFUVQFIoApiqIoqgIRwBRFURRVgQhgiqIoiqpABDBFURRFVSACmKIoiqIqEAFMURRFURWIAKYoiqKoCkQAUxRFUVQFIoApiqIoqgIRwBRFURRVgQhgiqIoiqpABDBFURRFVSACmKIoiqIqEAFMURRFURWIAKYoiqKoCkQAUxRFUVQFIoApiqIoqgIRwBRFURRVgQhgiqIoiqpABDBFURRFVSACmKIoiqIqEAFMURRFURWIAKYoiqKoCkQAUxRFUVQFIoApiqIoqgIRwBRFURRVgQhgiqIoiqpABDBFURRFVSACmKIoiqIqEAFMURRFURWIAKYoiqKoCkQAUxRFUVQFIoApiqIoqgIRwBRFURRVgQhgiqIoiqpABDBFURRFVSACmKIoiqIqEAFMURRFURWIAKYoiqKoCkQAUxRFUVQFIoApiqIoqgIRwBRFURRVgQhgiqIoiqpABDBFURRFVSACmKIoiqIqEAFMURRFURWIAKYoiqKoCkQAUxRFUVQFIoApiqIoqgIRwBRFURRVgQhgiqIoiqpABDBFURRFVSACmKIoiqIqEAFMURRFURWIAKYoiqKoCkQAUxRFUVQFIoApiqIoqgIRwBRFURRVgQhgiqIoiqpABDBFURRFVSACmKIoiqIqEAFMURRFURWIAKYoiqKoCkQAUxRFUVQFIoApiqIoqgIRwBRFURRVgQhgiqIoiqpABDBFURRFdVxC/H8hYyF/rcVbKAAAAABJRU5ErkJggg==</SerializedThumbnailImagePng>
</SlideLayoutData>
</file>

<file path=customXml/item50.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MNeSURBVHhe7J0HfBVV2sbj7rrr7rr77a69YwVF7BURsCBiF2xYsYANsGEBkd4EQYqIKCq9995rCp30XknvvZfne58zM8nk5t4QICEhnoffy713+szNnf8857znHDdoaWlpaWlpnXJpAGtpaWlpaTWCNIC1tLS0tLQaQRrAWlpaWlpajSANYC0tLS0trUaQBrCWlpaWllYjSANYS0tLS0urEaQBrKWlpaWl1QjSANbS0tLS0moEaQBraWlpaWk1gjSAtbS0tLS0GkEawFpaWlpaWo0gDWAtLS0tLa1GkAawlpaWlpZWI0gDWEtLS0tLqxHk9q9JPjh7ig/4qkOHDh3NNf4t8bcJR3DJNH88sCgU9y9o/tFB4r75Ifj3ZB/8faK3ugbOrk39hDfcJsai39QRwC//RPHPl59WUT77PCSPuB8b75iJre1+lJjaYLGt3TRsv38q3M6eKBdusp+Erw4dOnQ02/i73Ov+94MfOi4KQ4eFYbj/DxIPLg7HXXND1PmfPcn5tamf8IHbpHj0+3Ek8OvZKJlx+WkVmHMeUoffj013zMb2dj9JCCQbKHbI9rcRwOrJhRevxtOMDh06dDSPOFvi7997424B0QMC4HYOTrG5R6fFYbhuRiD+OsHb6fWpn6ADjjMc8IyzUfyLOMvTKCrEAacIgDfeMUs51G3ighsqFIjv/1EDWIcOHc0//ibgaflrIB4WEDkDVHOP9hIPyblf8KMfzmowCGsA1zU0gHXo0PGHiLPE+Z431Q8P/kHha0XHRaFoOz8E//zeB6rq0cm1OrnQAK5raADr0KGj2YdV9Mw60D9i0bNjsASAJQEsEXB2vU4uNIDrGhrAOnToaPZB0Fz1S8AftujZMVgUzQzw/03xVQ8mzq7ZiYcGcF1DA1iHDh3NOuh+/zHRG/fOC0FHZgQ7wOiPGiyKv+G3hkjI0gCua2gA69Cho1kH3W+LnwNU8pEzENV3GO6SzX4k5PUBgT6nOVvWCi7P42N0XOh8mfqO9rIf7osu+B/1WhesAVzX0ADWoUNHsw26338KXJT7Fcg5A1F9BOuUOwjMCFDC9rbZwWgl7vJ6idvlPZ0392+ve+Z7TntIgstfPt0fV/zsr+qpOc2+/YYKHm/r3wPxt3othtYArmtoAOvQoaPZBpvaXPqT/3G732M5Viss8LJume+Z2PRfcZTMuLYHpxGyXJbrEchc5255MLhomp9ahk6dcdb3PrjhtyB0WhKuXKrjPuszuH2e6/9NNh5UnF3D4w8N4LqGBrAOHTqabRBsdKAs4nUGIFfRbr5ZjCxhQbPafAmCi2DneyZ4GV1ceqv6Zu6bn9nM568TjignfuPMILVNgvceAS8d7z9lWXt7XK5DENKRsticiVKENffheAz1FTyHa+T4eezWcZxcaADXNU4JgM96eRjc3Nwq48y7n9bzmsC8P19zR+W8f/T5Vc9rpvP+OXhDtXl/+t/Ff4h5BOF/h26sNu+s8y6pBM+dk3c4nUdIXvXtlhrzOJ0wvntK9fW4P8KL4HR2LNfOCFQQbf/jzmrzzpB5BLOCrrneny5pWXleZ473xvlTfdU+j/UAwWX4sMA63eOFNdehE+f14vFY+z/x0ACuazQogP/66HtOp+vQoUNHQweheM2M40++Isiu+zUQf/nuiNoGAXmFuFUWId8nzphx+5xg1ZvUXwWSdLFcxtrvP8zi5Iun+atluywNl2MIRxtxwP+Reyzn0Rnb17GCELbecz6XPecHXwVV6zxYbGy5cwO6YWo/t8wKUm7fmWM/VrAu+hwmY8mx24/nxEIDuK7RoAC2/zHp0KFDx6kMFj/fMuv4i58JNdblWkXDqkhY3rO9LEcTUiMKyXv12WGfnMasYoKw05IwPLIkHLfKMZwnTpbboMt0Bl4rHO+ZXNZqp0vA8lwIYz4AtJJjZP02Ac063D/LA8OV0+WB4zjPl8FzbiEPGbxm9v2fWGgA1zU0gHXo0NHsgtAkKOkMj9cROgLYcbsMx+kMukcmW7Fu+FFxvdwWAWnB29k6jGN1B0kIc5/cPmH7nykCZQG5tV1O53zC8+pfAtTxO57TsYLr3CwOXQP4DwfgGGxUQxIXYvI8Z/OPHR3mhdg+h2ByOreXhQ9tyxzPcqcurHM3FRbjZJnq0fTOQYeOphcEE4uIj9f9MmoDcG3BfdKZdhb43ixu9V8CRULS2bIMLs9gvSvBdyx3zOAyLPJ2Nu9kAMyHlHvnG/cWVw8YdQ8N4LpG49cBb8xS7FGqA4CqxbwkhNdYzwmU6rrcKY4Pw7j/KoXvt8PVIZroOejQ0RSD4GPy04m6weMFsAX8R5aEqeJnVdws01wtS1heMs1PLcuMaxYvsxiZ844FYVdxMgBm8GGFReUnXw+sAVzXaFAA1yUMCGVho/l6XCBxCiUn0SThdZz71wDWoaPOQRjdNDPolAGY+7tsur9KuGKTHmYwO4KUcCWYz58q4BWnzKQqQo/u8+El4bhnbogqNTxRCJ8sgLkek824HWfbr3toANc1GhnAZhFsehI6mE5440Zny7mI5gBgnrvT+Q6hAaxDR53C6P3KG3fNObG+n08UwBeLo2XS1R0CV65LJ8ljsRwvwaseCgS8XI7w5fFxf0ys4qtVbXciEK4PADOxq7Zi87qFBnBdo1GLoDvsLyQ9zKJXG4ydLFsj7EXXpgx4O0CprsvZ4riKhp2E4/o1HhCcHFOt512nc7DeG3J1zCdzblZpBa9X9e24egBwqONWclXXX31ZdVy1PGCd7Heko/kG6zBPNAGLcSIANqDvg7bzQlT2M0FLgHIa2/LePMtwvKwfJng5/6If/dS8G3+vcuoEcLv5Ifg/Wfd4IVwfAGbWuHbAf4gkrJoANG6qdUzGahAAOwOGqTo9GNSyvn0/9Q7gQoTb4GupOpRO9tyqAGxUFzjK4Xtzdo42GcdvhgVaB4WHZTkB8Mmfh47mHUxUYlOgDuz8wglojhUnAmAGwcVuJdnTFSHM9rpMbLLAy+NpI7A99wc/5TIJWMaZ44+oYmuux3smHTKLo5kdzW3WFcInC2A+GNC9s/Tg5Drk0ACuazQegJ25G/OmXWc3U9di2TouZ7kqx/27mu4Yla6sGgis/Yic7b+u0Kj1HES27VglC/ZlT/bcGJXnJ7IDtHJ65f6s46r5MOV6Wfs0CTvA6/k8dDTvIIAvmHpiGdCMEwUwg2Bl06O7BaAsXiZ86cRbC3j5UGCB13E9duhBeBLC1jGwu0qrzXFdIHyyAObxcp/c1rGaRtUeGsB1jUYDsAWJak6o0t3YXWktUa8ANvddbRmHZWuFZW3H7mxeXbZpi1rPwRF05v4qt32y52aEBbnq3xnD8VrWEhZYrWOxzsvJ/ms+SNTPeeho3kFgsT62MQDM4P5Z/3vuD76q3pfTCF4+GDguaw8mblWDsLyybpjZ0XUpFj5ZANOx82GB0D+5pkgawHWNRqoDdg0r1zd5J1GfALaWqVW1AMbpPqrCOC87KI8TGHU9VxUOAD7ZczPDOAfny9U8P4dwLJK2zqO2Ug/Hc66n89DRvIMApAutbwBzuwQpp6tX+azqm23LWMEiXAKX69TVTXIdDo7v6IQ5lCLncb+1OeH6ADBf2V2mBnAzALDLcLwZO1NdwFRXKNVlubocU203d6f7qIpGBfDJnpsZtQG4ZomG9ZDlQtZ5HA+A6+k8dDTvsAB8oiByBmCOTsSEKY7ve9PvQapf56tnBFTu73iSpWoLlhrWgLC8tp0nYJxiDHPoal8awPUTzR7Axo38WKrFTVlRnwA+BkCPGcdYv1EBfLLnZkZtAK5+ftZxmbKfowVR61iOB8D1dB46mnfUhwPmYAx0udwewUYgsz6XzYc6LzGSqvieRbas2z35ziuMIIBdOWG+/p/cox2dOR02z/lP44+oIQw1gE8umnkRtOviZyuqN09yvoyKukKpTssd+7hqj9rWdzbvFAL4pM/NCOvBqWb1gMP2awFljXpda1kn18FlHfBJnoeO5h2EEUciOhkAtxKn+5fx3mqAA3ZOQdgSwHfOCcZVAjkCmcty0HwmLnGf/zgpaBlhz5txhDDPp+38EPzvB181jw8Glvs+b6qfeujgwA8n0vSKwfXYK9fJD86vAVzXOPVJWLU5Hiusm/KxbrROb961APgYy1U6c0cYWK7NCSTs4Xx9az8iZ/A8xjYro67nqsIRwCd/bozKbThz8pQjVB2Oq2p9UeW1cHF9rOOibNPr4zx0NO842SxoK9hNJAFIwD4srrf1b8ZgBYTfX8RtMsHKGpT/uhlGkTX3faLF0VxPOWAb/LgvNlHqZEKYwwYSlLfODlJtiXmM9wmUmcFMUPP1eMcDtoLNpFjfzP3qLOhmCWDrZnvs4mXrRlt7MpbliAwZUHcGpRNbrrrqUCRe6/qOkDT3X2dg1PUcbMtW2/bJnpv1nThvc1z9GKzjqkX2Y6sEtgtVe3A5nvNwdh10NPcgBDlq0Im2A2ZwPQKccOUrmxX9/Xuzkw9zP4TjXTKd7vjhxeHyPljNO1EnzG3zweH/JvlWA/mZhLBtXGPr2BgE7ok6Xsfgtu6cEyLHodsBN08AO3VxLqKOjqaymJJSN2rnUKrrck7hcZw38GpOj6oGECvM/RzHtut+Dq7Ac3LnZgF4sjwlV9tObednl9qXBVAXx1wpmW/+vdQsLanreWgA/xGDIGMxKp2gVa95MsEkKDphAtdxPwTjreJCCUEWR7MjC9YdnwjACG66ag78/2+5F1vFy9wWIczEr5N19bUFi95ZhE2X7+z46h4awHWNRqgD1nG6RhWAnc+v9zAfwmqtrtChwyEIrLPFxVmdYTiDzfEEneeVPweoOmFu23K4hCMhyfa7HNmIEOZg+FdMJ6yPKCfpeGz24PqEuB3WLMa+8Ec/dez2TjgIfyZYWS64IYIAZpa3lXx24qEBXNdoUADraF7RIAB2UV9c5YhPIfB1NJsgyNiv8YlmBNuDYGXdKJsBEYjnTvVVfTXb92cURwej02IjWYvDCxLABKx9OXsQrIQql7GyqFlqyF6xOJ0JUVyGXVWyTpbF3fXxQOEqeK34oKEdsAawjiYYDeOAnRQn2+W0eFuHjtqDLo6JUfUBYEZHgTCLtAliFjn/3cHdss6W7tFy3awXPtbABoTuJdOMzGXLTRPACrpy/NfOCEAH2Wdr2S73+8Ai58dWX8HibdZB8zicHW/dQwO4rqGLoHXUORqyCNrYdnXVqTc0HTqcBCHC7ijrC8AM1icTrFf+Yoz3y/3YHe4/vjec8OXTjSZQLI5m5x3MmLaWUcvZ4E1AcyD/e+aFqq4rLQBbbXuZ4UxXXV+JVq6C26+fbigZGsB1jVObhKVDhw4dpyBY/FuZiOUAm5MJulsWBRNSdNn/lXsmgWntl/W5rP+9c64x/CD3f5UAm6D9pwCabXgJaMsZc11uh/C1BuQnxFkM/d8pvgr69Xn8roIPDPWTgMXQAK5raADr0KGjWQbrgZlRXN+Zw4Qw2wYz4/lW1vUKWO2JVHS4rANm8THb5j6yNBzXm22IWex8zS+Bqm2vlS1tQZhOmLC97Cd/XPSjOaJSPR+7q2BJgXpQkOOwX8MTCw3guoYGsA4dOpplqHrgXwNUUbAz6JxMsE74UQErk5boWK1iYwVUcd503/zMHrPYjImAO2+q0WUlQcxB+K+XeXTL9uNlXS/HEubyDZlw5Rh8SKELr58uNTWA6xoNCuA/X3OHgjDjT/+7uHL6PwdvqJyu5zXsPIZ9HkPP+2PM49+BfR7/Tv6o8+6cvKMSNmedd0m9zLtnyg7lsAnUMxz2949BGyrrhP96bvX1eJyELXuzOtNhHrd5Koqc7cGHiXvnhaqHB7uTP/HQAK5rNCiAdejQoaMxg4lM7N3pgQZykywivnNuiNEt5ByjA41/2vZPANMF0y1bAzzQLVuJWB0WhKGNuGFmPDMJir13OdtPQwbrqnmMPDbruE8uNIDrGhrAOnToaLZBqLBjDGtAg4YIVRy9xKjnZfKUlZRlJWpxAAfu/w6z+RIfCuiaWUTN9QlAFjk3dKazs2CSVwfZNxO+6mMwCSM0gOsaGsA6dOhotkE3ymLVduaABc4gVB/BOlS6YDZPInQZhLGqA5Z5zIZmXTQHT2D9MDvyYDvhhm7be6xg/TSPu/7cL0MDuK6hAaxDh45mHYQLs44bshtHBiHM5KrLpvur5CzW8RJwVp0uIcxl+JnB95zmuJ1TFcYxhKrksJPvfMMeGsB1DQ1gHTp0NOtgUTCLe+8T4DR0MS/dLkHPIGCdLaMA3AjFzY7BY+QAD/XrfhkawHUNDWAdOnQ0+yBk2DVlQ9YFn27BIvH6d78MDeC6hgawDh06mn3QAdMJt2VdsAtn+kcKul8Wl9dPxxuOoQFc19AA1qFDxx8iCJuLpvk3eF1wUw9mbd+/wBji8+T7fXYWGsB1DQ1gHTp0/GGC7XLp/P7IEGYxPLu7rP+6Xys0gOsaGsA6dOj4wwQdn1UU3dhNgBojCN/Wv7MLzIaCL0MDuK5RCWDWkfxrsp8BYR06dOhopnHW9z644EcWRXOYP3HCf5B4QODbdn4Y/jmJvXU5vzb1Ez5wmxSPfj+OBH49GyUzLj+tAnPOQ6oAeNMdswWQPxmQbKDYIdvfdv9UwwGfPcXxSUaHDh06mlewp6ozxx9Bi+kBqtmQM6fY3MJqe/y/KXwAqeqtq2GCDjjWcMC//BPFP4uzPI2iXBxw8gg64JnYKi51a7upDRZ02NsJYHMMdC0tLS0tLa1TKA1gLS0tLS2tRpAGsJaWlpaWViNIA1hLS0tLS6sRpAGspaWlpaXVCNIA1tLS0tLSagQ1OIB79OhhvgN27NgBNze3yujYsaM5R89rKvOioqKqzWvRooU5R887HeZpaWmdPmpwAPMGoaWlpaWlpVVdGsBaWs1E+rempXV6qZEBvB693NpiYpj5sSkobCLauvWSI3N4fyp1svs9mfVPx3Oudd0wTGxrFNW2PRV/aPZjOcXXUgNYS+v0UoP/YgcPHmy+c6L1vdCrV69Tc2OsqxoLQPWpBoNZA6qhjvlUn499f6d43xrAWlqnlxrxF0tnQvcrLrjtRPlUm+iUzaSTXhPN9WSy4w2uxg3Ptp7jjVDgb0y3z3NYvq7b43JyDhN7WfPc0MuaWds8Su3DYZ59v2p9eVBRLs7FcapplpzNc778ejkm6+EnbGJbubayHyfLVam283c8RpucnWM1NdQx27chfzPrj+damn+fE6v+TtR+bX83NR8cHbZlfo+9XH33Lvd9YuJ2tLS0Th813i9W3bQN8PKmWvOmbMkoQqx207WKrc0bXOWqDp9r3qwr58iNr2q5avPs26hle+pGbD04qOVOYJ46DvNcKGt/NY6h+vVxfV6m7OuLjn0dbNfDYV27jnX+jodhyMU5mh8r1UDHXG2ek+N0eU7yvyq6thY213X6d2KXk/05335t56ilpfVHUKMVQfOGU+3G5PLmY7vRKtlu6I43wWqfHW786rOreTbVuIHa17Hty76N2o6jtnk1ZO6jtvXVMq7Oy1S1dWpfXt347ZBweXyO+7Ftt9ZzcpST46Ua5JhF9nk1lqvlnBSA7cfg+NnxGE3Vtr9qn2s/Ry0treavBgew82Ix013QUVSGi5sPb1o212Csa964jnmDc9yH7YanlnU13dyGq/dKdTyO2uaZohOqOkaZV9v68q7W86KqrVOX6+Di/O2qMb2W83eiGudoTq9UQxwzZZ/nuFyN9eyQtb+nHD/zGO2fTdV5f3X4HrW0tJq1GgfAvBFVg6pxg3Zugnmjst8kbTe+Y97g7OvVohrFqeZ6tW6vjsdR2zy1Ddt5W/NqW1+tY//sRDX24Xp5dd172UogauzP0nGcfzW5OEfzY6Ua5JhF9nk1lqvlnE4JgO37Pnk5/a1paWk1WTUKgFmEWAO2tRRD84Zbra6s8sZX/SZozKu6qdnXU9u3IOtQF1ftcy03UJfbq+1Ge9zz5HyYLORqGZHL47DksE6tx63e2+DiZH+W6nz+djnOU5+PAS5RfR1ztXlOlnN9LRsawLXt+8SkAayldXqpwX+xNeuAeSOrfhM05OKGpsR5ZjGdynqtWs6qD2S0nThR5tm3bVvPYdu8+VnrVS8S5fGZ02rcsO3bs02v7UZ7jJuw/fjdzAzdXnIeLtdXcn1ehmznoD47W95YpvKZpxIAjuvaVcfzd5DTc6yxcAMdc23fhZKLc1LbtF9bx89c7xjX3nF/Nfbv7BxPXNyOlpbW6aPT8Bfr6sanpfXHlgawltbpJQ1gLS0tLS2tRlAjFEFraWlpaWlpNTiAdbGYlpaWlpZWTWkAa2k1E+nfmpbW6SUNYC2tZiL9W9PSOr3U4L9Y53XATKTqhYmVzVMckqpUcw2reYZjkxVb0w3VpMW+rr1Zh2NzEy2t5i3+3WtpaZ0+aqRfrAlKq+MBtuesBKZDlrND28kanRfYlrXPU21PXXTsoaXVHKUBrKV1eqlRAVzFR8dODuzisnY4252tfT0HcNdYVktLS0tLq+moEYugqwOX7tVuWJ32VEU3XK27PkcA29dhuIK6lpaWlpZW46rBAUwQ1pQjgGuCtBLG1YqgHV2t43ra8WppaWlpnR5qRACLQ7Uoa++I3rG/XPW5CtZ1rQOutk0trT+AnP/WtLS0mqoa1QH36uU8C7r2zvtNeDN6TXSoO7bNs2/TEepaWs1Q/LvX0mooJUaX4ODWfKz8KRNzx6Rh5rBU/D40FXNGpWHZlAy4r87F0ZBilBZXmGtoHUsN/outax3wCUmDVUurUhrAWvWtvOxy7F6Rgx+/SMbA5+Lw+eNH0e+xo/j8iaP48qlYFV88EWtMezwWXz0TiwkfJmHdb1lIjSs1t6LlSo30iz1RALPO13K4Di5XS+sPLg3ghldWSQ6i8+OxL8MX6xJ3Y1n8FiyO3YilcVvU573pPojKj0OmLHc6q7wMCrwjeyTg085H8dXTsRjSPQ7DXo3H8NclXnMIc9qQl+PxdddYfProUQXsVT9nIi+r3NyqlqP0L1ZLS0vLhUrKSxGYHYGZ0aswwH8iXtj7GR51fxcP7n4bHXb2wP0735B4He3llZ8fkumPur+H5/d+ii/9JuC3qOXwyw5FUXmxucWmr5TYEkz9PAWfdIoRiMZWwpXwrVOYQB78Uhw+eSRGQTxwX6G5dS27GqkIWktLS6vpKqUoHbNjVuPNAwMVVO/b8Roe2PUWHt3zHp7w+BBPe/bBs559JT6yRV81nfO53IOyPNfj+q/v749fBcYJhSnmHpqmQg4VYtALcfj8saPHD14nMUK20f/ZWHwmjnj38tO7VKAh1OAA1sViWlpap4sI3klhcwWiHwg8X8XDu3viKY/e6GpC9hmBbF2Dy3O9pz364JE9PdX2uog7/jbkN8QXJpt7bDoKPlio6nQHdI1V4HQG1BMJQpxu+KOHY7B1Yba5Ny1KA1hLq5lI/9ZOXBXyb0HsejwpsG274xU85v6+CV3ncD2R6Or1ER53N8D+mID49+iVKKsoM4/g+FRcXoH04gokFpUjQSK1uBwFZTyLE1NceDEGiFP9uptR5OwMpCcTqn64exw+7hSD/ZvyzL1qaQBraTUT6d/aiSkqLw69j4zE3du7o8ue9wSUHzsFaH0Ft0/Ac389Dw1GUE6keSS1q0ToGlNQjgNZpdiRVorNqaXYkFKiYlNqCbbLZ8+MUoTllyFXYFxXFeSWY9y7ifjySaPY2RlA6yMI4W9eiFOZ0kdDS8y9/7HV4L9YXQespXVqpAF8/NqdelAVCzOJig71eIuZTzTorAnijjt74OHd72BDkrt5RM4VW1iOHemlWJcssE0pxRaB7XaBsD22yjRCeb0Ama9BuWXisM0N1KK1v2bi44djGhS+VnAfnz8Rix8/T0ZZqW4vrH+xWlrNRBrAx6dFsRvRdser6LznXXRrYNfrKghhPgDcs/1lzIxeaR5ZlUorKnAkuwxrBbyEKp2vI3gdg8sQxoT1HnHEObWALjGqRBU9s47WGTAbJMQJs2kTO/X4o0v/YrW0tP5wmhOzRhUBM9mKztcZHE9V0HUz0euubd3xS+RS8whZ5FyBvZmEr3PQHisI4o3ilrfKa5YLCC+dnKEylOsz6epYwaLo/s/EYmLfpD+8C9ZF0FpaWqeZeNM+8c4dlsdvVY7zCYHeqSpyPlbwOJ42ITzv6Fp1nN7Z5Qq+dXG9rsKCMIuvixwuGTvIGPlGPL55Pu6kmxsdbwx9JR5fPhGLcN8i82jkWy0oQ2lkAYr2ZaJgQwrylichb0ki8pYlIn9NEgp3pqMkMBdlqadPm+pjqcEBrIvFtLS0TlQVKEUhgpCFdUjGZCRgBOLwDeLxtbwfgkSMRTrmIA/7ZMljt7Hdn+GnOs5gNnJTga8VPB62Ie6w61WsSdyH/VlQ7tUZWI8nCOH1AmEWZdvlvasA/bocVUXCziDZkMG64H5PxWP1L9lAXAHyVyUj54doZI4MR9YICb4yRhmvldNHhCFrXCRy58ShSC5Qec7p3d2lBrCWVjNRc/qtlSETGViOWHyOCHSXeF7iBfU+Eq9KvCbxinx+sXJeFN4RSE8UYAeYW6muxMJUPOXZB51298SzjVzs7CpYHN7F/V3cuq4n1iXFY69AeJsDUE80mJyVYhsogYMqsP/mUw7g1xIw/K1k9H8yAt938UHB+AhkC2CzBazZ30che6LEJBfBeRMikTVaoDwsTC1fuCsdFY72/jSRBrCWVjNR8/itlYvbXYNo9EI4uirYRqOnxLvHiF4C4DcrYZyIb1EiXtkSW8j295uoeqZqrISrukRXr754bNdHuH7lq3hhz0gcyinHzvRyp0A9nrCKog+ZLrhCOMwBFtjH8ykrfn5FnG+PRAx7PRGDHvTFVzfuwYCbPJAk4C2YGm3Ata5hAjnru0hkDhUQT4tBScTpl9TV4L9YXQespXVqdLoDuBSpiMcQhOEZAe8bAtX3KuFa9+A6PRWIo8QlZ2Gj2vamJC9V71ufHWs0RBDAHbb0RtsNfdBy1UsYF7wZR3Lqpyia22Cw1rWsqALj3ktUHW+cMgf8ZjKGvnQU39y9H1/f5I4Bt3mh301eiBCAFv8Y4xy0dQmCmI54RBiKPDPU9326SNtTLa1motMZwEUIVQANF3DaXe2Jx3sC4B6IQTeklC3A6/tGodPud5s0gJ8V+D7t0Rf3bRIAb+yDO9a9gw6b+ooDzsaejAqnUD3e2CAuOLW8AqX5FRjzTgIGPn+Kmh+9mYShL8Zg4O1e+PoWDwy8cx++vn0vPmvjicCvQ1EiDtYpXOsahPAEccODQ1GwJc38q2r60gDW0tKqX5UVACVZEtlAeVWWqysViV8lLCPxsgKnc6Aef0RJ5KIPZsTdhzt23I9uXv2dgq+pBN3vE3v64N4NvXHfxt5ot6kPWq3sjkG+y3Akt37qggngqOIKlOSVY8zbBoCHCiAdwylETyRekWCxc/dYA763Er57MfCOvZUA9h8QgtKfThLAtsgQCDNj+nSQLoLW0tI6eXGUn7hVQOBY4OBHwP73JN4HDn8KBH8PJG4SINccDacU6eJSPxAEdxdo1h98GbHiopPLPsBzB25FW/fL8KTXs+KAvxLY9akBv6YQqv53twB4vQFgxh3reqLj5o+xKz0Xu0/SBRPg65NLEVJUjoqiCkx4LwnDX0rEuDeTq8XYHkkY/UYiRryWoCB6UkB+XbYhoYqdlfM14MsYYAI4eGA9OGB7fG/UCxf7NP2BHxocwDoJS0urGatUrFn4DMCrB7CnK+D+EuD5mnx+3QjPV2Xai8BumbevJ3B0KWAbgCARowW+3QSY9QvfKPREFnpjXeoLuGPXtXjE6wZ08roWT3u+IxDu5xSAjR1d99YEMF3wDatewcTQnTgkzy/bUp3DtbbgOgyPnHJ4FUIeTORZSAA86t04vN8lHB88HYqeTwTjHYn3ngrBR13D8dWL0QrA3wmQGWPeSFJAPV4YM9uZCVes87XAa0X/27zw+c1eiBkRjqLjTcKqLVgcPS4CWd9FoDyzafc5rQGspdVMdMp/a9nBwIEPBa7PGADe/65AtpcB2mrBaRKeAuRdTwPe/cUxZyIXBxCOZwWYJ1vf6zyyBcCfB7bHnbuvxaNebQTA18nrXSaAm14zJDrgx21F0ArAG/vg5jVvoLv7WBzILseOtDKnkHUWhC474NhXUIEjwqEN8YX4bnsKPp8Zhb5Tw3DXA+646uotuPqGLbiq1WZcdf1mXH39Flx7w1a0brMdt9+2Gw+23YdXOvsLkGMqHfJwAfPQV45ddzxcnPTQblH4+mZxvg7wZXx5qxcG370P6QLN/Cn1CGCGQDhzeBjyliaaf6xNUxrAWlrNRKf0t5YdJEB9xXC3CryO0HUWAmEuu+d5lO/vh6OFnyASbzuF58lGgjjqyOJe6Ox1Ix7wuEEc8I0qOnldjSe9XhIIf+4Ugo0ZTMJ6yr0v2hK+NgjfveE9iXexNikZ7plwClt7sKiZ8N2bX4FDxRWY65eN92dEoH0/b9zYaz86fHwEzw4LxP3P7UXLa7bixpt21IgbBMAtW2/DNQLjFq02qfcd7/HCu0+F4lsBK10xIevSEb9mAPib+w4ZRc8O8P3mzr34tLUnpj12CCU/xSBHgOkUpCcT3wuER4ajNKbA/KNtemrwX6yuA9bSOjU6ZQAuShWYvgN4dD8O+Foh6+3vi9w9nRFx5DpEl34owKzv4udeyMCH2JzxEu7e3RKdPFubALZc8N1N1gUTwu03V3fB94kLbrPmNUwJ88BBFkM7ANceBO+uzDJ4lwErwnLRQ5zuLe8fwC3vHUDbT4+gwxfe6DbIHy+PDsaTH3mj1XXbnALYHm0k6IivEXfcQpzyPXe4o88zYRj/VgpGvZ7oHMI9ZLpyvyx69nIK4D6tPLC5lz8qZhxFltUBR30GXfCI8CbtgrU91dJqJjplAA4ab9bpHi98reiNpP1tEbnrIsREPyrQ7CvBzjacA/V4g/W/ebLNyVFdcPuua8UFt6l0wI94tVYQftrzLYHwZ04h2JjRbW9fdNrRB/fY64EFwK1XvYJ+h+cY9cBOwMvYmlIKr7wKHCgox6AVsbj9w4MKvh0+P4KOX3rj/s+98dBXPnhxSABeGBKIl0YE4rZ7duP6VtudgtdVXHuDAeLO7Q6o4mi6Ycci6eFvJhl1vy6Kn/vfuhef3+KJuDERKJpajwlYjjE+UnXW0VTrgjWAtbS06i4WPbs/D+x92wlY6xLvoXTf24je1wrRXtcixqslogvfEXC+XwOkJxN0wJ8F3o+7dl+niqGrAMxi6GvwuOcTAuAvnEKwMYPtlJ/26IO24oBVUbQJ4FvXvomX9ozF3izWA9fsGYvwPVgkcE4pwgtjg9D67X1o9xnB66NcL6OdgPjJgX54SeD7/OAAvPxtMB565QCuu2orbrzZOWydBR0xX68UCN908070ey4K37+dKk7YhLCZPT3wrn0YeJtnDfjS/X50vQd+eeoIyn856hyc9Riqg47DTTMjWhdBa2lp1V1h08X9dhOQOku2qkt8gIJ9zyNy39WI2Xc9YnZfiejYxwSafWpA9ESDzY/iK97DK4fvwP17WlWDrwHg69DFq12TrAdmWC74bntzpPU98dCWftiVnoPd6dXrgTn27+FiYFVkPh4Qh3vzeweU47XAy7hf4Gu430C8IPAlgF8YGogXhwXiptt3Gi74OCDMaCPwvbb1VpXE9d5ToQLhFOWEh79hJF8NvLUmfBkDbtuLT270RPjwcNX8qEGKn61gRvSIcBSsTjb/gJuWGhzAOglLS6uZqLwUONzPSL46YQD3Rta+xwXAVwmAb0CMu4A48F4BZ+8aID3RYAJWRElPPLavDTraErCqANxKXPHtAjvWATfBemAJZkS339y7sij6rvXviiv+AOuTk+GeUQVgw/lWYFVUHu779LAqdiaE7fBt/7kA+Isj6DYoQBU/E74q5DNd8KO9DuO6K50nYx0rCOFWN25Di5ab0evJEEwQCA/rkYQhT4SY9b/V4Tvorr348Fp3LOruC/zaQHW/DpH1bQRyf48Fypre2MMawFpazUQN/lsrSBCAvg3sfcsBqscTvZG+7+EqAHteh5jDNyO6nE2R6icZKwnvI7DgLTzg0RoPOgEw2wQ/4nUTnvb8QID3SQ0ANoUggPnablNvlZB1z4b3cef6XlgaHwdPMxPaynTeklykQHtHb2fwPaKKnp/+pqro2TFeHhuMtl08BcJbjtsFM9rIOq3abFdF0h93jcD4nukY1Mm/Rv3voDvF+bb2xKh2+5EzNbr+mx65iu8ikT05CuW5TW/oQg1gLa1mogb/rammR68KgN9xAta6xodI3fdAFYC9WiJm/w2ILn5L4Fk/9cDJsh3vvB7oIPB9sDID2hHArQXA7Bv60xrwaypBCLNv6PvFCd+57n3cvu4dLIiNgVeWANjMdt6XW4auowNwy3s14UvwMvHq6W/8XcKXLviFYYHoPjIQt92722iWdIIQZlOl62/cjkGvJ2JkpwAMsDU/Inz7tfHElzd7IU4caen0Bi56tsd4AbBEeVrTG8i/wemo64C1tE6NGh7AgQLgl08iAYvhAsBFbA9cfwA+YgL4IZcAvhFPezVtADMIYTZNemDbB7htzTuYGRMDD3HAdL9savTV4qNo/c6+ymSr9hKs7yV8WefLYueXhrqArxnPcZmRQapO+NZ7duPa40zKsoLJWVddvwX337cfox8OqKwDtpzvFwLfsOFhKvEqa4ITUDZUMBN6nADYzMMqPXoUBdt3IG/ZcuTOm4/cBQuRt2oVivbuRXn6qR1NSdtTLa1mogYHcP5Rge+b9V8EfegmRJcRnvVXBO1X8Kaq/33Q01kR9PUSN+MZr6ZbBG0PAvgZrw/Rede72JYSi70CYPf8CiwMyMGtHxzA/f3Mel6BLiHcScBL18uEq2p1vrWEgvCoILw4PBB3PeSOa6/cgtatTyAxS+KK1lvR/eZdGHP3fgy43QsfXueOEW334eiYiFMP34nifmV/uT+loyRAXufPReao0cgYNgIZ8po55lsVGSNGImP4CGSO+w75a9agPKdmv+UNIQ1gLS2tuqm8GDj0sbjg1wSkJ56Elb3vCQEws6DNJCz/uwWc9ZeElYj3EVb0To1esKzoJK67s9cdAjcOzN/0krCcxePuH+BJzw+QXJSMknIgsKQCXccG4bYPDqL9l954tL+vqud9TmBK8Loscq4tBMIvjghUiVkPvnwA11+/TRVJt77RBHEdYEwAX3/zTrS+ahX6td6DT2/wxJznfZA9JfrUFjtbMSkaudPSkPLZSoHscIHtGDmGiciaNNmIiZOMMD9njp+AjKHD1DKlEZHmH37DSRdBa2lp1V0hk1RXkifXDOlFAfA1iNlvNkOK7izgZGcczoF6vBEvTjq27F08f/A2tHen23UEMJshtTebITXNkZEco4v7e3h+76fINEeU2huQjZvfP4h2yvl6q/a9Lw+tamJ0wsE6YXHNr4wNRtf+fmj7mCeuv8EAcauW2wwYO0C3MtoIfFttw/Utd+CCC5fhjds2InpYlOrpquCH6FMP3+8jkTs9HUl9liLm8b4CWAHvZBt0XcXkKYYzFodcGh2jrndDqcEBrJOwtLSakdIPCoDZDtgZXOsS76JMXtkGOHrvtYjxuAbReW8IOOmAXcXxFU3HSKThA3zo1xb37KbbvRGP7rsJXfbfjMf23yKvLfHMvpfw/L5BeG7v53jWi8XQpx7ELFp+7kBfPH/IeXCetWyn3T3R+8hIlFeI/RX1nx6BRz7zUYlXbfsdQaf+Rhtfp1A9kWCR9Igg5Ya79vfHg90P4I779yjQthbQVgOvOOMbbtiuHDMTuTq8eBCd3vDCa09vQr643oLJpyjb2R6E77QUpA3xQGSH3kh4axiyf/zBOXCdBd2wQDhr0qQGLY7WANbSaiaq999aTDTg4WFEtLy35DvYcMHH3Q+0Fb2RvK8dIndfgphwut/PEV3xFqLLXkR0ydMSj5vxjEx7SeaxpywLxmyuVHu3leyKMleW/Tb8Edzt3gqPC3QfEid83/arcOfmS3H7xgvQdmN7dNzyDDrvfFW1u31+f39028uuKRsWxMxqJnhfOGwAtvOWvmi7uA9u/a0P2kzvLdEHt83sg3ZL+6DLtj547mBfvHjoI7Tf9Qa+Df5NXf7opEI89qUvnvsmQBU5M/GKdb8n7X5dBLuspCPuPipIgfm2trsVbC34trrWSNp66hMfVY/8ynch6D4sAPe3X4MNX/gAP8UK1JxAsiFj0lHkTIlF7PPDEfVQP6R89i1yfhIAf+8Etq5CnDCLo/PXrVfXvSGkAayl1UxUb7+1gABgyBDg9deB5wW0DL5ndVJAEFCWAnh2l5BpVlH0fnk9IEDmaw3g2oODMfRGvsdLiNx/HaKLBbLF9yE6/wZxwnTDV0lcbQbfy7T8GxFd2BbRpRw3mIM3EMTO4cuIFAAX4xNsSHsZrTdegtar/4erl/wTLRadhSsW/RVXLfo3rll4Ma5ecK68XoDWS6/GPevb44k9vRSIn/Vi3XD9g5jwJXQJ1ftX9MF1k/rgkmG9ceGg3rh4aG9cYgbfc9olw3uj1ZQ+eHBNXzzs9TrWJm9VX8+i7Sl44GNvlWBF18vBFdp/cQTPqsQr5xA96aAjHhmEbl/7q6JmFkWrpkfXbMXNd+xCt4H+yi2z+JrLvzgyBA88tQVfv7gTFdPjnEOywcJ0v/23ILrzR4h5YiAyRk9A9g91KH52iMzvJkiMR3lmprr29a0Gp6OuA9bSOjWqFwDv2mUA94UXgLffBt4VqDLeEXByGuftOQDkSnjI+yMyz68vcPA9A7B89e0N+HxowLham2HCV+Z7voeKPc8hLuMWRBYLZHMJ2VYGhJ1GSwPEBHLBrYYrVnXGNccRNkZC+ghBRa9jWOT1uGj+mbhi4VkKwNcsPRtXL/0HWi65GK2WXClxhYrrFl2iYHztoovQblMnPLfvC3T1ql83TPjS9T6xqw9aCngv/EYAK/C9YpTEaCcxpjcul3kE8nnffIAWU96Bf6ZRH9n/l0g80s+nEnZMuHpG4MskLGtaQ8TLY4LQ6Y2DaHn1VgO+V2/B7fftUQM7dB9tuGNr2RdGBuPJD/bj+YfWI+X7SBSeqk43VBgATnznZ3G/nyD+tWHI+XGKKk52BtljRcbwkSj28VXXvr6l7amWVjPRSQM4LAx48UXgjTeA9wSUvQSg9uA0zuMycWlA3iFg5WPApDuBMbcBI282Xqe2A9Z0Ezi/D3h/YIOwrL/nLcD9fiClO/JLX0MEoeoUui4i71oB9pXimh8S4LL/6Kr6YRY9Z4nz3ZX9LHqHXoBPwi/Anev/g8sW/hPXKvj+XV7/i+tt8LXi+iUt0HLxZbhywf9w66qb0XXvJ/VWJE34vijwfWRTX1wqrvbiIQZgnYLXSVwy8i1cPuIbfLq2FP4J5Xh7TCCe7O9XDY4NCV4rXh4TjLsf9lDJWBzA4a4HPNBdXPFLIwNVM6Zqy7M+emggHui0HvtkXvmPDT/oQmVMilHZz3EvjhEAf460b8YhZ9pxFj9bMWmyaqKUv36D+SOpX2kAa2lpGZowAXjuOefwtYJu+NUewIjBwPapAl+B8UAB72eXAZ9fLnGlxFXyWV5H3wrseF0gLOvteUnAK47ar7O459eAUnHNeR8hJb8jwvMFqPmta8LWaXC56wXCLRBdeC+iK1gk/T4i8Y4434+xO7sr3g06Bx+FXoQhR6/E83vPFxf8D3G/dMD/FNheLtGiGnyrRwtcJW74phWtBcKfiRM+uQQtwvf5g33RZWtf5WYvFdfb4jjg22J0H5w/7GV0mrESvVbLs8+vuXj6K19xvUb9bzXoNWC8MMx4venWnbj6ss2473EvVeT84vCgmvA144VRwej4lgfW9DkITDt19cCs+82aEIaYx78RCH9jut/jL35WQQCPHIW8pcvMH0n9ShdBa2lpAVlZwAfiVnsIXJ2Bl9FTXOyHfQTA3YF7WwCTBb5zPwJmC0ynybRvOwJDBcaDbgC+uV5AfLWA+GJgq6wbJ/TI+AQoEQgXfSjwlWn576Ms/0PE5t8mEKYTriuEzaATLrxPnG9vJIkbDix6A31CLlTw/SL8cnwVeTk+D79MFT23WHyWwPUicbpXOQDXWQiE55+DO9fcgxf293cK1rpG17198axEi2/7qLrd44Ev47JR70m8izcWJ+HjTcAj49JwVbdDeHlY4ClxvSoEsN3HBOGxD47gygs3ocNz+/DKuGDVhaUr+DJ4fA8P8scvnxwBJkarkYmcAbO+I2dKHLK+C0XMYwORPmwssgngE3G/DGZDjxx9+gJYJ2FpaZ0GiokBXhNnynpfZ/BlvPc+8I7Mb9cSuEfgOvENAbBA+zdxxbMEzLM/BmbK5yE3AV9fC/QXFzz8bpk2FMhZBJS/JdCVZStDtpnfG6XyejT/RoHw1QLW44VwC8SUPI4UfIGxR1vj/eDzFHwJXsaQo5fj4Z3/xiXzzsMNdYJvVVy94Bx02v4int/3pcD0xFww631vl2tzwSAB6nHCt8XovuJ+X8HdP/yE3quA3huAx8Ym4ZzOB9Chjx9eYdGvE/A1RLCO955HPNC+6z68+l2I6rbSXufrLJiV3WmAH8b/Hg1MP4rssRGnBMI5U44ic0Q4UvpNFPh+7xysdQ2rCLqBMqE1gLW0molO6rcWH2+439oA/KE43SfaA3eL+20nDneyAHiOCeDfZD4hPP1Vge81wFdXAOMeFkB/Kct1A1a3EQDL+tUAbEG4j4JwbP4tZnG0E9C6iKj8lkgtaoM9OY+hV/AFleD9XCD8WfjF4oIvxoCQO9By8VW4ZtFlTkHrKpiU1WZ5K1UU/ewJ9JjVbT+TrvrishG9cflI55CtLS4f9T4uHvE2XlsUg/dWEMAV6DwqARc+dgDXvOStHGaDZT3bg8Xd3wQoB0wQ19V5c7lOn/pg1PI4ICIf2cPDkMWBEeoVwrI9+2fZdubQMOSvykD+mhXIHDP6xIufzWAXlcWHxcU3gDSAtbSaiU7qt1ZUBPTrZ7hgZ/Cl+337TaB9K3G/4m47icudLdNmvmcCWGL2R8D4zrKdC4Hvuwh8PwF+l2nT7gR+EGinigMuEWA7hXBvlOd/iOT8+1VxdET+tSZkj+WIWyOt6AZMirwAH4RearrfSwW+hPHlGBLaHj/EdMULu2/HxXMvVMlWzmDrKq5eeJ5qK9xt7/EP3k/3e9+SPrhwsHPA1has+z1v6EtoN20W+q6RS7+0VAH4kZEJuOTxA7j0WW+Bmx9eHu4cfvUe4nbZTaXTec5ClieAHxEAD59ltCEvOZKt4Jg17iSc8KRoZE+JQ/YP8VUxWdw1p8v8zCGhyJ0Vh4pS+ZP2OYz0ocNPDsDjJyBz7DiUZaSrc6hvNTgddR2wltap0Uk/7C5eDDz9NPC+gNURwB/0Bro/K873auAWgWlfAe1igeuvAlAFYAHxrA+BITcDEwS+cwhfWedXccQ/yTrjrwR8Zf0KumAC1w5gBqcRzh8hL/9F0w0TxNeIy73eCXiNSCi8EaG5rdDP95/4OPRCfBZxEfqJ8x0YdjNGhj6KUaGPY3RYZ4yLeAy3rLwaLRZcIhB2Dtua0UIAfD7uWd8Bz+//yilkawv2ZnXD1D4q+coZZF0F4Uvne9WYj9FzeRbeXVEhAC5RAH50TBIuefIgLu3qjTt6+uKV44FiQweLpNkd5ihxyd8G46Vvg/DIQD+MWyUO2FSxbw6yRoWrOC4IE7CELV/H+CJr2F5kDfUUV30A2eODZXocModHIW9JAiqKjd7CKvLykTVlCjK/HXtiEGbx87DhyF+9Wm2vIaTtqZZWM9FJA7iwEPjqK+CZZ6ra/1oAZvHzcwLWNpcAj90qgBXYzrK5398F2j/3AKZ0M5ywmibr/PywAPgq4DsBsOejshNnxdCO0RcV4obz8p9DYv69AuDrEMm2wNXccGs1LbHoWuxJuxzvHjoTXwRfhG/C78Dw0IcxOvQJge+jAuHOGCExIepxfO7bEZfPvxjXLWYmtDPg1oxrF12Im1e2MZsk1b0YmslXfL36u964dIRz0LqKy0d9IO63O7rNPYg+q8T9LitRAP5wfQWemJCKS586iMu7eaP1az54cajhNJ0C8VQF3e6wQLw41kjM6trHG0+/dgBPP78P7Z9wx/dDwlEcUoryggr1Z1aeXIScn48qt5rFwfIJYpcwlvl0uJNjkTXEE1kfL0dWn4XI6r1AXiXkNeOd+cjsvQaFW4+q7dtV7OeHjMFD1eAKx9UOWOCrwN2AnXBQGsBaWlpVSk83erx6VtzqSy8Z8CWIXxO4drgbeFwc7q8ybS7drbxaALZipky33tMBT79TAHyNAWAPcc11ArBsN1/gLiBG/sfIz39FYFsdwqz7ZfZ0fvHj2J14Fz479F+M9G8tbvdZAe9jCrz2IIQnxzyJVz3uxEVzLnIKW2dx3eJL0HrZtQLTPmaf0TVh6yy67euLx3f1NTrUOK763z44d+iL6Dh9MfqK8XpnWalEiYr315bj+enZuOyZQ7ii2xFc191HAfCU1AO7ChZNi9vl+6cEuI/evgOPtNyKTtdswSMSd7ZYjx/b+SHmuRQE9UxC4uxslBUYf2qFu9LVUIGqWPrbCGRbgzVUwtiEr7jerC/WIevDecjqu1ggvEzguxQZvRaryB2+GqUbdwBHPIC4KrdtqWDTJmQMGmxCuA5OmIMxjB0njnokSkJCzK00jHQRtJaWVk3tkBvamDFGD1jPPw+M/k6gO0XAKiCe5wK+1YLJWT0FvjdKtDQAfORp2XBdAGwFQczXT8QNd1fF0RaEI/KvVvXFKB4Er/jH8eWhczDC7yqBLV2v4XwdY5QEIdxl6024aC6bJDmHrj2uW3wprl96FZ7y+ABdveo+eD8TsB7fIQAWqNYVwC3G9FX1vrdPnog+At+ey8sr4ct4d1UZeiwqxJXPH8HlXQ/jWgEwmwHRBdcA4ykKut5nPziCzjfvQKerBLrXb0PnNtvlsxF3X78Zq54NR8wbKfDtloAjneIQ8FoSsjwK1Z9ZeXYpCnemG454dDiymKg1xiyeZnEzne/n68XpCnw/WY7M95cgo6dA+KNlyPt2HUrX7AZ8DsjfFntm8wS2y99tYqLatl0Fm7eo4uTM0WMMyDoDMacJpNW4wGO/Q0lwsLl2w6nBAayTsLS0TlMxM/rJJ4E5c4zPBSnAz28AMwTKTqFrjw8lZFnC90eJydfJjVE+l8r0GqA9VhDEHyM3/wVVLxyV38p0wOLGiz+CV8Jj+OLQuRjhewVGhjwssO1SA75WjAl7FBOjn8ADG28QJ3yhU+jagw74hqVX42nP3manHM6B6xhdxQE/ubsvrhQHzCxoZ8C1R4sxdL4v4abvR+HDVYXotaKiGnwZPZeX4r01ZWjzTiAueeoQWr5idEfZKEXQBP+4YDz9xkETvFsN6N5UFQ/duA2d2mzD/pdiEfF6MgJeTUTA64nw6xqPI4/EImVlrvF3Jaooq0BpTAGKvDKRtyjByJZmne9QL8P5iuvNeGcR8kavQ/HynSjfI7AleL0lvPYCnhJ8JYTdxQkXmDbbppLQUOT8MsMcfH8ksiZ8b0CXxc3fjVeD9BPQuUuWoiwtzVyrYaUBrKXVTFTvv7WFCwWixgg8lVo9GpjyAjDzfRtsnQVd8uvAdIHvBHG/S+4CysT9Fsg8p5A9VhDCnyA7/xnVVIlOmCBG0XvwTXneBPDlAtnaAcyi6G/Du6g64Yc3tTaKoxdf7tINq6ZIK25QXVMe1+D9XuKC9/bFtRP6qN6vnEHXiD7q9dyhL+CWiePw/sp81eSI9b6OALYSsToOOorzOu/HTT180X14IyRhqWLnIDz73mEDvq3F9TrA91GJ+27YjLfu9kRMjxQEEr5WvJYI/5cMN5yxLd/8w6pSSXAeMkdGqGLorE9WIKuPuN63FiH/h42A/0HAV6B7YF918FqxV6bv3AVERZlbc1BFBUrCwlCwdSuyf5yGTHG8HPeXxc6FAu4yPnSeQmkAa2k1E9Xrb628HIiNNT/YlBQGTO0uTvhNI/HKKXwZpgP+4VrgewFwnMC4TKBcWax8ovEJMvMfFwi3UMXQJYWvICX7HQz2vhDDfC47pgNmjAghhB/FJHHCz+y8FRfPvQjXLBIIL3VsotQC1yw8H3euveeEsqBfONQXt/zax+j7uQZ4jY42Lhv5rqrzvXfqDHG+JS7hawH4g7XlePGXLJzf5QDavu+LVxsjC3p4EJ4f6I/OAl5V5OwAXwvAd7baiB86+yPxrTT42wFsQtjvuQT4PZ+A4qQy84/LUP6aZGSNiUb2t37I+mCBgm/hjC0GfPcJYB2h6xh73AG22zXHTnalnN9nIuObQcie+iPKUlLMqadWDU5HXQespXVqdMoedgO2AZO6Aj+95hrCvwuAf3oFGHsF4M2634/lznqy8LXiE6Tnd0ZI/kXiiLugorAfpga1xADvS1Q9r6s6YHvQCY8OexRTYp5Ez/33qk46LpvPUZI4MEMVhK9ecB4e3NYVz6nesJyD1lWwGdKDa521AzZc7wXDX8PFI99Gl9+2qISrXssrXMLXip4rSvH+6jJc9bIfOn/qIw7YCSAbOJh09cTTXsr9OoMv4+E229Dxxq3Y/1IcIt5IrglgxuuJ8H40DrFTbVnGpeXInh6D7AnMet6HjB5zUTRb/t4CDom7FbgeC74MFkPTCZcUmxutqdL4BKQP/AbZP/+C8qyGy3I+lrQ91dJqJjqlpU3hcqMjaAliuxv+5S1g2qsyvZt8/hQIeUcWlnlOQXqiwQzpT5CU3w6x+bcCxV/BPaET+h25FKPCnnAKXGdBCPN1sjjhIUGd0GHD9bh03kW4km2FxQ23XMw2wy0UTI8nA9oKDrzPuuCrx5uDMCjwso3vWzhv2MtoM2EUXl8cbWY7lx0TvoyeEr3WVKDrpCQ8w0H4OeqQE0g2WAyT/X0j7lcgq4qeHcDLoPu96/pN+LTdASSI+60BXlv4vZAA/5cTUJJquODS2EJkjY1AlgA48wsPFM/fZMCXYK0LfBkEsJcAuNg1gPM3bED2Dz+gwkld8amUBrCWltaJqSAHOLjcqA+eZrphvl8yUKavMBNh5gB5L5jQdAbTE433VVvhtPyH5SbaE/n5PTEm+GZ8E/JIZfvfusYIWee7iMdUkfSHh9rh9lXX4LJ5l+KC2Wfj3o0P4cX9AwSoJ9oX9Ed4aO1HOP+bD3DR8B4KvNeO+xJPzdqD3qsq8MFK9nLlHLbO4k1ZtvvCUhyKLcW7YwPx+Jd+qs/l5wf5G+EIzHqOF0YH4dleh1UzI2fwZTDxqu0Nm7HzhRhE90hxCl57+DwWj8xdBgiL9mYi4+sQZH0Xg5J9MYCPwLSu4LWCSVj7DgBlpWqbjqooKUHhnj0oz8szpzSedBG0lpbWySk12nC+E58Fog6qRJdKlcpnBWBnED2ZYHE2nTVBLPsu7gPf7DnoF3ivONtOAtbjhLD5+n3UExgf+QTe3HcTHth4K57w+Ajtdr6OJ9w/RNc6JGF19fpI9Rv9tAD7Mff38eDut/Hg3ldx7U9v4Yrho/D07N14b0UheqtmRnVzvVb0XF6CJ2YWY85hwy2u9UrDA5/44uVR4XhlTKSK7iPD8OJQDhHYMDB+cUwwnnxuHzpdu9UpfLtI3N5qI/q3P4Tkt9OdFz3b4zUCOA4Jv2erc8qZKc53WBhKowuBcoEyYerp5Ry0rmLXHiAwUG3PqZjfYP8bbUQ1OIB1EpaW1h9AiaHAhKeAw2vMCZbEhRR8JRB+RWBZ3y6YIRDO6w4UDld7W5M8EZ/634CRJ+CEGaNCu2BQcFuMi3wYScUhiCtIw+/RK9DF/T103vOuAqxz8H6sgHvfjldxvwD7IQHvUx698anPOMyNXYnQ3CiM3Qk8Pw/otYLte4trANZVELx0yY8LfL93L6vGjm9+jcQ9b2xFxzfWosPra/Fo7914QQD8qsBYFU/XM4hV/e/jXnjkupoAfvTm7WjfeosqgvZ/JRHhr7uo+7WHANj78XjE/piFiqxiZH8fqZojVcrXV4C62zloXQWzoFNTzQ00bWkAa2k1EzX6by1wB7B+Qs3s01J3gWRXJ/CsjxAnTIdd5q12VSH/ViSMxmf+N2JISEeMdtIrlrMgrAnfrwLvwNCQBxCRf0htz9LO1ANov7OHgqyzkZG67HkP7xwajB8jFmJx3CYczgxEUlH1tqRF8iwyfncpnppVjFcXGWBlOIMuQ82X1+4LivHM7GL8sr8MZSZ8K4TCa9f74b2+83FBq0G46PpBuOzGwRJDcO0936Fjj3V4ZXQEXhgWXK9u2ACwZw0AE7qPtNmG21puxIpnwpH4Zhr8nAHXMeiACeApmShPLlR1wNWUnWMAWNXrOoGtYxC+vn5NxuEeSxrAWlrNRE3it5YWIzAsMT9Ykpth0VgB5XMCTBYbOwPpiQTd77Oy7Z/M/VTJPX2+ONn78UXgrRgW8qAJ2JqO2Jj2CL4Jug/9Am7C1KgeSCl23oZ0Q9IetBWHy+JoO4T5/oFdb2KA30Rzydq1MbQcvQSuz8wpxovzS9BjSU3wvinTnp8n4JVl+qwuwZ6oqoea0tIyfDtenObTP+Kd9+ag26u/4uI2I9Hi9jG46o4xuOLm4bio5de47YmZeJkQFkfsDKYnEgTwU8/uRadrq9cBE8A3X7cR4zv5IoVFz+KAnQLXMRSA4xD/c5Z5dk7Enq0I1j0eRnazI3StaTt2AgcO1Jp81dTU4L9YXQespXVq1KQfdivkBpvfW4D5kgFOp0A9niB8nwcKvpRtO89kTS2OwZKEIeJoO+LLwNvwddA9lRDmK5Ov6HgZ30e8AK/MJShH9TapjloevwX3bH8FT3r0rgZhOuPn936KjBKjLvNYyimqwPrgcgzdVlpZxEz4EszdFxgAHrWjFNsjylHokEv0y+8e6PL0VLz9/jy89d5cfPjRQjz23M+48MYRaHHbaFx957cqLmo5APe+sASvfhtdb0XRTMJ65s1DNZKwbrluAwZ0OISkt9IQJFA9ZtGzLVgHnLbxGAlRLFImZAliq5kRP7OOmA6Z0/39Bb6OD39NW9qeamk1EzX50qbyowY8c5mUdaIQZj0y4StuuuBjgW+GuXHXSiuJxaGsdVgYPxDDVUcdjyooDwi6C2uSxiM8/wBKK4rMpY+tOTGrcff27njao08lhFnfy3rfoJxIc6m6KzKjQhU1M8O5qzjeT9eWIDbbeRFqWHgKur38C97oOVvB14reHy/Eo8/9hIvajMAVtxoQvvK2Ubj8pqF4+suDeGlEqFOgHm+8MDwQz33lh0du2IZH2xgZzzeb8GWHGyGvJR0XfNkjFvuILopznrFcTSUCV3YOw6QsgpcQZocb7LM549h/B01RGsBaWlqnTuWJAs4BRtFx/tsGTOuUnGWCN/9NAfgzQOGwOsHXrsDcXQLduzE4uD36B96J/ZkrzDnHr6kRC3D3tu6VDpjBOuL1iXvMJequg3HleEnV85ZgwMZSZBa6rr+cNXcvnn5hOt75wHC/jhB+pvsMXC4AvuTmkQrCl9wwCG1fWqoypOvLBbMY+slHPdHuyk244/pNmNDJTznf44UvO+Kg+40aeZyD3WdlAbvlOtMJn0bFzc6ki6C1tLROscTJFM8VmL4hMBUnmyevTqHLIHiZaPW6RDd5L9AuXibbqL2bQWdakTgan/i3wsCgtvDN2WZOPXGNCZmhnDBdMIPZzxNCZ5lz667fDpTh/unFGLm9DHnH4MmY8Zvx3Msz8Pb71eFrBYujX317Flq3+0654YtvGIxbu/yqmio9Xw+ddnDow27DAtH+3YN45MptWPlUOFLfSUfQ8cKXxdTifn2eiEN+8AlAlMNmcuSjBhyr91SowQGsk7C0tLScqjwOKPpdHPFHAtfuEmyqZC+aFvhyWt7LssynAt55ss6J9dlbWlGs2gf3D7pTFTnXh0oryjDQfxLu3f4yunl9ggd3vaWaHR2PmBn92qISjNheiuLaq5+Vho3egBde+9UlgN98dy7e7T0f7/VZgE7PTMPlbYbiyvt+xDPfhOCFoYHG6ElOwFpbWCMuPTPQHw987IMun/ti8pZ4xC3KRsxjAt5XEhRQnYLWWZjLHnkwFkkLcswzOwFx4ISjTvorP42kAayl1Ux02v7WKgqBMj8BrMCYTtcCMJsuFY6ReQGy0Mkl1/jn7MDA4LaIK+S26k+FZUX42HuMav/7uPsH6L7vC2SXVA2zdywdSSjHhD2lKK9jq5kJk7eha/dfKhOwnAUhzPkffrwIL736C7p/uBw9v48UeHrj4U998ER/PzWOsDPY2oPQfXqAHzr380HHj47gma/9MXbBUYTFViW9Hf0hE4cFpHSzLFKuAVvHkGW4LNeJnVQP7rW47nX3TVEawFpazUSn/W+tZK1A1+y2UjUvYrOeOiTn1EGs7410aNtbX8opzUOvw0Nw745XVGcdITkuhsJzorT8Co4/UGetWuODJ5//yWkdsGMQws+++DN27AhCcWkFthzMwMg5MXh1ZBAe+8IXT3zlhxedFEsTvAR0p898lGv+anoEVuxORUKa86JiuljfJ+NVfa5/dydumJ9Z5CzzvGUZnyfikTTvJJxvM1KD/2J1HbCW1qnR6Q1goVDhIAEvi5wFvsW/mNPrQ+yeo2E7ZkgrzsTrB/rjxs3PYkfKfnNq/SszMx9v9pqD7m/8XqsLJqBfev03vPPhPGRnV+/cIr+wHP5Refhu4VF0ERA7wrfrN/7o0PcIZqxNQFZeHcrFRXlBxYgakQ6/bgnweToegTY37PNknBr1iPOiZZm8wNM7cao+pe2pllYz0WkN4IoUuYszw/kpge98c+LppcTCVNX384ig6eaUhtGuPWF4ous0vPrWTKdOmNNefvN3PNFtGjz2Rphr1dTouTGGyxXoEr5MsGIxc8e+3li4Ldlc6vhUeLQUkYPSFHAt98vhBlNW56Ewpn5KM5qTNIC1tLQaX6XbgJwHgRLHvqRPL/lmh+JTn7EoLGtYl7dlezBefO1XPPX8T3jlzZkKvHTErwiUn3ruJ+V+d+wONZeuqZyCMrwyPBBP9jdGUyJ8nxrghwc/8cYaz+pdaB6vygsrEP5VKo50MuqGixLr5qL/iNJF0FpaWo0scUaFYwW+J94utykpJj8BuaX55qeGU2xcBqb/6o6+/Zbg7ffmodvLM9Cr93zVU1ZCQi1dO4r2B+XgkX4+eI7wHRqIx7/yVZ93HqmfZj2lueUI/TQFB+4+iix35z2VaZ0CAOskLC0trVrFriTLfM0PWscrv4AEPPTYZAwesRZZWXWD3W/rE1VW9EvDAlU9MBOyDgTXb2JUaXY5/F9OxNHvT89eqk6FNIC1tJqJ9G/tj6mfxQV/OXAFikvqVtRbXl6BPpPCFHQf6eerMp4DohpmcPrCoyWIHpOuiqW1akoDWEurmUj/1v54KioqxZr1vigsrHs76aPJRej2jT86fuSNV0YEIjrJYQjAehadcHmRBrAzNfgvVtcBa2mdGmkA//HEcYGPV5sPZuCmNw/inbHBSM3UTYIaU/oXq6XVTKQBrFUXffFTBF4ZHoTMXN0sqLGlf7FaWlpafxAlZRRj+KxoDd8mIl0EraWlpfUHEdv/FhYf/0hSWg2jBgewLhbT0tLS0tKqKQ1gLa1mIv1b09I6vaQBrKXVTKR/a6evWCocmleB3FLdXOePpAb/xeo6YC2tUyMN4OriGLuhORXwzaxAvtlHRaG8OjKOLXGKbNWibNkTkluO6PxTB0MOOrQvsxzxDh1W8LisY9dqftK/WC2tZiIN4OoqEnDtTSvHnpRypBVVKPBGCJDjC6ogl14E7EwuR4JtWlZJBSaGlWKyRKa8r4u4VJnDooUCzxXxZdiUVFbrgPtcL6W4Aj7Z5QgRF2xfNk42Ei4PAwUaws1S+herpaXV7ESIpQp09wuAD6WXo0RgSPdLACeasOX/AQI9r9Ry5Nla5WQIDKeGl2JGZKmsY6OhC3GJVHGuUbksQjamUXTQ44JL1LayXHRUxeMKFMAekePwk/DOKkeErGftNU2OJa6gnKMlazVD6SJoLS2t01Ls3XB0bDF6hxYhyeZUycxAglXge1Dgm23OIyQJ4HwTklzOO7Mc+2SZowI9O+S2JpdhWkSpAmLOMVxwqawYLfANl20n24qQud9fo0oxK7pU1fE6U5YcyyHZR5BAOFlOKCJPjidDHLm850NEugA4Jl+O4RTUDXN/PAbus+H3pkU1OIB1sZiW1h9DdH+8gRNIp0K7s8rgtjMXbtty8UlkVZeK2eI2LfgyLKUXAJE2B0xAKocswPMUFxwnECaUDwmUf4kqwQyB56QwA6AFtThhutjoPMMBO/bsuCTWcNL2Oma7kgR2fjnlCBXw/ij7cc8oQ6wcX5ocGx18lMD3qDjgSHlt6GLodNnnQbkWh+X8WSet1fDSANbSaiZq7N9aqsAkVJwc61Ap/k+I5NWhGPdEFChgOntfPtz25KGTX9WAAnSz+wSsRwQmwdkVGCdw/jSgEB7pZUgRuMUKLCnWBbOO+LAsR/DwPY99fWKZqv/9XQD8m8QUeU8oOhPhS9dLB8zgZypJznt5XCl+Efj+LE56UWwZPGT7jglVibJcjBxvd+9iuK3KwzW7C5FqXr/4wnLlfmPlPGMkshrYBfP7Y4mAjzjyzLqP7aB1EtIA1tJqJmrM3xqLL1lfGSlOzmpKw//p3liH2VBq412gXHCv0CJzChAkACGACcRp4mTd1mapuHxXroJvigCTRcJhMp/FzwQwYe0j8CEglwo4pws4CV/GD+ElCBHn7EzcFou1uV3DAVeoOuSfZf0pYSVqfYL8J4Hwt8El2JJUncAsMTgg+/33FnmQ2CrnsiEfG1KMZRJk2xaAeQ2tovSGEr+2QHHjBPCx3DYHUEo9ReM48DuxHmwc1UDPdqdMDf6L1XXAWlqnRo0FYN4Dk4rKFXz5ahehHC0QcXUDPRFxf74CpEHRxTjLMw8XHMhHtOzHEouY6WYTBIpfBBbBbWM23Lbk4JytOQrKdMEEMJ3yfrOY2legQwARPDOjxbXaADwlvFQlazkTAUzwHpV9xUhw34kyjcC11rfiV9kmp6cIdC3liNPkNbrRs1COMx9nbsrHbnHqfKDJKWUil1EEnScH5wo2GcVlmOabhnVHc2HLATtu8fyDBMC8FjxGV98Z4bs8Xhy+RH0OI8xzZgJanFw/S/yewuXviiUpjmKJgLd8LyxtOF3VeI/MWlpa9arGAjBv3CwipVtjsPkNRSfMz8oFy8T6gvDXAt6/7MlTRc9u+/LxJ698PB1QiADZDxUnEGQdMKG4MK4EfxUAX7QrBzvSSsFhcwlKiqCkUzbqPQUAMi1DXOZ0gSTrbQlNvtINOwMAReAS6haAk+UzXS0TuAhcC750wfw8IbQEG20ueLvsf3FCGVp5FOLCbQVYJ+43SiDE+lgmXhHADKtY31G5clEfWhkJtwnecJvsi17b4+T7OH4g8bzpfpmJzYcNumC+57V0VECOAeD1iRVYnSDnXmDOOEkxE/2g7NdX9ksYU3zo4N8QrwfF5zv+vVHRcmx75btjMf7pKg1gLS2tkxJvlqxPJWh5s0wU2HIa27YSHixCZRKRK4gcjzLk7nu5OF43D4HvfnllHTBjdx4ultd42SeLg+lqvSTGRxWj25F8nL8jB+/4FWB9chkyi4zMZRYr700tR1A+ECgui8oSNv4QJrA0ofmDuN81AkhXSpLztjvgJIEnk9Fmxxhu16pHJnznHTUSuubLPGqvwOZscbx0vm6b83HJ7gLMji9VAOelyrYBmJnJzrQ9NhduU3zh9nsQ3H4JwFnT/JBob1NVB2XL4ky8ovMlfK3wk88EMUsKWAduQTFOgLtO4LsluQJr5dU/+8S/V55njrlhXrfDsr9YeTCyniGYDMa/H9aH5wuNmTUeI8fC+mo+NLD5lnbAtUgXQWtpNX/xhkhQWADmLZEOk59VEpG8sqj1ZDUpocTIfN5rg68NwnOTS1EsN2nW6bJu9+o9ufjfjmy4bcuB2+pM9PYvRLnMZ5vgALnZ++cB6yPT0fbbVXjpx03wTczC/PhylTxF90sQ89xciW7M0QVT7Enrp4gStT4BTBgviytVpQJ0tiwluH1PoarzddtRgDMk3MQBu63Ow2hZj+Ix8rrxuhI2zrQtTh5EpvnDbaYAeKofOq2OQpGLsupgOSb2tsUiXbtY18zkKzt87UE4B8mrJRbT70ipUBBeKQ7YO6v6/nJk/7E8+GNor5D/vn05aO2eDT8hLbfL+nA+EFCEMDtC4d+T9SDCU+M1Z1E1m24x2IFJQ2eIN5QaHMA6CUtLq/nLEcAUXZs1jfClUTmcXCCQMu+wxynZDG44mI/bjhTgmsMCLi+jCLoy9uThw8hiBYAkcbX70srwzy0C360C3+0Sm7IxQRxxodn1JLOPg8TNPfHDJpzb51f8+/1f8P7sXdiYDvwcWaaguUBcK2/4rsRZbL5kAZivVlE7E67YCQddMIHOV/bORX0XWYJ/ivs9f7dAWMB7xnYj6IZf8Taym9S25VqyKZKrBKwf/NLgNj0Abj/54wxxwjsEyI7imuvkwaSnTxF6SXwVWFwto5pNqOh0ncGXQWccZT5YUHGFwBoB70YBMB0wYWwx3yerGDesPYqzl0Wj685EHEirSo5z1Bt+8v1tSJdzTsfXYQXKAR8UAFt1wJHy4LYtuRjJ8rfDxDZeB3s1RpQ8+LAOmC6YpS2nozSAtbSaiRrzt6bcrul0k0wA86ZJALOOLlnI88bWWPx1qi8uF7e2JjpHLXM82phZJiDNxZasMvQTkLq5OwDYIw+PBxRiRUoJXjxcgDs9Zf5WATDhKw74z5uzsTm1FAVmExu6pnCByRNTNuCKz+eg1YD5uH3YUiyOK8LMo4YLZlFybX0xM0mI0KXzJYBZHG31Nz1P1mV9slUHzKzo4BzDzf5DnO/3Mv+jYDkPga4dwK/7VqUXs3iVyW0sfrVrnVy/bmui8PcZAt9fAtBmQSgWhmWZc6uLxzJC9v2JfzEGBBXjfdk+u7ykCDQmXvG4+OpvA68dwCxmto5gmwCXdb+bkozXvenGHPYa9sDmeLjNDoPbkii4/RaKIT4Zap4zPenD7ydTIgM9A/PVQxrrgDMFxNtSi3DZxiT8aXUCbtuZIs64RLlh+2VgZyWE7+mciKUBrKXVTNSYvzWVcGUCOEEAzNthkkCZAM6Vm/yWWLnZTvKB26+BcPvBF63mhaDEASrHkpcA4owdufghsQQfRDgBsDjiC/fnI0Fu1DOii/HvLQJeG4DPkvfu6WUoM10UoRYrrBu3xQ8XfzYbV305FysOhmFLmqwvwFwdX6YgbO9e0lEEcIwDgNkRCE0+wcv1rWJoZlO7p5ZDLhNu2FGgXPAUgXBlMbQJ4O7eVa6R9eaOzq+4vAK3LBDIfS/Xk3W/P/rhZXm4scTvItehNxQ2x/rQtwj9AooxPLSksmctOmsmodEBu4Iv4UzIbk2uUBDkK4ufCWAmY1lNtIrlet68IRZuiyLhtjwabvMjsCIuX81zpuGRhThjmwB4SwYGyZMQH4gCZF9h8sBxzZZkuK0SmG9Kkm3FoTuz5GziHtl5CYuftQOuRboOWEvr1KgxAcw8Gtb1MhGLwSJe1i0SwAUyb06YgFBAoYAxzR+d10VXJvU4am9cJp6d7oEPlvogOK16kep7YUX46548XHBQoOWsHljmrUgT+snN/Blxwf9h3a8Zf9qUjeWJVTQlgIUBCEkvwLUDFuASgbB/bCqEU5h1tAwHBEzTIqpg5UzOAJwrAGYhABOu7M2ZmNC102zjuyShFI/vLcQkRwBvLsB9h8qqdYvJa2g/hGyh8fXzQ5XzVddzRiDOnR2ML72S0H5VJC6cFYzLZf43B1IweG8SpnrLOQnYPhf4fi0OmAlNlvgMxCZHBD2L5O2JWP7ynl16sm0zl9ufUYE1Jng3SrD4eVeq4fgt3b8rEW4LBcCLI3GGAHh3slxgFzqQW4YzBcBniAPelGF8L4Fy/fyyy3D1NgHwOtkWAbw2AQ94pav5lng92IMYM6bpgHNsx3A6SdtTLa1mosYEMG/Q7CyCLpjA4D2e7oqOmEk1exIL8I+fTWD84IeBAgtn2hmRhnMGrIXbR8vg9sly/Kf/GuyOTDPnMku5As8FFhpZ0A7w/bO43z/J9BkJJYjPFccsbrcjQb3ZdMEbszHQ1mEHRR5O3hmEK8X9XvnlPDz5/Vr8cjgWq1MqkCDueJK4RXsTpCQ5v3ABhCUCONIBwHSrBASLoAldOul1SeX4TUzqIVvJ+1cCwyt3CnS32uqAd5fg7wsicc8v+3D/L/uxLTJDXT8bM5UDvn1JuFH3y+upItDIhpZr+9aOOFUnzKQst3GH8fT6aLUeu7pkMfTI0GJMEvftmLgULsdurwsmjCPknOxi5yWrWP8rAOard2bV/LmROThzQQT+JO73vKVR6O+dzuegGqJZXZZcIt9NrnwvmfiTxOIUo16A7jdFrvuyBPmOVycYAN6QiAu3JsvxF2BWfAF2ZxhF9FyWDphRWylFU5YGsJaW1knLAjCLnwldq/tJs7pVtVelK1Ou7QdfrAh3Xl85fJss02cp3IZvhNuwDQLi5fhmQ6A51xAhfBGh6+UAYImzBMLbMsoQk1OBYAEIe7+qTMISAHc/UlUkeiAqBY9O2oDL+s1Bm8GLcOvQJbhKIHzBRzPReeJ67I7OwM8x7GDEOJdNRwUaq7Nw74os9HXPQ3BmmcrUTRWmE7yEcJwEnT2DCVzfC8CPZFVgg9D8/kWheGiuP0LZKbUoWR5QLiJ0LQDvKcUZi2PgNljOe+hWuA3YhEvH7RbAlyho2fXytlgDsBaAfw3EP2cGYWVUDvanFOCvfNj5TaZP9kaHdbGYfLTKAX8mr0zIOiLXx65kiTgJ1vcqB2xC2A7qQLmuFoBZDM1XKjSnBJez2JnOd2GEnHd2ZZ2xXdHy99F+v3wXmzMUfN32ZMFtVxb+sSMTXX3ysDG1FOQrqy1a7kwVF2xCeKO4YQJ5VTz+vDIeO9OKVb/bdL8cMMPVaFNNXboIWktL66RFx8ciaCvxis4wQ/6bE5GDGcFZeHVbHP5C+E7zxwNrolwWP38lsHX7bCXOGLJBhdtXa9Bm3DYUlFT3UuPjS2rWAXvm4xpxvGxuEyoQ2S329v9Y/GwD8Ks+BvwiUrJxdf/5uPCTmbhp8OLKuHnIYtwicWGfGXh4ymbMjGd3mnJ+csBd1mXjtqWZ6LQmG9csyMSnnkbxODObmYhlFT9bWhNfqsYVZlOZznPFnQ7eCbdvduL+33xQZNbR3ru/SLUBVgB2L1PFtmcM34wzxu2C27ey/Ijt2B6dabTJsWns4RT1IKOaHxHAAts//+yPhLwSHEgT9zhdHLA44me3xOHrgAJ8FliiErAYhHBvvyIslmtI5eQV4Ke5a/D5qF+x1NMXYtgVhBWAJSwA8whY5KwyoAW8GwTAG+SVdc5P7hA4zhVXvkIeIATAD2+TC+dEg8LlgWODwHe3gNceAmFC+fzd2Ug293eze7pMk2B9MAFMEDNWJWBcWK6CLh8iOJyjvYj+dFKDA1gnYWlpNX9ZAGaHHOw9iffDFzfIzXiit1H3y7aqBMX0AHGQkbK88ztmu0kCni9W44yhJoAHrceZX62Gb2K2uYSh2cmllT1hVYZ8/ii6GPlyY/YTg+0pTvhfVh2wCeCv2O5ItOxQJP7X93eB7ZJqALbihoHzcduIFfgxogj5cqhFhMyGHLRfmYXOa7PRTlzw67JNFjdbxdCEMN9b2iUPAFMiyhCYVYoWPx6A21gvuI3zwqUT9yGVBylqd0AAvMkE8B4B8AJxkCO24Iyxch0Yw7Zhpa/AzOF6rY+R82Exs+WATRd816pIXPRbIP7ygw9+D8vGd9HlGCIufEBgUTUA9xUA/3y0DKWlpXi510C4/fUmuJ1zL874952YNm8dkuQ82BEHIWz1LsqHpt0CYNb9Wg6YVbPuKUWq6NltWZSRfMVYFIkXdyepzGi7XvKV74yJV44AtkIeqvrsOYruM3bjmvHbcf5vh/HnzQLdzQJhwpfvxQn3lS+YnXIwAcs/x3jgs1Qu16rEyrRr4tIA1tJqJmrsJCwWQTNjN1cczB52EMEiUmY92yHBEAh3XBGBQ+LU7PI8moFzBq+H28B1VQ5YQOzWbyU+Xu5jLmXo50QbgK2iaPk8VlxdhcAyKKMEe9JL8BfW/5oAPmNTDhZE56r1Z3uF4PyPZ+JmJ/BltP5mIVoNXIg5wRmqf2Xy7yOPPNy93ADw/auy8PTGHHG8HD9XHj6E0gx78jG7w5wcXoZQuSBXTz8kQPUUV+uJ66cdkocEw+Y9fYR9Vdsc8KIYwwETvqN24OIJexCSXLPJVkh2Mf72q1zLGfbrK+/lQafd8ggMP8ACZWBTahne9i7EF4EGeAnggRK9/YrxfRwQHhaDs654EG7XdoFbm2fgdm5bdOjWF2xZ5JdToTKg7Qw9mGE0PVJ1wPEc/UoAnFkizlcc8IrYKggvk5gTjo7bErA5uQCHs4oRnl+Kuw/Jd6aKnuV7cZfvhUXQFnw983CWuN3zB67GuV+vxLUj1qHNwGU4/9fDcNshrtkG4A99s1S9OIugWQdsDZ+45GCEalb26MQNmLojAKVNHMQawFpazUSN+VsjoNguM1IgxPv1FN+0qi4SHYPFpjLvSnmfZI6OH52Rj0tVkTPd78ZKACsID5ZXgfA36wKQlGskUS1JFQCLW/rL3nw84F+Iv5kAniOus7ygCNEJGUjIKVC9LHEgBkL4PwLh0CwD+kNWH8RFn85yCuA2EoRviy/mYlfAUbU89VtwEW5bagD4LgHxB7I/DtafKKaaXVJa4wlb2pNaju/DStUg+w/O9oHbaAHwKA88uzhQFWlTYyLMLGizDthtdYq4/k1G8fPI7Wg1xRNp+UbSkV0BmUX4Kx9u7A840/zwzOaq46XmxZVieEgxJkaWVNYBf+pfhClRpYiSSxEYGo2zr3/CAHDrp+B26QO4q9vHYHfV/sJ9xySsfUJmqw3wSgEwr6Zfajb+NVXOjQBm5rIF4RUSbBPMounFkThrYST+xiLqlRJ8XRtvgJcw5qt8l/9cE4tWQ9fgujGbcO3ojWgpEL563Fb8aYtcF7pgAnhVAoYE56i/MxaRsxg6Q443PjMPrQctwlX95+MG+Q4v+Gw2Pl7o2aTdcIP/YnUdsJbWqVFjO+D4/DJE04oIjT/dKzdKe5KQY/wWiL9P94dvugHUvuJw3fouwxnDqsO3EsJ0wu8tQo95B9Xym+Wmy0zo8/bnq+4n/yHu6Qxxwj4CwfzcAoQlZaE8NxdDA1j0LLE1BxfvykFyniCjohwv/LQZl/SbrWBbDb5yA2cyVttRK1Tb4JWHItX+wuRG/5Rsp+PqbHRam4Xbl2XCw2zSxL6n0+Xhg52R2MUi6ImhpSoRbbj7UTmH3fjzWC/4phqJYBVy0ULkmp3NLig5FKFA+L97inDPHG/8ffR2owh6yBZ0nXcERQ4QOZJeiDPofqsB2B+PrYkylzDEPpzZS9mYsBKVfEUAf+RfLAA2isDD6IAve6gKwJd0xL3PfYKIgmL4i7tlP9CW+B2zDTDrgDkQg5c8eCzZdQitn/4MZ9z/Fs54YaCAVoC71oDwX8UFP74nCZetkXMXN3zflnj8Y6P8XewUB7w1FW5r4gSoAlY6YVX8nI2/7MrENWO3KPASwNeN2oBW8v7vKwXq2+Shji5YHPD4CKP+nfW/BHCCfBXbg+Jx7dcLcc/olbh39ArcPmI5zvl4Fo7EVGXRNzVpe6ql1UzU2A44NbsASRl5KBNYdN0kN12r3tdZCDjO/DkAh00A3zF+h+F+ncBXhbhiJmc99auXWl7VAe/KxbXeBdieVYYzxA1fciAfci9GQX4RYlJykJuZix1xuTiTDnizuDRxweF5JSgrLsE9I1cIcAW0cqNu/c2iSgBfL873XoHv6zO245yPfscmn2hVB/rillzcIdAlgJ/ekK0yoAtKDcfLLGgOK8ihCe0KEUDNjC3D/sQ8PDRPHkbGeIgL9sD4vVUjFpWWl+FWD4HvJiNu32tcj5eX+gp8t8Ltu91wG7ARb64IUNMt0QGf6Qjgn/xx15JwFJru2hI7rOjrV4z+ZhH054HFGBxcDJms9NGAiXA7vx3cbhQAX/Ewrmv7MvwS01U3nRwYwhI3q9oCC4A3pwKe2SVo1X0A3O58HWc88QnOuE9e3xwjjl6gujxGJZTtSilEcmEZlh81gPlmSKE8aBC28p3Q+QpwDRcswaJpz0Jc8ssBXD9stQHgkevRcuQ6/GMFASzQNpOwxoQZVQl06AQw66wX7g/HlV/NUwC+W77DVgMXofd8d2TJw0RTlQawlpbWyUuAkplXhGxxnxkFJbhpkTihau1UHYJNZATQ7skFsmoFbhi7DW791ziHr4Qbo99KfL8rXO1udFwJ3Hbk4mafAuwXF8Ti6Pt8ClUHFqUlZYhPy0VGZh5iJC7ZkYO7xCn/TSA8LbYYBXn5CrbtxohTkhu1I4DvGbkc783ehXP6/g73oFh851eCNouzVBb0AwLgJwTAcSa92AkF2wkzIzfLdp9nr1AfbIvBFT8exp++9TTgO3E/3CbsUxC+f6YPxnjEwj0xH1eK6/2HOOAzN+fjBe9ilJYJlKfLcsO3GdnQdMIDNmFDsFDPVGJBKS5mUb7VGQdDrvdVs4KR7dAL1tbUMpX1bNUBsz54oADYGuLvkF8I/nrZg3Br9QTczmmLqb8sBnF5KKO8RickbNvNJKzd2cCigFj87aEP4NalL854/GOcwdeH3oXbbHnwWpNg9IQVX70nrP7hAuCttixoqw54RybayzEOlO+19Q+7ceXQNbh2zCZcP2QVLv3B3XDNhC9jbQLae6Spvxt2QckRlCLkuSVCHrpYdXDDoMW4Ub7L53/aYu616UoXQWtpaZ20mHlKAJcVl+JQUi7OUu7MBIOrEABvSchHkaxz3qB1cPt6rVP4MlQ98BersDrI6MBjpAng230LsY8A3pOH54IN90gHnpRViIycQqTkFuKK7dl4268At7nn4u2AIgTFpqLlgAUqA9qxCJowZn/Qj01cj//1+RWTtgXipZ0l6LAqC4+szVZNkPh+Me/4InYAkSTgTSOA5b1pbLEhLB1ug8TVE7zj9wp8BajfS/DVhDCbJZ056RDcthShf2gJrt1dgLf8SxAiIDlzJNfdqZKxzhgnLnjwFnRb6Gts3FT3rbFGhrnZFOkMuZ4f70pQTtWujSll+NABwN8IgHm81N4jQfjrJR0NAF/UAS/2HIS0ohI4K7jltnemVGBnDjDVU77j+96C22MfGQBmdHwbbj/sgdv6ZLjNEwDHVgfwJHkAqgZgK+QB6rWDafhigRdaEL7ifK8RAP9jZTT+uk7O08qCNuMvaxJxILPYGOAjuwI+Yoh5OiuPRKH9uNW49PO5mLzNz9hpE1aDA1gnYWlpNX+Vy505m8lCQqANUdk1m8g4C4HHgshsBa1eiw7D7fOVqq7XKYAZMn/BIaPP4zEmgNv7FaoiaBZH94w0LCidUbrAN0vgW1RYhNa7cvBlSCF6+BbgZXGza49E4tLPZuOh8Wtw46BF1SDM7Oc7RyxD3wUeeGzCangczUHn9Xl4SMBLADMB685lWXhvt1EEminn7BGZjgPR6QiMI7IM+n21IxpuwwREFnhdxRh3nLM2DeszgX9tycfr/mVY4CvucdBm5XwVgOmAR27HtRPdkVVoUlM0zju1qi3wzwG4Zm5IZQcodq1Oqg7gz/yLMCrCcMnhMfF47JUv4HbJA0YdsErEehA3duyBj779He77/RXY7Doix7ozS2AXkoA/3/8O3Dp9aBRBd+6NM57qB7cFwarDjL8tioRXavVM9/FHiwTAZrGzFR65+NuONFw8bB3OZ/bz6E24bvRGXC8gPm+2nB+Lqu3tgBmrE/CJbyZyCkoQKCD2zyiu7PSl3xIvXCMPWDfJA9ZMjxBzatOUBrCWVjNR49YBVyCvyLhV+6UX4m+OGbqOQWhM9cNHu40OG3aGC0w+Wa5A6xTAA9fhf4PWIyLDcFRjCeBtuegVVmQ44J3ibk1XymPJFPhmSKCkCN0P5YrjK8K3Mp8gSsnKRY9ft6PvfHe0+GJeNQfMImjWC38pN/FRa/bDOx24Z7nhfq14cHWWcsHMek5Ky8HmQ+HwC4/H7EMJWBFdotpEv785Am4j3J1D1wrCeeQedFwZgWTh4TkC4M/DKjDOXdb9xmiKVAng0Tvwf6N2qH6rLU30SasCsLjfzquMhDFHMROaAzGw2Ll/QDG+igJ+Sy3F2Am/49xrOsPtgvvh1uZpuN3wZFVcJkD+7934y8Udcc8jPQTEVe47Wr5mLwEw613fnrYCbre+bED4gXdwxie/CFDF5a5NxvmbU5Ho0IXXM97smcwBwPsKFWhvGLRCFTuz7rcyAWvkOvxtXbyRtGUH8LpEXLE1GfGZ+UhOzUJ+fhGy5GFo5PojaD1oMe4ZtQI3D12KVt8swlfL9qHQoSOXpiINYC2tZqLGTsIqKClHaWk5corLcMOCUOXKnMKXYQL43R0GgItlvQ+WeYvLXeUUwgTwOQLgUHNwhnHsCUsAPDO1DHFFFaoIuqtZBE03nplXrAJlJRgYmIfPAgoxOboYX4cUoaioSGU5X9t/Pm6Sm7UdwCpkGut/1/tEIUaMbsdV2ZUOmPHoumzcsiQTKwW2sgP4RKfgq/35+NfvWfhyr/GA8BCdG4uZnYHXCgJ4jCfazjwimylH+yMVGC2Xo/dSuQ5DtlYH8LcSQ7diU0TVoATfKQdsFkHL6/DDKeac6mKm8Mf+At7AYgyKLEf/wFTc8GgvuP3rdrhd9QjcbnSAL8Nyw9fL+3/cgnaP9TS3BhwIj8XWyDRwzAt5nsHWff646uWBcOvYC2c8+yXcJmyRc9uJf03aiTCrga6IfyO3Hsgxkq3sAPbKxyXT9uL6YWsq4auCdcAy7fLJe3AGM6Ari6ET8ZetaXhwvzwE5RSiuLAEU7b5o+2YVWgh3+ldI1coAN87eqXKhD73k1lYcbh6dnhTUYP/YnUdsJbWqVFjA5guo4hdQ8n751QWdC3NkEwAf+aeYG4B+PVADNw+FUflDMDsEav/GngnGZ1S/JgoAN6ei8FHSxBRaAC4Z4SZBSUAzhL4ZuUJICtKMSaiANdsy8Hb/vm4XF7Zsqb/Ek9c8MlM1e0kocuiaL6yXfB1LL4cvETWL0CSAOThNVkq+coCMIuh6YoJ23UxxQLkLLXM+zuzEJol16CsDNf9eNCo/2V9rzP4Mlg3PM4T//1uLwKTc/Ho2gjcMcdXdb5RWf9rAZgxZAt+P1J1vXrsFGdojTAl13JlZPXewixx1CfW+XIowlFpQPsvf4DbWTcZ4CVkHeHrGC0fx79u6Yq3+4zEvU/1xn+u6IApy7epbQfItUzIykObt4bC7YH3jUSsju8IjMUN39odw35bpZajiuR7uXavDcDsfpKxtwAX/nYI1w81Mp/tQRfMJkl/XRcnLjjFALDAuM3aSLy7YB+S0vNUO9/HJ2/A5V/OQ1szA9oKQvjK/gvw447qWeRNRdqeamk1EzU2gAlfBWDRZHbEwfF/CVpH+DJMAI86ZLi2YrmJ3j9lN9y+dN4UyY09ZIk7XuZnAGhlRrncvAtxo2+xuGB5v7sQrX1LsDGnAilFpSgoLEZRcQnCC0rx8OFC3C4u6+878nGjZz5kEewJjlPtgC3XawGYiVkXfzoLXy7dq/aTIhBn9nMHccEWgC0XzGLoW5Zm4tL52ZgXmIPyHGPMWv/UfPxtrBf+Txzu2ZPNzGdH+E7Yi7OnHsJfJh/CmWPcMdYnDRd/7w63AXKe4naZ/VwDwIO2YNp+Dpdg6GOvRLmG4rR/C1JNkrwd6lvtmhVbio8CyjAioQSXdhL3e7lZ5+sMuI7B5Zigdd59RnH1hR0wa1+QyjDvPnYe/tvlI7g9JPB98pOqZCwJt0d64+/3vY0DgUbROL3wLRyIwQTwf9yz8XfW78p3cxGbHjkBMIPT/zs/0OgNa1cm/rM0DBd9Mh+PTdulqj2K5MHvhelb0Fq+PzpfO4DvEAfMjGjf2OrDGTYVaQBraWmdtErFZbEYuUSCMI7NLcEVs4NdF0ObxaZfehpZzZmFJWgxcrMAyEUmNNsBC4A7/eyplvfKKMYj7ol4fl8SZkZl4/W9SegqbvpZr2R4peWrpjzscGOcXyYe3pyAMcHZuGlDIrYkGkXEwQkZaPX1QtVz0jX95+PThZ64Y9hS3PDNIgVm9hVNsQOMN3bkqsQrQtcOYRZLP7ouB8P3ZiEwKRdHk40Rnmb7JMPtm114crE/bv/NW/X/XAPAoz3w+Oow3MKenQZtR/dNMWi5Jg5nfOeOM77dUQ2+dgBPP2AAWC4xntlotrWWa9xqYZg4XePhx5k2p5ShTzAwNzwN590kQGXRszPY1hYE8XWP4azWT8P/aDJeGvgT3K5/ToFWJWHZ4KtCgOzW7h3c9/ZwFMvDEDMErt4rwN0hABYIvxucjw4+eQLjXFwxcRdaDl/rFMCtZHqL73fCbU8O/rkyClcNWY2r5voiONso8TgYlaoge6fA1g5fxq3DluH24ctwNN1Immtq0kXQWlpaJy0CmPBlsB6YWhKWVUt3lALnyb64f3mEWjY5rxgXjtxUe1MkmXeZLMNM4LzcAmzzDIRf4FFks8MNryAEBMWIlWa9bznyistVnXRJSSkO+Udj9+EI7Nwfip3yyjri6LRc1etVy68X4IaBC7HOOwbtx6xUzZMu/3wOtgQaddN8mvBMLEG7lVnV6oFZDM1+oT90z5N9FiI5LQeRycZNfrRnnBr16K31Ibh6+mG4fbe3OnxZ9zvCHX23ROCDw3KNBNZPLfDDG2Hi5KccxBmjttUEMOuAv96E9aFGW+Aiud53LjbHBBYIP7tezr0W7U4rw8fyTDHRMwT/ulbgKyB1CtnaorVEi0644p7uiEuRB5g3hsDtwZrO1wo2T3Lr+C7cbn0Vk+euV8dx3T5xwATw1gz8HFuEN4ILVAb7FZN2K9A6AzCDRdGX/uCBG8QNXzxmCy4U5xxtdhKy/HAUrpSHKEf3awB4qXLBsRlG7kBTU4MDWCdhaWk1f5UJ1EoECgRxmQTF/o47roo0XFo1+EpM90fPXfH4PcQoto3NLsT/0eUOrAXA36zDvwXCwSl5yMguwNoDkYhMykJRaRm2+MSIKzNarvI4CF8GFZaQKfOj4Redik1ysyaAj8oNmUMPXvXVPNwhDikgPhOdJ6xVnzk4P10VZdRpV6D3njxV70vwWhAmgKcGFKqhBWMF6DGpBoC/3m10O9lunh/OctUMaZQHXlwdik0B8aq5Uru5/tglx/h/o7bXqP9VAB62DS8t868cxpC9Xd25JMIA8I8C721VRdPOxM4qBiQAHyyW7V/YzgBqi4fFwT5xfEXRlz6Amzu8gZiUTLR4fbBR9OwCvv+U6Nr/B7jd+xYu6tIXSamZuMu3yCiC3paJ9WkleDO0EBxykAlXLUeudwpfK24Ysgqthq3BX1bH4q8bU3Aw00i6m7YzAFd+JQAeXRPAzIS+/9tVqrlYU5QGsJZWM1Fj/tYIYMLXChZDU5P80o1MXTuAVS9YftiaUOVKEnKLcM7wYzjgQevx5y9XY19sFnLzi7DNNxZJWQUoFgDvEccaGJuhtlVcWoF80wHLYSE4Lh1BsemIFUAGxxnLRIljJYDpdtkjVqJs54nJ69VnJmEFCbQp1i+ywPd73wLcvqwKwA+LG6YrDskyirrjM/IRl24Ub3+23WwDzCQrV0lY47xwx0xvfLlersVID7ScdgDeATH4dK185mD8dvgyBm3B1P1GG2iqWE7snmVVAH5rR+0AZj/VI+X55P5+E+F27r04q9Xj6DNwMv57SzeVZOUUuI7BpK0L7kOX5z5ASk4+Ln91kAD4A+cAfvgDXPFif2TnFaD70F9k/efxzqjfcE9gCdx2iusXF3w4twyvsWtKAfBVY7fgGnG3141xDt+Wozfg8iFr8Lcl4vpZF7w6AZtSDAD/uCNQJWCx/2cLvHTD7JLyvx/NRJ8FHpV/j01NGsBaWs1Ejflbs8PXXhW5OioHZ1iZutUA7I8VMVXD7CXmFeO8EccA8GCJz1dhdUgyiotK4BWchAhxwHmFJdgXmlzpQPkwUFxchmKBp7ARoQLT6JQcAWQegkwAc0D+NoMWqxGR2O8zIf7YpPW4tN8c1TEHi6gpFqfTUb+zMxf3rKgCMHvEaiufD6aWobS4RPW8lcyRluTkh9MB16ETjr9P3I+zJx8QuO7CoO1RSBdXuTkoWbldO4AVhIdvw60/eiHXbGvNvqSrAOyP5zbUXgTN0tovDyXgb0ymuroz/iLO9+ZO7+BvNz1rJFg5A649TPfb9skPEBoTj/TcQlz40gDnAH7CqPvt0Huc2vfSXYfhdusr+NfD7+PKXRx8IR9/EgCHFpTjtcB8AXIO/r4rAy3EBV85bG0NCLNTjksFvs8sOIzLvNgpR5ICcE8fo849MSsfHcatUW7XAvBdErfI58GrDqq2wk1VDf6L1XXAWlqnRk0FwHYdSinAWeyvmNC1Q1gc8OKIqmYz8TlF+O+w2gHMYH/Q0/cfRWlJKY5EpiBcAJwvUPKOSlWApeh2ikoqVAhXERyfgcSMPEQl54gDNpxtqKzHzOdzP/odo9cdVtO6Tt2omibdJ84pPU/cFU9FCM4hBzkY//3mYPxWHfAd4ojXxBSjpKgYaTnFSJdgP9TuRwUSQ3cbDtgJeFUQznTHQ/bgnt+8kVFYhqOJmfCPz8JlUzxVz1fVADxqB/4rEWZ2xMFD6yrQVT2OSbRbFl6jC0pHfbxAjumcew2Ysuj5og5wu9JFO2DH4DLn3YfnX/1CbSs2NQvndfvC6IDDGYDvfQsvDJiqlv3ip+Vwu+YZ9B03G53CSlVHHBfuyUJ6aYUBYHHAFx4qwjTfJLQYvBpXj9pQDcB0v//6Zg1+D07Fm345Cr6E8L/XJyKuuALJGbm479tVuGVYFYD5ng7Y6hymqUrbUy2tZqLGBHC5OE0LwHYOpAhYLpwXWn3QgF8D8WdxbnuTq5xJYq444GMBmEMSfrYS43eFo0zIyiLno6k5qpg4OD6zEsAUXbhRLF6ulksQAIcnZsnyhrMNEQCz3+f/9vkNP+7wV9Penb0L/9f7Vzz03RrkiKu2ToTVwC9tzcG9NgfMYGb0joQSlMnDQIYcPzv+YHechbJCzzVyzsfoCetPYzzRe20wUrON6xBwNA0xaXm4/1dxxUO3VmuKRABfOHYnos3xjKkJqicsP1UE3X1L9XGAnWm0XyL+dM2jcPv3rXC78H5cdMcLuPKBHjij5TESsgjfKzvB7czWmLlgndqWT3gczn6kD9w693EJ4HdG/qaWvfm1QfjXPT0QnZCK+/yK4bYlA9d5ZoNjQfQL4yhQGbjYI1sNADF8YwD+7+tV1VwwHfC/Bq7GfL8EzI6X9VcJgM1xgRcml2DTkUhc4VAEzczn2yTCU5y3jW4q0gDW0tKqFzG5icW1hLGlVAJ4bkh1AM8IxLm/BSJCHKOlgtJy3MGmJrUOSWgAeMz2MDWWbnhiNuLT81XxcaS4WwLYsa6PTaNY78v634ikHOSYQ9NxiLr75Ib9rw9/xby9YWra54u9FIDpgFPZjaXI2t60gELctjSzEsBsA/zY+hykFJSjqKhEtleCbAkOSFEu0OdqHTkEobPesOh+R3ng4UWBKMwvRFRCpkok841OVf1Xv7EyUA2+UM0Bj9iGG6d6IV/VSRvquTtRtif7mBaAS+aHYYpfBtyTqrqqtMQ1DgnjRyUB43f4otPYRXhxzSEEpufgk/7jFYxVhrMz+N4gbvnaLrjy1mfx1cipZp04sMbTB3+67+3qAzFUA/CbeP/bWfCOiIPbdd0w4pcVar2b2BOWAPjWfUb1w5CIQrhtSMcNB4wHo0WHj+Ls/iurAbilvP/ngFUYsScKKbL7f22Q8zaLoXsH5mHRvlA1CL89CYtF0C0HLsL2YDObvYlKF0FraWnVi6xMaDsEiwXGbZg4Yx+cQWB8tUA5jWP5meIqD08Tx/jFKufwZZgAHrfTACbrfBMyClQPXLGpeSoJig8BdrF+OFTcMQEdq9oHG08HCVn5uGPYMvyvz+9YdSRaTRu2+iD+bQI4zQSwJQ4/2EnA+8BqwwWzOPrpjdnIKDIAnFNQqiI7XxyxuY9XVosLHmlzwVZzJLMZUvc1YSgvLoGfOF8+GATHp6uxir/aFVW9L2gOSThoC151GBN46qE4dJdpL60NwVPLA9B5pjeG7qzZ5WK8POi8sjEas4Iy1bB9n/jlYFqUAeo5i9YbHWw4ha8E2/1e9YgaMYkyk7AxUIDqds+bAlsH+FoA7tALT/Sfimc//R63vTRAPWCwj+xr2BPW5gy0O2QA+MOQfLitT0f7IwaANwcl4dxBa3DNKJsDFgD/34CV6LPBOIan9mUYwx2uS8QDh3MwxyNYteV2zIK+ZsBCrPE2vtumqgYHsE7C0tL6Y4joc3SgLGZUAJ5uA/DPAbh5aThKbLBk/9HXH2NMYAYBPNHdaDuckF6AhMwCVc9HEDMTmY7XLjY/IajjZT4znTlsInU4JhXXfDVfJWFt8DOKb8dsOIL/CIA5RnB6XnUA708pVUlXzH6mA+bA/GwXnJhfjnLZZ05+KXIJYXm19NhCcf2jDAD/WeKiHw/hDAvAAuZnVnCkngqEJmTJ8eerhwQWH4z0PKoAbCViuRHA8nmCZ3WYRMalYvv+EOw5GAa/4KMoKxColtWs82QympdfFKauOYBdcq6/bziEiSsPwD88Hrd1fF0Nwu8Uvmb86bx2mPLzYrUts2UXXhrwI9zavq1gWwPACsIf48xHeuP/7u+JgCjDhWbJw5lKohIAP2AC980gAbA44I7m5yh5kCJ0Lx9e1SSJAP7f1yvxzjJvtcyMGFmH9cBrE3HPwRzMcg9S/XrbAXznyBW4ftBi7I9MVus0VWkAa2k1E3Xs2NF813TkHp+HvxK+9iSsH/3wmEPWblhaHv7OLOeB65yC1wojCctYN0ngy8zj9Nwi9ZookGVCliXCNjWnSMBbqLKUGZYDLigpRftvV+Kcj37HDrOY8rtNPvhPn99wx/ClSM6pXpS7La4EdyzNrKz/ZROkF7bkIF9sHTOlcwvKxG2XIdd09dx3xzlVRdD/EuhyAP7/Gy/wJYQFwI8vC1bLxsu5RyXlIJL9XMu2xu91AmDVDWVVMySKGeBrDkRg3cFIHIo4Nmhm7wjApLWH4ScPH7PcwzHxt9Vw+8+dtbcDvlHmXdwRtz34pjxcGQ8vvIIP9h6rMp1dA1hc8N09MOhno+iZSpGnsQs8BMBbMnCvgJN6zQTwQxzQV8Qi7sd+ccf5g9eoul8FYIlzvlmNl+fuU8sczC7Fn8T90gXfL056rkdQDQfcZsgSdBi3GtmFTbP9ryUNYC2tZqKm+FubFZIJNWSeBV/VBaUvvvSoGlSAco9KV+7XbZBz8FrBMYFnHjHavKZmC3wFsGkSfOVnO4AJW4KZ0xl8b9VhsmvCW4cuwQWfzMKuEONYhq4+gH9/+Cs6fLtK1RHbtTamWNUBE75WBvTQg4R0hQJvXpEB4Hx5ZVEAnfjDc00Aj9+L/5t8AIfic3HVtENG15SsA14SqLadlJmvOvI4KlFYWIKlAclyHWwAZgzegt8PV6/PPCzubrs4WsaBcKNLT1fiA8ESzxDsCohFSlY+9oSlYvwvS+B2blvn4LWCcG7RCZe3exU5ecZDiRhZ3NlzJNza93QJYLcufXGmzPcMqBoiMaawHOew7+dtmSoJq6C8Al398xSAO/tUJdB9scYP/xm4qhqAzxu0Bs/+5qHmx8p2zmMd8NoEtNmbhYUHwnH9gPmV8FUDMHw1H/2WGP15N2U1+C/244/ly5AbgxUtWrQw5wBRUVF6XhOYR9nnMezS806Pef/5z3/MT01H62JyVTtVuwM+Y5ofNtjaAFObggU6X4ojExfsDLxW0AH/ZDpgNvvJZPaxGekSubYB61knzWnMUGawqVB+sQFgFjtf9OlsnP/xTPy6x6hb7Dt/j8qK5oAMcQ5dF66KKsatS4z6387rsnHzkkzMVMMfchxkAa9s1wrCjm6x2/JgBVq377xw3uT9SC0oRedFgcY0AXMHeU8lipNnUXq8RIa4+Whx8ueM3y3LGX1CKwAP2YqF/lWQpRf1jk6Fe3Ai9gQlINBs3+xKrCdf6B6KmJQcuQ4F8InLxedjZhj1v7U5YLP7yYvvewUZ2cY1yRVXeUX3r1U3k7UCuEMvHPQz6uspOufbmIS1NQP/3ZmF+KJyPOknAN6cgZb7cgTIxnIvz92vHK8dwKwX7jrTS83nA8B97mmqGPri3RmYceQobhu0sBLAd45crgbk96pDqUBjq/qvWEtLS6se5Z6Qj78wAcsC8C8BuGpuCLKZnWXTSr8El2MBV4aZhDV2h3FTz8gT8OY7hEyzqpaNcYFLZDqzk0sUjAlLyj8+A1d/NQ8XfjoLq81EnYlbfBWA2RMWe8qya3pgIW4T6BLATMZiN5QeSWyq5Ahgo+MO6sOtkUYS1reeuGPGEZWN/PYqs3nSGA/cuyBAufQU050zMsTJZxaUoOWPe1XnGwrA7Ad62FasCTW62qRYGhxwNB0HwpKxLzQJkUm1N7fJkW0u9QpTAI4Tp33oaDZe+3SsmQFtAzDbB7NnLCsrmvMufwjXdOyBgiKjVCAgMh4XPPUp/v7kpzjDWRY0ASzT/3R/T0zxCFbDP1K58pVft1+AuykTHY7kq6SsLn4FAuAs/MsjBz6yIBfttfgQ/mcDMOPSb1bhxlmHkWZu66tgebBbyeZI6fj6UBIeGb0Udwh46X6vlu/vndm7jQWbuDSAtbS0Gkzx4vrOmSNOkM2QWPw81Q/v7KzZNGQNAdx3GdwEsnboug3dqMBrB/CobUxeArIEuGx3a0WO+Wp1BkIXqpoGyTQuyyZCLBpmvPTTFpz38e+4a+QycXQcWB+YsTsIF382G9d+vQB3DV+GAUv2qm0QnK9vy1VJWAQwmyDxNa2wXPW0lSev+eLm+FoiVLEeAD7bHiWw3aMc7ytrQtW0AeymUgHYE7fP8VPO1HDnRlF6rjwssM76kkniks3OOFTf0CO2Y19C1UMBj4sdjLADksORKaqnr9rEYu5V+yMQlZytOi/xjsvBM+8MMjrjsAH4jFaP42+qa0qzdyzOu/QB3NblXQVHasK8jfh3+564ssdQYyQkZwDu0keNDXz5L4cxOcQ4tu3JhbhmSzKu3pqCn2KM4uw3vDNx3fYUXLIjFU95pSO5sBSP/7wH54vjtQP4skGrcOdCf6SYB9FrfyquWBeL67ckYmt8Lp743ugJi+6XwxIeiDb68m7q0gDW0tJqMHEQ9laLwowuE1X9rx9Gm2MA25VdVIrXFh2paobEgRm+Xgu3j5cb00wQE8DDNxvJS3R1OQIsKwgvArjYTNVlUTDrhLPFFXM+B+mn4+QA7lM2HEGPqZvw5Zzd4mANAG/3jcF7AuZeP2/F53P3YN6eIAPiJRVqTOD2JnjZIcebO3IrQcu+pwuK2f90FXypL3fGiIsVAAtwPxXwUktD0w1XLAC+6Xdv5Ip75rFZxeTqHOS8bp5mOmAmYI3egX+P3omwjKrEMDkshCVlqgEo2Iwp+hgdTrCOeePhGOV+/cU5ByRm48Fn+6oEq0oAX/UIbnmgBz4f+qOCrprOuLA9OnX7WG0nLTMHj/YZi3a9x+KcZz+H26NOOuIggDv3xr+f/Ay7A48i1awWKCguxe4jEVjtHgifcKPe3Sc0Dus8grDlYLgaIKNMTqyzAJh1vhaArx61ERcOWYvfd7LI3rjA/jEpWOMZjC0HwhAWn47HJm9QiVeEL9/zezsdpAGspaXVoHp0jThBjojEIQjFAb+/u3oClqWFh+MEuIYL5rjAt0zdg2+3huC5OQfk8xo1KP+fvlyNzWGGu2G7Wzb9sQdhxiERqYJigZuCdNU8yx2nZuVj2CJP9BcAHwhLVNO2+kTjy9k7MWqJFwpMKFOBGWVqQH42OyKAb1uahe+8q8NQAbioAsXm9qnx+42RjgjhkV5G4tj26CycYRZLX/vTITUMY74AShWVS7AdMR8Qnp4nDyNDjN6w6IQvG78b8QJou+IFWEHigkMSMhEhzpYPHK5EAO8JTFAO+FBkGoJlndsffhNulz1YBdrz7kPfARMxY9YquJ3T1siAZsj0Nz8YrrZz2D8CN3T9AsMWbMKjn37vPBHrCQHwA+/hsue+RGlJ1XWkDoQkYOOhCGz1jlbNo3zEvW84EAEPfyPDm6fQcepOXGDLgr5ixHpcOWKDGnDD0pGIJGw6FIm9gXHwi03H3aNX4PYRy3HzMGP0I7bzPh2kAaylpdWgem+ngEjAqwAsDviVrdWb01jaEpSEP9Hxsuj581Xo8quRdBOdkY+/fylQGLReJWFN8zAya/PMpj9WsAkQ62PpflgPa0HZPt/qqCNEwDVcQDtMwmrCs2p/OAYv9FBNdeikLe2IL1HdTloZ0LcsycTyyKr5hAbdb16h0f+0pT5bIo3iZoHwlIPGQ0eCQPTiH+SBYrQHzp2wD8Fp+WrMYhaRW0F9sTVMNT1SAB6xHa0meyDTluFNscg6LCFLtR+OSMpGoTxwuFK4gHd/eAoOR6bCNzYLMSlZuOKeF1WClarvNQG8ZNV2fDxwchWAOf3c+zB84hy1nZLycqz18EFQTCJ6fC1O+e4eAtxPHQD8iWoj/ObwX9U6lthjmVdIInYKbD0FxCyNYPebHErSxywy5nd9zegNCrpW8fMlw9bh9vFbEZ5gJJqVyHY8guOxQ7bDJlW+cem4ySx+Zh0wR0ZaIN/l6SANYC0trQYTu5i8VXXEEaASsc74yR9bYo02n840Uhwvi5zZJOnWcdvEURpu9skZXkaSlgD4zfmH1DQ7fBVgBcgFReUq+5nj+BYUV7XPVfMlOI/KF4f761Y/TFh9UPUnTe0RNzV2xQHM2hEg61fBjgC+ywQwO+K4b2U2vNOqw5DApwsuszGwxwY5b7pdccBz/Yxi90x5QLhSnC+LoP8iLtgrPgcVspJVn81icmq2T0JlW2AWRd/20z51Le1KyykUR5srx5+nIJxnywC3q1Sg6S8u0ScmDb7RaYhIyUVEXBLOZh/P7BuakL22C/5+dWdExibhxfeHw+0CMzmLSVkC4CXrdplbq5KHXzj+3aVvjf6g3R7ti7MefB9HwqoPkUhwsr7aUyDsK8dCsS3zbnG2rM+mFh6Jxb8HVHVFSRd8/pC1eHaGO5LNzPQCeRBh4plXaCIiE7OxKzQBrb5ZpLqfZFvgFl/Nx+RtRv/eTV0awFpaWg2mPIHGdYsi4PZzkDhggev0QIz2TkeagIpZsXblyrKTvaLh9ulKVdfb5de9lcWq+49m4qwvVqtErU4/eyKvpEy5TSY/WcEkqGKZZnlQOmFHQFsZykzEWugejB83elcC+GBEEqZu8Ma83UEK0JY2xRbjdrMf6PtXZeHJDdmqXvhYepdZ0MMFwCM9sC4sXU3LEgBfNf2wKoKmC14eKtNlU9n5VleWAlH57Cnn+xcOS/jtTgXgu2fsr9ZzGMUBI2LMLjjZ25flnh3F7jgDjmYgKC4TQbGZiM8qwkHfEPzlms5w40AMBO0VD+Gm+1+Th4gStH+pX1XdsMz/22UPYv9ho8kUZX4lSje+LbC2N0ei+33gPVz36iC53sZ4vZZY+hAoDwKHxImHJRpDCfLa7w9LUolh1IgtQTi7/4oqAMvrfwauRr8VR5Brdg/KZDqC/EhUCuLT87DaJ1plPqsxgCWu+3oh3p+7p/LvoClLA1hLS6tB9dTqCPztB2/84zd//Pc3P/x16hG0mHIAr6wxspktDV7pi398uhz/Gr4RZ3+1Gj2XG10PWuo2cy9ajNiI//ZfjZ89jWJoe/tbFj+XOkCqQEBtzacDtrqqTMkuwPzdIZi9K0jgZQCYN/Tftgdg5b5w1XexpSURbAOciUfXZeOe5VnouTO3Tjf33tuiVPHzGd96wTPOSJLKE2d+7YwjBoBHueNnb6NtryouFwdLCBNUafkluHCiwHvUdgXgO37ehyKzNMASl48V+LINMQeiSM6u3n2mJXZzSfiGJ2Wrbi/TZR8bdx3EGaz/5VjABK043uffH6aWb/+cuFgrO/qqR3DxHS8gOdUYxlHJdvJP9psEt7ZvVQfwvW/hdYfiZ4oPRAQvnXhksnE9WI99JDoV0eZ30G+1L/5jGw2JrxwdacquEJTIwwHFc/U9mqZcfap8jwv3h+NKsycsAvjGwUvw8IS1yCt2XiLQlNTgAL7lllsqOw7o0aOHORX4/fffK6f/EebZuwncsWOHntdM5zVWByv8nTVVfTNvD54dvRJvTF6Pl8evwTtTNymnuf5QVS9JFF3cxiPR+HmrP37a4oud/lVD7BXKzXTV3jDM3RmAZZ6hqmerolI6YIGrBB0u2+Dawcj3BHKRQJcJWYSv5ajZI9b6Q9FY4B5a6YB9olLlcwg2HI6uBmB2uMF6XwKYbYHZJrgu+mKnuPkhu3Hm+H3wSzWSgo5mFwlY9xsDM4x0xy/eRv2z3aWXsoGsqMNvB9WwhBwJ6fbp+1DoAGAWObMPbLYfTso02hE7S8RKzSlEaGKOKq6OTBKnXFSB9TsOGAlYFoD/ew8GjjWg+cmAiUYdcJtnxAl3wL1P91bTLXEX1ohXn0yYbwzK8OSnKiPa7XEC+E18MG6usYCDYlJy1cOA1WyK3yOHi4xLM4qXey05hP+J47USsK4atUHVAW/wi0ex/A3w/DgKFuu+Q+Izlbuf5Rmiip0tADMb+oHv1tTozawpqsEBrEdD0tJqeBHCTVFsevLFzB1494cN6PvTZrw1eR18o1z3UJSSmYelHiFYsTcUm72jK4HCbhfn7wlWxcb7QoysZaP9rZl9LNBywh6QWVY73TJbhjITgrb5HsXyveGVMGDPUivE/W73j1XzLc0LLVIOmPW/bIoUlGmr6K1F0w4nwm3wLvxj0n5EZRswOBCfi7+xJywO1i+vGyMMZ6kSyCRy8uVBwWxG1Xd9sErEYo9Yl47fg/jc6kW67HSE0E0RqDPY1zXbPDuKHZZECnxZXB2dkoeswgrs9Q3Dn6/rokY7UslW/7kHU6YvUcvPmL8Obue3EwA/rep/X39vqJpuidfZehb4ea24dHG87HjjP099hr90+UiNhHRHr1GqztdRLDIOl4cB1ltT7Mc7LCFbAZgOufvcfarXKwKYcanA98ZxmxEcn4UilmQUlSoAR8v58JXH8vOeoEoAMxHrZgFwu29XIT2v+vVqitJF0FpazUBNFcAsTp220Rsf/boN/cUJf/TrdpXs5EzZ4ljWH4pSAwysEhDu9DeWY7OctQci1fTl4oKZ+UqxNJmJTwxX7T5Z55tnqye2lmLnGzv8YrHhSBSizDa0BPCGw1EqQ9dK1qLWH63qB5rZ0NvjqjetcaUZPslwG7gT10w/jFwTqqFpBbhwwj5VBP1/33khTD6XC6eUA1ZO3ujcI19O7qmFPuKAt6mOOP48fBt8BDqWeF2NfrCLVZecjDSBMHv7crwUTO4ieOPS8gV8+RDGY/kGd5xxUXsjyYptgAW4q8xEq+VbvYwiaE4/ty0GjvpZTbdkB/DWI/KQ0L4n3O57G8N+W417BbysE/6LTNt1pHoVA5WYmS/HkquKzvmdpQmAo+SzNZLVE796VLYBZlwwZC06/bRbzqtQlYIQ2Gp9AXZ0qnE9pmz3V30/sxvK9mNX49bhyxSIj2a4TvZrKmrkX+169HJri4lV3YU2vsImoq1bLzkyh/enUie735NZ/3Q851rXDcPEtkbRbdtT8YdmP5bGupZNTMu9QvG1wPfb5fswYO5uLDT7XnZUbFoOVgtkt4sz3XQkWjUPys6XG25yNjYKKLf5xKjXDNtYvYUlBCyLmZ0DmKCwXLICtTmdTspDnPR2gbwFYDbR2RkQh31hSQr6luiAWfTMImgWRc8IOnYRdLKA8Iafj6hi5st+OIjkgipof7Y1Cm4DduDxJUEK9CwizxN3V2hCmsfYZdZhNSCD1Q74iu/dkWhrB8z1rM47rCCEs/JrPhyweRKBxyEZGdx+n8E/wu2ce43i56s74z8tH0NUrFGysMlDjptJWK0eV02TZi7brKbbZV3Hdfv84dZOAHx3D0xbsQvj5m4wHPE9b+Kz7+ebS1WJ9dSx4oIJXHUO4s4JU45slVNYigen7aocCYnx329W490lh1Ao3xfbdLPIOk7W5TaYBU6NWn9E1QG3HbMSz/+0BXeMWHba9IbVuEXQ63uhV69ep+bGWFc1h5tmg8GsAdVQx3yqz8e+v8a6lk1Ms3cGYuzKA/hBbpSjlu1TztOZWBfLYmH3wHi4B8Vjd0A8tsuybO/Jz5zOz+xUgqJJtTrAsLe/dRSLnumEubwl1gkfCGeTmCQ1kAHn+Uanq8/7w5NVHbGlCb5FuGlpDh5al4t7V+Wi25Y87E8tR4Lc/6swXV0scv7bWKOY+YIpB1T7X0tdl4lr/GI7vtphDCrBw2KyGAHM98EZhThz1E64jdghTlkAPGQrbpu+H0W2InTCi0XQ9lA9aZndalpiW1vWg7OoOpH1xOKSyfkn3+hflWglr4+/9kUlVLdYAL6uC/4krzv3+phzamra6t3K/RK4H09eiMCYRPz1offV5y4fjzeXqhLro+mCOQAFO0Vh5jaTxAjTdHnfdsoO1euVBWAmYE3ziECpXB+eYwrru7M4eAUds/EdcdQjFkE/PnkD+i/fj1uGLcVV/RdgpTysNXU1OIBdF43RmdD9igtuO1E+1SY6ZTMJpddEcz2Z7HiDq3HDs63neCMU+BvT7fMclq/r9ricnMPEXtY8N/SyZtY2j1L7cJhn369aXx5UlItzcZxqmiVn85wvv16OyXr4CZvYVq6t7MfJclWq7fwdj9EmZ+dYTQ11zPZtyN/M+uO5lubf58SqvxO1X9vfTc0HR4dtmd9jL1ffvct9Nx8RAPN2B+KnjT74bZsfJq897HToPN6IPYITVNtOtvG0Yq983mv7zN6crKxlQpPwpQO290BVF7EPZu/oNByMSIVvTLpyvOxVip/phFl3bWmGXzbuWZKKJ9ek4Zm1aeiwIh0t5ySi24p4ZLloe/vFtgj8e/QenD1iD77eVX3s4w/Wh+FvX29Hz9VmEa0cOot19x7NxC1TPXD5+F3435gdOOe73fifOOD/jN6By7/diRgBqCUCmNfMHnSTeeIU7UXQdMSqmFrgnJRVhLQ89rpVjLs6CTTZ3STrf/93Lz4Z8ZO5BrDPOwh/ZoKWOOO/X/EwDvqFmnNqauoqeUBoSwD3wIfj5iiIt3ltMNzufB23vjOysg7fEkd7ShGAEqQscqarTc4uUN2FJsj0Nt9twSVD1yn4skMODsqwwtfoAYvFzxy4gi6YrxX8AxC9NXMXLuo3B+/N3YOZHiFoOXCRcsSTtvqp+U1ZjQdgddM2wMubas2bsiWjCLHaTdcqtjZvcJWrOnyuebOunCM3vqrlqs2zb6OW7akbsfXgoJY7gXnqOMxzoaz91TiG6tfH9XmZsq8vOvZ1sF0Ph3XtOtb5Ox6GIRfnaH6sVAMdc7V5To7T5TnJ/6ro2lrYXNfp34ldTvbnfPu1nePxy+XvrJHF+sf5e4Iwd1cQFuwJxu/bA7DVpzqQKNbx7RPYsn1nbcHiYSbyWKKLorutfps/tuie2CcyO6bgqEJ0vKEJmeqzjwRBZmmnbxRGLfaUh4dDmLRqPyatO6yKqoNiksVdO/fA+yOSMWLZXgxe6Ille0MVMC0t8wpFv1k7K7PAySjyPiY1XzWN+nmbP8Ys34dvV+zHWIkRS/fi25UHBFZVLpp1wIQr+422B5OweM3zzQcIngedr5WolVNcgaMpmbj49ueMXrDYGcd/7sZ3P8xTy1MhkXH4H5OzruyEvwik3Q+47tRitaevOOB3lOOdunSbmvbh+Hlwa/MSWgiIcwurJ0JlcVSqbKO+mtecmdx8zz6w0wTC9/2wAxcPXYuWdMBjNuKyYetw09gtCLRGe5LLzS5FuY7F9sGrDuKcj2fh241HMHj1QVzw2Wyc+8ksvDun6Y+I1GgA5g2n2o3J5c3HdqNVst3QHW+C1T473PjVZ1fzbKpxA7WvY9uXfRu1HUdt82rI3Edt66tlXJ2XqWrr1L68uvHbIeHy+Bz3Y9turefkKCfHSzXIMYvs82osV8s5KQDbj8Hxs+Mxmqptf9U+136Ox6umCmAWNy7cE6Kyi1fsDRf4MMIEDNWLSpmAxXa4fubgAq7isCxDB3SyYjMjNodh8XNgbCZyCotV0xY2iWGnFezkwtJBcew/CHR/3+aLKfLqGeQ8icyuQjm/nzd6Y9r6I5gur3Z4bveNxuilXvCwJaPxIaKq860Kte7UtYfx62Yf2fcRLHEPruYm2VQpW2Cm+ro2gwAuUIlc7NCjRL0Sukx0YreVqfKeJfX7fEPxJ/aAxU44mIR1yQPY7XHY3DIQGh2Pczgi0lWdVfvg1VuNLkGd6WBQNM68vyf+1L4XPAONIt8t+wPhdvtruLj71/KQUPVdMemKDw2qvlqOicfKtszWmM3UR6t98ZcvV+CS4etxscRlIzfg7K9X44qRGzFkYyDmHTqK8JRc1X82xZKMp3/cjBb9F6DDd2vQatBi9FnggQlbfDFQHlqauhr8V+u8Dth0F3LTqAoXNx/etGyuwVjXvHEd8wbnuA/bDU8t62q6uQ1X75XqeBy1zTNFJ1R1jDKvtvXlXa3nRVVbpy7XwcX521Vjei3n70Q1ztGcXqmGOGbKPs9xuRrr2SFrf085fuYx2j+bqvP+6vA9Hoe4flNUYkae6tiC2cVWEMZW4pMlOjU60iABYG3hF5NW2V3jyYg3bnYKwc4p+Mp6SPanHCbBwQ34QGCJvTT9Jq6UTaD4eqyxdykWvXsGx+PHTT7qgaPMbDjLgSI2+8Rg+mZf5YTtzZ3spbWHIpIwa3sAZu8IMF8DxflVHRMTt+gErf6uGezEg9ug2eb7hIzCqixpBb1iVVKwcv0euDEDmlnOVzyMK+98AVm5VYMXhAmAzyWArxYAn9cOs5ZvNefUVFJ6Fv73+Mf4b+c+iErOUO2DOWB/yxcH4IJuX4gTr/6gxQcb9mTFInPLtfM9i8WpaTuDBKQb0HXadjz143Y8OmUbnpXXDuPWo9P3m9B9xi54hidXPoyk5RbihR824vkpG9Hp21V4//cdsr0iJGXnY5aLZL+mpMb51fJGVA2qxg3auQnmjcp+k7Td+I55g7OvV4tqFKea69W6vToeR23z1DZs523Nq219tY79sxPV2Ifr5dV172UrgaixP0vHcf7V5OIczY+VapBjFtnn1ViulnM6JQC27/vk1FQBzOLidYeiVHIVgxnObGrkazYlskRHGsLOFSTYW5OrCBLHyhv2yYrOK8zsnMLooKLqPdupMivXEoumF7qHqAcJNoPKqGP7UrYvnrUjSI3Da3XswZ6b5u4KVlBesCdEFb270kEBzbzdwVjqGYbFHqHVzpvu0RrlyR5sD83i7lyZRwesRlrKFdfJol95paZztKP/3WsUP4vD7dpjgJpuKSjiKM4mfOmSBcCL1+4059QUXW2bN4fh4ic+ERgWVCbDdRs8HZd0/VyNpWyJc3jdWQyt4CsPEFbQwbNOePGeQHy72AOTVu7DRInxy/dixEJ37PGLQQlLTWR/PCerioD7X+4ZgsHz3LFI1p20+iCGL/bCjC0+anpTV6P8almEWAO2tRRD84Zbra6s8sZX/SZozKu6qdnXU9u3IOtQF1ftcy03UJfbq+1Ge9zz5HyYLORqGZHL47DksE6tx63e2+DiZH+W6nz+djnOU5+PAS5RfR1ztXlOlnN9LRsawLXtu/mIdZHuQQmqw32+Mnb4x6mB5O1inSY7V6ALjUomDJ0HO1+oDwAzK5idU7BDCAY7qbDes80sgy6WokNetT8Sm71jsFpgGiZArouC4zNVkfv6w9GVRe4siuYDCWOlbItdMbrSgbAktcyag5HY5ne08ngotmm2Ou+w96JF52sNQsH5OfJaxB7CBFQENjV4/EwB8D1m/e89GD25qv6XWr3FE2dcKA75usdw5sUd4b6/9mSmFwdOw//a90J0anZlMfrj/afi3Cc/rdF9pioeZ9E5oWuLfDnWLHmwmbzuMMatPIiJaw/h+zWHMHLp3soe0VSRtZyftQ4H3KBW7AtD/zl7VOmKV0iCqnfnZ45u1dTVCEXQvJFVvwkacnFDU+I8s5hOZb1WLWfVBzLaTpwo8+zbtq3nsG3e/Kz1qheJ8vjMaTVu2Pbt2abXdqM9xk3YfvxuZoZuLzkPl+sruT4vQ7ZzUJ+dLW8sU/nMUwkAx3XtquP5O8jpOdZYuIGOubbvQsnFOalt2q+t42eud4xr77i/Gvt3do7NTxz5xiM4USVQMdjU57AAmNC1i21D2SkDYegqCE1nbV2PR9wvu3Bk21hGXDr7Uq4e3Feu6bLY7GmTwHdXQBy2+BxVYKyLOMIPu7XkOtbwhiyCZnOqrTKN3W7GpzvvLILA9JCHFUJ/s/dRNYwfp6l5EnYAW68EtBoFSuYxVL2yhEpUk/1mmgDu+fUk1b6X9b9/ufxheOzzVdMtfdhvnNEVpQD4nFZPICyqahxeZ/py6hJZtht6jZmljlF2hfZ9ZBs3dcdPy4zELEuunDuPn22z5+wMwJR1R/DzJl9Mlxi/+pAawIFF23y4sJa33vOSsNOWcSsPqCQ/98A4gfgRfCcQ966lx7WmogYHMG8u9StXNz4tLa2mpjK5Q7J9LdvcsnkP42AER7JJU1Cwi+07Cb7YNAGji4hhV4oFJwdgAik1p0hlDLNTBw5mYAU7qkiU41DJQma9JJvN0MF7hSZVPkjY3agrhYtzZptngtvqPIR1wUzq4uDynJ6WXVXUbRcdM5tlMXYHJKgMcJO/SgQw3a3lfC036Eqq6FeWYzHvIy9+ZrbzFYd7XRf4BUeYSxm679m+qg9ot5aP419XdoJfUPX5juozfi7cbngBd/YaqR5uUrLzcc0LXykAfzDqd3MpQ+xmk8fL43YMngOL+Gds8VVDQrLem72osdqCALYvy21YHZfsCYrDjxu8MWdXINYcCFf19NM3+ah25U1dGsBaWs1A9f87qx+xPpIOhgOu+8Wkq7Ca+jARypJypZl0o+yxyXWw1yTWF56M2AkHQWv1n1wtMo3XjNwSJGcVqeMiiPeFJuNQRKqK/WHJqg7zWGJxOt0+w+q1ieA+Iu5/r2yP7ZsdO86wxLphrseHlb2yP7ZVtmdBE0is72VxM3vR4kAUdLvOxNXoGIXBSh2e/EBlPjMJ68/n34c9Hsb4ypa6vjMIbhe0V3XAl97WFSmpxli9rvTmt7PgdtXTGDl7rfrMrOvznvoUbne9gU0HqoYxpPjw4wrAPH46/jk7g7DYI0QFIbz2YKR6WMsv5JCTxrLcBrdF8eGE0KUDXuoZivm7g1S/4fVRVdHQOg0BrKWl5aim+jvjjTM4LtMYj9bMZGZTH38Bir0pEkHH3pGYuctXVxEvgGY94smIN3rClQBWr1nsYal6MGOYx0KXxYxo3uRZlM44KG6ewxkeS+ww5IAAlO7fajrFwfH5EHIwMlWVAth73LKLSWCELx9UWFwfINfM3pbYEnu5MgAsYCqqORyjJXZHmZlbgBlzV+C867vA7cJ2cPv7Teg74Psabai/GjIFbn9rI8vch/NueQazFq1EYqLz4tylW/bigo49cfbD72Hr4WA1bcBPy3DGPW/gTJkeerR6cT0fGhRE5VgZaiQrM1iowJKGxR5hWLEvAsv3hWOxp/GeD12Fqtcza70qx8923HN3B6uBNZjctkTWYd25q2vblNTgv1o9GpKWVsOrqQKYSVhMRgpNzJbIqowgmWZ3kXR3qptBc1g9V0EIEyYnIzKKRdBsosPge3vQwfHY6ITpWNlUiA8QhCAfHlikTid+LBG63gJZBntuovjw4BtllATwwcQZVCkO28f9qIcVNs+SZS3HZxfXrwSwRIE8MDjfIrDN0wfntOmKax/ujVu6foHrH/gAq7ZXd7/U1Flr0Krje8Yyj36E82/phh5fTTHnVtfI39bhnPZ98drYRYgzuwh9cfBMXPZEf9zz/gQkmUlmlnnnw486TnWsxnFbwRoJlgow25xJamsPRSr3u0JgyvbkfLiwHjTsPZ+FJ2aqTPF1suy6g1FYJcBm/bq9iVdTlbanWlrNQE0VwHQuofFZqu2sPdjpRYGZ5EQRwIQfXSk7jHAVhLBj3fHxirdutjs1OoBg85yqdrJqmswjgHk8hB4Ti9g+ODiBDxJZ6oEiIjmnWp2sM7HJEaHNsADMdrDs/INAjXSxDU6LSslRDyncn2qeJa/OzlsBWNwgHSGD710dF4HkG5uPmdui8cPaUIxfFYKNB2smWPlEZeO7FSGYui4MMzZHilvPk4cR58W5MSn5+H5lIMYu8oFvZLqa5hGYipHzfTBs9mHEJOeqBx6Ck9BkYpsFXKMnr9JKEPP0+LBC+DJxzUhAi8GaA5GqOJ8O2QKwvbg9JjVbLbNFlmUwG5ojabl6uGlK0gDW0tJqMBFmEUk5agg5e7DdLbNercxeApi9I9F9cpg9V8EeneqSAHUssU40PYe9MjmJPHYWYfShbN3o2VEHm0CxKVRksvEQcawHAdb7su0yHzaSs4wia07jZyZoxbrIgOa1oANmJyGENK8V31ttiR3F5CULwsV1uDbbDsfh53UBmL0lBNPW+CNatm+XR0ASpq8NwMzNwZizNeSYJQ5egUkYPGs/dvoYMGeiF9cds/AwgmOzFDg5zGJOQbk8lMh1lWucJtc+VUKN1VxsHDtPj2MDE7pqIA7/eOyQYBY4H2JYoqweMmSdEtvoV8wd2HQkRqAbq4IQZlXB6aBGKoJmIlUvTKxsnuKQVKWaa1jNMxybrNiabqgmLfZ17c06HJubaGlpnUrRgajM5dSqNrZWcBqbAhG6FM2KNaye6yAgi1V98cmKRaDsmIKgdRXcn1Xsy84iIsTN8bgZkUm5YDOY2sQHBj58ENps7kSxmJ3TCFZC3Zn4TMJkNHuTLHYQQvfnSjzMul6W/SEpWLYnEmv3xchrFBLMY7PkKUBdttuYv3R3BJIza6/v9o5IE6AHYblHlMpyJhxXecbg5/VB2HrEgDIfZMoIUIFtDpOpBKRqLGfzwYHBNsQcLWmPwJfZ3xx4w11ip0CYyW+VSWeyPt9bYsIaM8qtrHGOmGUN2NHU1eAAJgxrygSl1fEA23NWAtMhy9mh7WSNzgtsy9rnqbanLjr20NLSanixmQ8HGHDWzpYRLWBhkTNF6BhNf5zDkMF5LBquI2dqFV0jYe5sP/awijHZjIcgJBgZ7KjD6j7RlVjszOU4CD4fROhsWYTOadwW3zsToc99VGt+JcuzxKA+FJmYi82H47HLL0kAmSCutPpxhMWLC5X5O2X+du9E1elFbQpPyMHCXZHYLcsTtPTg+4JTsUim+UdXz6A2IFqhEqoUgG3BhHAmvTHpjHXBVqghIsOSZZlytQxHwLIDmJnkXrIMM9X3y/JsKmY92DV1NSqAq/jo2MmBXVzWDme7s7Wv5wDuGstqaTVfOf+dNZ5YDKkGgRf3ZG9naw/OtwY9IIDpMgk9gthZEHj1ldnK42PxeFZ+qctg/SSPi2IyGY/XOna2H2YdcW3iw4Xq6EOcPt0+98mRifiZ01mc7kx05/Z9WfurLwAnyv49A1NxKCwNnkEpqm21XQTuXgHogdA0eMnrsR402HXnpkMJcs1KVDExS+YDj2Zjjz+BXL1InC6XAHWErxV0z6wjPyiO14oD4anYH56ivhMO8sT1rR63KF7Xw5FplcuxyZb1vTV1NSKAqwOX7tVuWJ32VEU3XK27PkcA29dhuIK6llbzEv/em5KYfMW2ttXa2DoEoZRja1KkmsrITZwu11lkFRTXW2INN0PAVt+fAV2+J5yZ7GOJbZbjxbUToIwE87W24nACmm2XjSZUhWq7hKlqTiXTXbk0um2WEFj7YvBa2odIPBnxIccnMhMBMdnwjcoUB1sdwKUCtMCjWeJes2W5LJX8VpvCE3JxICxdFS/zeYoQpuv3jsxAmVmEb4k8JmgdIczPhSXsRatC9b3tE5WGI6oJlhEEK/9mCOC8QvZ3bW5QxO+ATZGOmE272M685DTIgKYa/Ffrug7YDseaIK2EcbUiaEdX67iedrxaf0w1NQAzm5g3zGRmLrsIC0qWOMIPO0+oAmL1YA9Y9ZnZyiJhuko6t8p9yP4ZnM75lrjf5KxiOe5icbbyar63L+MoQjwxU841ywir3TGD504QOhPBz/W4vBW8lvYHgpMRHXaoQDM8MRdh5ivbJ1viubKOm/OC43KQJt+lK/H0wxPzlOO1iogJ4ND4XPgL4J19X1zHKopW8JWwO1qrCZbqtMUMOlyWChC89mWpQqEyl2VzLQZB7KqLz6amRvrVmm7Voqy9I3rH/nLV5ypY17UOuNo2tbSauZoSgAmlyiZF8uoqkrKrAMwbtQFBo59fZ8F59cjfSjGbWRVxC3jZTMYZNFj0nSzHm2IeO8+NYLKyuJ2J55NkgtcxCNTsfOeOlg6YDyj2a8XPJ9sFpyWeHx0qmxDxNSo5r3J8XYrzY9MK1HzO47V3JRYxRyblIUwgzn6eWfzMvqn9onMQEJurrq0rkfl0vgz7JY9Nz4PfUWOcZiv85XNMqnOosqMUP7OttBrj2Vz+ZNuLnwo1IoDbolcv51nQtXfeb8Kb0WuiQ92xbZ59m45Q19LSajAxEUcNAi+Acmxjaw+CxarXZFIUgcUiaVdBALvq6elkxCJMa1g8V0XKBDSPl8XGVnMp1uE61nFaIsSY5MUEJy7nGJxOh+yM3zxP7ovXz4rUnGJz+ZM/f26C7XrjM+jEixCXXihwrw5gTk+Q+Zxn9bnsTPzeYlILEC2wVtdPts3SgcC4XHHZeSor2pXIZqv4ma7ZUrJqP52JkPhsFcESQXH/3965ZLdtpGE0S8gSvISMPfJSPNJ6tAPvwlOvogfdHvh0utPJSfyQ30ocH3bdAor6UShApEwIJH3vOSURqDdI1Ie/Xrja/Dyx+Qmvh2TcOG708o9fXm9YnnTsHEkX9B1RWEWODqweXgJ/s3yo7QhTLKT4hpspx1t0pgTvW8BS4hV5uNYkLwTrdfKr1w2zTrglTvQA0L2Mf6vexVF/wtV1QuxZIkWexb3CpXOHWIIFpPlr343+2xVd7zf15iGnO9+5OOO4hvoj5P9N7vWH9ICUkvnPy8/JImbp1MfZuLw7uFjA1304rjVvn/rX/94m927rWB8c39EceZ0ehv75vzd5s47iWGfNUq+5IYJjYHEBxhodc1cBZsy3WLiVlSsiRwFdiwgLIsX/KYcIlXW2dLveKsDJHWITjhrSzgKchI8ZwK0mG1HMwku5e4cgxg0hClh9WK2tOteODSkQ4nIdiniTfgxX8jyUANNN/Pu7L6mcWNtfUh5DAebcH8nv91S+Io4tsICzUL9h7L7rvv/3H583L35notl1Ou4DNiDdIsBMrgI2EmGjFpZdsVyL9c/M0mZMmmvaglnabJJSb/bCeutPJeEjZSUBFpFDcmz3Gd3J+wgwE4zeJfd+xr1LosFex4eG/ZmvKGsqD+OYLXgJQF0fjltd4t0mH/MCjJgyBsxDBQLMQwCwpKYVl2vFQ8qhwHJFfF+nMuBeJesV8QT+c8z5l+n/3DVnuAGx/v3tX+k7ZIOMr+nzl86q/tS+lgXEuQhwEWqGJNiAhO5mHHtu8x8h5gGpBZPm4iYpxRHnW1/csTQKsMgZcGz3GYI6K8C9RVkafWbQIrDEa4lvFujUoBPu0GB1MgmJvakbepphCRCiiSVcHJZXqwu67LKFYDTrnhxpUScEHMFFiMmaupJuzKfkhbgdCh58eEE/Y784ysMsdOA7KX78Z3nRFLn8SaRfpvjdLlfpe0/HnJuznAtc+2jVdxuejDdv+fnlx5R+W9BZ8oa1HDcu6TYv+Zi+n/mHgLVZ/K71bUgiy3NsAkzD1210MRSS6LDqotVVXjDfcrz/le0KS/j7BLGqN+nILokMXbk1iPKbJMBss4iwYunW7k2Ki2CVLueSDuFJuw7POfwONaZJMuzN/DZdV9ybj7zgvksbq5YxYc5ffey2jZyCsNQllzmH70Sb7uh9i/r316+bX6+6NdJxE5JuI5JuI5MWZeMS1koXh2j/8vrzKr+XfdA8FTkDjk2A/0yNOcJSC0lxNNoIa2ykGU9FiFriS9fwWk0pS5OmNwj5kidxRSuOcVHqjjBQfsIgntHxAII1ny1RrEfqly4GljZ+rbw4fygrmOK+4wUJvXubxPhTL8BMjuK4nH+f/k/BJKu3Sax5eEKA8/90PGc1t+B3wMxvhPPXq+61k9HxbuapLnjisqQN4S2CnYU4/T/2VxIqwCJycLDUWLfaEhN2tJrqGkSIENxagNeyZMi2K/O4HjjWDr/6cL3tvoWuexerNont53Y8rgtiy5gn3cvMhM6fU3qt8DjixHy+hZYAsyEGsDSoCHBxYZ+OAezpXIfleJ+hAn4rLO1CZMtGJbX77U23eUnrAYQHHQSXd0lHV3YQO+TY+aGxC1pEFoElPVvxCCJS1v62oPu2FmDcOvJ7I8C14yGCMUmEkzFIzr2/7iZlYZHlMI2Hj9rlh5Tk2IkKoZgSehzpHdICjmPsTIBjTBr4DhjL3fqlz1MPQIh2LcC499dfd/7OSPs3Nidhh7EZh6CysUmZuFdgjThbg7aEmzhsfMJ3cowsLsBOwhL5fqHhw8JBqIqIYBVOtOdZYKIA8/l6z+7MQ4I4tIQ0ToqiKlhhjGkXEctiuoMA4xAQrlO5Vrzdh2VRLImKjkldh1oHTZkRyVqE+V4+p3rVAsxYbw1h8+S4Plx0nWj3AXeA+QIIJd3QtWP3Mfzoymc3Ms5FsLbpti67jEXHDmJsHXqsY8EKsMgZcOz3GeLC2CeCQzfr1MvlaejLZCzGg9l8o7Z47hPybokhrm7TGQdmYxFOI8hT8aJ7m4SHsBHGlK8mBPiQQsKktjjmzsMO17/5EBRme1MGipF3L8N/QoD3WTLGAw0vfWjvGnadfzPAOnAEmGtRloBxDrGNol1c2TpUARaRxTj2+ywKGaIzt0/vdjJWasizoK3YdiKqNPYDIUz1mOtGh+sswH8O4rUcYeoHDDbyuJqIe8hrgeXYElrKU58vDwnoGN8Lk68+V/Gj4/vD7Vpeegymdg57lQQ0TqZCeBFlxo1L+gg08cs2p9FxvmXBHwOL37WOAYssz0kJcHIfeG3ODHTFrim8BcrwnjJXFuncSwYAq+wqNf5TVjDn8Sftupq8wq8l+ofeVKIloEyCQ1zjOcJgLQNlZXkV4h3DTLmpyVs1iDW7grE2PDrWU796Txf98CpxnGef96fp7v/jbSe4tYC/TGJNvY4RzVORM+DYBTiPpSI6ybLDHfsORZFokRZhrEWzBQLxnnHeVO8oxFlMP33JVnJra8mt6PfhceR/m+jvC9bulAUbHeL4MbmigbmHAqs4CXErfHHE23UcmN8DYsuSrOgQ1NZmJzU8NNDt3Ql2Eu8UF8dntrA81Nj5oVGAReReoBFEeHh/6yHe6nOf5HHZ1JBnQUyiygzvlni24OGDnbbobkZ8594QVGBXriLaiO9tXd53gXLsIsDZJQuyVJevjuNmuOBIu+5en4I9oLsu6Ci+XOv96k33NNZwZz2n650+H6v4gl3QIiI7MBDF1Li33pw0RR4TTqJA/NsmBLHpSLF+EW2sw91kbD+KJdsSz5aLxcb6vS3uPgIMPOSwg1gW4FR3/v99B/FkPDnvr53KcKyTrwqLC7CTsETkHIgTqxBSupd3NeQ/hK5orOGpaAhWmQHd5bGM+AITk+4swDMTsIrDf18BLJPeEN+8jCu5qT2ga/guWKqUx35zr8FxjvtGFGCRM8D7bFmQkTKeu684IgxlTDfHR7h7vxq6he8q8vuC2M/tv10cliT/YznmZkAXh39cvrQrCCevRyxblrLn9i5CjkUf9x9HxO+S/32iAIucAd5nyxJFtIjjruOyOW4Qb9zUGPiff7EG+GYJEnH26cbdB4qQ1wLvJKTDMvCmo9vi4QizjxXM7PeyXjxvUsL/dB12SaPrPfiSrhvrxxFwxu2TeC90/Q7B4netY8Aiy6MAi5we3rUiZ4ACLHJ6eNeKiIisgF3QIiIiK7C4ANs1JiIiMkYBFjkDvM9ETg8FWOQM8D4TOT0Wv2sdAxZZHgVY5PTwrhU5AxRgkdPDu1ZERGQF7IIWERFZgcUF2K4xERGRMQqwyBngfSZyeijAImeA95nI6bH4XesYsMjyKMAip4d3rcgZoACLnB7etSIiIitgF7SIiMgKLC7Ado2JiIiMUYBFzgDvM5HTQwEWOQO8z0ROj8Xv2kePHuXGobhIPP89+L148aL32WwePHig33fi9+zZs95nfD8cyu/HH3/sj0TkVBgqhoiIiNwLCrCIiMgKLC7AcRnSkydPBt1ojx8/7n30i350KRboatTvPP3oto5+dF0X9DtfP4h+uIh+x+P3008/9UfLMMxxAepKiYiInAJL65cCLCIi0uDMBfjp5uKHh5vL5/3hMfD8cvPwh4tUsurzffKt+X5L/FOs82zc55vLh1330sP7+KHFsqx1LUXkJFhcgGe3onx6sbm4uLifhnFXzqHRXEzMFmSpMt93fWJ+a11LETkJVuwfxjLB+k1W8MPLdDQHlnI/UH5x2cdLp+sGbtTghXh1Q5jEvzsf/arwu6ZHuFSHy4vi98PmonjO+UHOo/KL+eb46UElW3ET5cznCi2/dvinqUzl4ef55cN0bVM+jXA3zNW/LmOgVccBS5U5ppF+M0/3uZb97/Py5neS8w2/m/GDY5VW/z1eTH33k3lHCHORypHqmsNVPUaz1zakn+sd4+6St4gsyXoCnBvtTnhpVMeNcqHrQhw0uqUR6hu4bdTqeNxYb31yo1aOBn4xjZn0ckNcHhxyuDv45XKERrHkNyrD8PpM16snxk/cfh3C9ajiRm6rf12Mjok69odbFirzwK9Rzsk6pb+567oE7uM2fyeRRn7t9OfqGKGeCGgfjzS2+c5f21HdQtjd8hb5vuEBdUlW64Lmph80DpMNQGhoM6HRqRvBwXHVOOXjKb/AqAGNcUJeMY25csz5jejzmIufw0zVq2cQZz58bnyjSEyWr84npDtbp5pGeWGRMiei3yjcTJ2yAMcy1Md1GXvm8hscz9fxBs7Hh4a6HJGYRp1ejLdr3iLfNycvwO0K9NZF8rtxEw0AjVawGgYNya0NXJ1HaHRy2KnzfRpTnzM7lmPOrwdr5KaMyW8ufvo0Wy8YxNnlOkzUPzI6P1P/BqM69ue3LFFmiH51uFG8KFLxM9THlDEe9+yc3w7fY2acD9cyPq82ry15Td03O+ct8n3DvbEk6wjwqHEYNyo30FjERjI0SLc2cDHeDLFrMKYxm96O5Zjzy2mEehe/ufg5TjxuMMpjOny+7hehB2KUX2GP+g+YqGN/uGWRMiei3yjcTJ1GgruEAMe8p6jzGQtp+9rW6dfxdslb5PvmLAWYLsRto1GY6YamwR2MV20bpGHj1PndNCwxXk4/jqPFB4CdBHgmvbmGdm+/VB8mC02FSUyWo1DFmS13/hwa50Z+hZ3rH6n98vHNd7alCneoMg/8GuGmr2UtuPVxLYw9c/lVx7d+j5lOZLf3xtx1z8c3ZRqlP+fXzFtElmRxAR6PAdOQDRvBjokGLdM3QrkhYtbrTbgyHoh7eHmZ/GLaIV6VNg1QiTfsEqV8/bm6gRukF87PNbRzfvnwpvzdTNVk0aR6TMbPTNerI9QhH7fCd2G2zzzbRriOG9mx/hXNOo4CL1Tmue8iM1GnnGa8tvUx8W659nV+o/xbdazp8rm4KNdwGG7+2ob04+qBzETet3yXInI4FhfgwzPV8ImcIwf6vSusIkeHAixy1Nz1914s8YaVKyI7wb2zJCt0QYuIiBw/Jy/AS1dARERkCRRgERGRFVCARUREVuDZs2f9p2VYXB0dAxYRERmjeSoiIrICCrCIiEiDR48e9Z+WwS5oERGRBk7CEhERWQEFWEREZAUUYBERkRVwGZKIiMgZonkqIiKyAgqwiIhIA5chiYiIrICTsERERFZAARYREVkBBVhERGQFXIYkIiJyhmieioiIrIACLCIi0sBlSCIiIivgJCwREZEVUIBFRERWQAEWERFZAZchiYiInCGapyIiIiugAIuIiDRwGZKIiMgKOAlLRERkBRRgERGRFVCARUREVsBlSCIiImeI5qmIiMgKKMAiIiINXIYkIiKyAk7CEhERWQEFWEREZAUUYBERkRU4+WVIDGIjwrjHjx/3ZzebJ0+ebM/rd79+cWIBPzD9vg+/Bw8e9D6bzYsXL/Q7Uz+IfriIfvv7LcX95CIiIiIDFGAREZEVUIBFRERWQAEWERFZAQVYRERkBRRgERGRFVCARUREVkABFhERWQEFWEREZAUUYBERkRVQgEVERFZAARYREVkBBVhERGQFFGAREZF7Z7P5P7BKM+E2OpYiAAAAAElFTkSuQmCC</SerializedThumbnailImagePng>
</SlideLayoutData>
</file>

<file path=customXml/item51.xml><?xml version="1.0" encoding="utf-8"?>
<ShapeData xmlns="http://firmglobal.com/Confirmit/reporting/powerpoint/09-09-2009" xmlns:i="http://www.w3.org/2001/XMLSchema-instance" i:type="TextData">
  <PowerPointShapeId>59784a19-ea56-4cae-87eb-679643ad9661</PowerPointShapeId>
  <ReportId>7e4c9f2d-b76a-4fc4-b77b-4b575acc6be1</ReportId>
  <OriginMode>View</OriginMode>
  <Name>_University_of_Minnesota_2019__Staff_All_NVG_v210__Engagement_Profile__ScaleX</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9e985e8e-353b-4a4d-a3d0-c6ece0bbaaec</TextId>
</ShapeData>
</file>

<file path=customXml/item52.xml><?xml version="1.0" encoding="utf-8"?>
<ShapeData xmlns="http://firmglobal.com/Confirmit/reporting/powerpoint/09-09-2009" xmlns:i="http://www.w3.org/2001/XMLSchema-instance" i:type="PageTitleData">
  <PowerPointShapeId>591bca3f-3b6d-44d3-a2cc-5bcad5181ccc</PowerPointShapeId>
  <ReportId>aea39904-5828-42fb-94a9-5d82d3c560fd</ReportId>
  <OriginMode>View</OriginMode>
  <Name>_University_of_Minnesota_2019__Faculty_All_NVG_v210__Respondents__Page_Title_1</Name>
  <PageId>173963ef-5f07-418a-89b3-4929082f193f</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LUmVzcG9uZGVudHMBBwAAAAUAAAAGDAAAAARwYXRoBg0AAAAZWW91IGFyZSBoZXJlOiBSZXNwb25kZW50cws=&lt;/pageContext&gt;&lt;/DynamicReportState&gt;</SerializedDynamicReportState>
  <OverrideDynamicReportState>false</OverrideDynamicReportState>
  <PageTitleId>620170c4-eaf0-4753-8643-c7aee63664ac</PageTitleId>
</ShapeData>
</file>

<file path=customXml/item53.xml><?xml version="1.0" encoding="utf-8"?>
<ShapeData xmlns="http://firmglobal.com/Confirmit/reporting/powerpoint/09-09-2009" xmlns:i="http://www.w3.org/2001/XMLSchema-instance" i:type="TextData">
  <PowerPointShapeId>ffa461c6-16d4-49da-8122-951ee56d046e</PowerPointShapeId>
  <ReportId>aea39904-5828-42fb-94a9-5d82d3c560fd</ReportId>
  <OriginMode>View</OriginMode>
  <Name>_University_of_Minnesota_2019__Faculty_All_NVG_v210__Engagement_Profile__ScaleX</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8098f00b-52da-4176-822e-7e27a052167d</TextId>
</ShapeData>
</file>

<file path=customXml/item54.xml><?xml version="1.0" encoding="utf-8"?>
<ShapeData xmlns="http://firmglobal.com/Confirmit/reporting/powerpoint/09-09-2009" xmlns:i="http://www.w3.org/2001/XMLSchema-instance" i:type="TextData">
  <PowerPointShapeId>d6852b4f-b13b-476d-a704-e31ccad3af35</PowerPointShapeId>
  <ReportId>aea39904-5828-42fb-94a9-5d82d3c560fd</ReportId>
  <OriginMode>View</OriginMode>
  <Name>_University_of_Minnesota_2019__Faculty_All_NVG_v210__Engagement_Profile__LeastEffectivePct</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a9b5d57a-7360-41a9-b964-1163af358feb</TextId>
</ShapeData>
</file>

<file path=customXml/item55.xml><?xml version="1.0" encoding="utf-8"?>
<ShapeData xmlns="http://firmglobal.com/Confirmit/reporting/powerpoint/09-09-2009" xmlns:i="http://www.w3.org/2001/XMLSchema-instance" i:type="PageTitleData">
  <PowerPointShapeId>c4651852-6e6b-4766-85b5-40850ffc957c</PowerPointShapeId>
  <ReportId>7e4c9f2d-b76a-4fc4-b77b-4b575acc6be1</ReportId>
  <OriginMode>View</OriginMode>
  <Name>_University_of_Minnesota_2019__Staff_All_NVG_v210__Results_Sorting_Tool__Page_Title_1</Name>
  <PageId>6a850352-3642-4589-b677-90a2d0a3bd84</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Key="RST_PAGED"&gt;&lt;Argument xsi:type="ParameterValueResponse" ValueId="00000000-0000-0000-0000-000000000000" IsIterator="false" Type="String" StringKeyValue="1.0" StringValue="Strengths" NumericValue="-79228162514264337593543950335" DateValue="0001-01-01T00:00:00" /&gt;&lt;/Argument&gt;&lt;Argument Key="LAST_VISITED_PAGE"&gt;&lt;Argument xsi:type="ParameterValueResponse" ValueId="00000000-0000-0000-0000-000000000000" IsIterator="false" Type="String" StringKeyValue="sorting_tool" StringValue="sorting_tool"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Key="RST"&gt;&lt;Argument xsi:type="ParameterValueResponse" ValueId="00000000-0000-0000-0000-000000000000" IsIterator="false" Type="String" StringKeyValue="1" StringValue="1"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SUmVzdWx0c1NvcnRpbmdUb29sAQcAAAAFAAAABgwAAAAEcGF0aAYNAAAANFlvdSBhcmUgaGVyZTogRXhwbG9yZSBSZXN1bHRzID4gUmVzdWx0cyBTb3J0aW5nIFRvb2wL&lt;/pageContext&gt;&lt;/DynamicReportState&gt;</SerializedDynamicReportState>
  <OverrideDynamicReportState>false</OverrideDynamicReportState>
  <PageTitleId>da5089b4-9635-4881-afcb-f0f779d9d4cd</PageTitleId>
</ShapeData>
</file>

<file path=customXml/item56.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CJnSURBVHhe7d1NkqM4GgDQiphLzGIWtZgD9DpXfZRe5TXmCnWDvkVt+yC1qKPkWAaZPwGynEoj814E0V0GhCTElx+GVH77AADgVCSAAAAnIwEEADgZCSAAwMlIAAEATkYCCABwMhJAAICTkQACAJyMBBAA4GQkgAAAJyMBBAA4GQkgAMDJSAABAE5GAggAcDISQACAk5EAAgCcjAQQAOBkJIAAACcjAQQAOJnmEsC///7749u3b7flr7/+6te85ro///yzX/Px8c8//1j3out+//49Wff9+/d+jXWvvC4YrwvLmHWvtS6MhSiMA+tec10rpqMVAICXJwEEAHjQ+KlOC5pLAP/3v//1/wcAcAzhUXBLmksAW+tgAOD1SQArkwACAEcjAaxMAggAHE2Y6aElzWVT3gEEAHiMr9MAAE5GAggA8CDTwFTmETAAcDR+CaQyvwQCAByNBLAyCSAAcDQSwMokgADA0ZgGpjLvAAIAPMbXaQAAJyMBBAB4kGlgKvMIGAA4Gr8EUplfAgEAjkYCWJkEEAA4GglgZRJAAOBoTANTmXcAAQAe4+s0AICTkQAeyq+PH2/fPr69/bj8X0N+/fh4+3ap9215//jZr3rUz/fPLQ8AajANTGWv/Qi4wQSwT/7eftSpsQQQgBb4JZDK7uvgnx/v/bdS71+SQcTjvX2U5UPtJYC/frxVTdAkgAC0QAJY2V0d/PP9uv11eTgD7JO7zXK2EsCc/VtLAB+pb05/hFMY+lMCCMCxSQAru6eDr8nDJTn58SlJRF7Csk4COCUBBOB1mAamsux3AMfvpvXfBD72npoEcKlvkwQQAJrSXAKYq3s3LT6KfSRRiSSASxJAAGjRiyaAy0SqSyTu/+WMLpEM+6aX6beKy+M+uv/C+L3GuHxGwriYyqVbkt+apuowWrZyuvv6Y54A9v2zsX3SJ/fZtU63/Zd12i37nr6eSBxrvqx1fq1xA8CVaWAqy3oEnJqa5OHHwI9+g/f4N4BdMjRPsGJSUPqbx2vlXtwSlbVv4L7wG8D+/E02j0nNRhk1+uyWACbHVN+uZJ9tnN/YlrW+jOdi1tbYvq1xXaMPAJgKcbYlzSWAOR18Sxr6f3e2k6t9z00Ap4+058rbtl3uxUri0fmqBDAs6TrGbxRTxdTqs6FO6ePmtm1uvS1bde3XrSTptfoAgKkQv1vyggng+g/f3WRn02MJ3GP77++7lQity0tU1vut378ogcg7dpdsbZyz1Le9V7X6LNZpe7/deqesJdurbezsnp8KfQDA1H5+ciyvlwCmHhVGm99m7clJWColgFttinaShKSccoPko86gb1P1BHDtEXSwUk6tPrvYr9NFbt9ObLfl7gSwYh8AMGUamMr23gHc/uHcJ1h7P7yTHkjgrsr3X/+GZ6Qguc0qN1gtu2/TARPAWn0WZCWARYnVSp/slLXW1pp9AEDbmksAN2X80O1+KN77zUxQnsB1yvePdc5Z7kk4shKEq7W6958fNgEM++4v93779XgCGG9EVpZFn2SMq8S6mn0AQNteKgG85wfeXuKxlJOw1EwAcxK1+2SXu5rMrCcf+3L647JVzW8ACz2SAN7GaLLd633SHXO+LiaS6XbW7AMApkwDU9n6I+Ct5Gsq6wf4QnkC13lg/6L3yTLklru6Xd+mAyaA1frsImv8pI6/+w31Xltiwjdatvq+Yh8AMBXibUuaSwBXO7j/YZf1KKvoB+MDCdzVA/tnPNou0pe7l4R13ySlEp6+TUdMAGv12UX8Nm6r6ql6x2//1vdLt6X4m7yKfQDA1Gp+clAvkwB2P3Bzf0iWJC45+2QkgIX7Z33rVGC33zaTiJJ+jPL23W93X04iq6rbZ2FZ6be1Ptu58biVO9/gnpubmdI+2H5UDcBciJkteZEEcD0JWNP9YLzvW5X9fbYSwEf379et7F/+vlcsN5GY9InHer8+kgDmnYP9BGbr3Nfps1inH32SNEnM4reqd53D2I/vH+9hfaot8VysLOvJYVkfdG28LIXnFuBsTANTWfIdwJJHurvJTdrtB2O/TH/w9j9sN35oPrr/rd7z5c52LCTL3UuOHksAg+3+iOtLE8DeJ/fZtE798UfLejLWmbc5LF1V+vM/r9dmUnkR12/105194BtAgNfWXAIIz7aflH6m+A3ezvE2H9UDwJQEEO70tQlgxjecgQQQ4KlMA1PZ3l8Cgdqe8g3gzmP2+MjWE1uA5wgxuCXNJYCtdTCv52sTwIv4/t5KEhjfKfTtH8DzSAArkwDybF+eAF7FdwETywO/hAPA5wjxuCUSQACAB5kGpjLvAAIAPMbXaQAAJyMBBAB4kGlgKvMIGAA4Gr8EUplfAgEAjkYCWJkEEAA4GglgZRJAAOBoTANTmXcAAQAe4+s0AICTkQACADzINDCVeQQMAByNXwKpzC+BAABHIwGsTAIIAByNBLAyCSAAcDSmganMO4AAAI/xdRoAwMlIAAEAHmQamMo8AgYAjsYvgVTml0AAgKORAFYmAQQAjkYCWFno4LD89ddf/ScfH3///fftc+vK1o3fXQi/ym7da677/fv3ZN3379/7Na+/Lscff/xx3e9I1+YrrHvmmLfu69Yd6Xp/xrr//ve//b/a0GwCGJcQaKIQgKx7zXXh3c/xuvG7oNa97rowBsJncQljJLp3Xfjv3n7jz+frPrMukXXd5/N1R0pqrKu77tlJ22euC//fkuYSwPEPB4BcOcFZfAFKSQABDqi14Ay0RQIIcEASQIBBcxHRIxqgFvEFOIvmEkB38UAt4gtwFhJAgJ74ApRqLX5IAIFTyIkd4gtQSgJYmXd0oMSvjx9vcd6qt48fv/qPDyXWsU79coKz+AIlxJdAAvhkv3689YPw28f7z/7Dpvz8eL/W//3yf0dz5Lqx6ef77bqQAJYTX2oSX5olvlx9Roz5Si+WAMYA0i8Hj9Dxh8nbZDSeL0Cn++ExNcr8DM9q68/37po4Sn+k63z0BFB8qUt8edSz2iq+tKm5BHDzEU1/F/L242d/oo99J3nUIPLVnhW0nuFZbY0B+ig5S7rOzw/Q4svredY19wzPaqv40qbmEsBwUtd0g7A7uXkDcnpHvwzsqTvSrc/iMh1gsS7DujgQp0tX1/Rd8LSM+fq+vLcfHz/7gd8t43rkbJM6znj9vG5DmT/ifrcO3+6TzlY/BOtlxAv8drzFD+fpsjYOcvt12b7Bdp9Fz2pr4riX9vzaadt2v/R1vWw/2e5a7rQd07oEW/0Q113a/mPrkVLO2CoTylvTtbU7Vmz3sn1j03qKL6njjNfP6zaUKb6MlyO1NXHcaxzYbtt2v/R1vWw/2e5a7rQd07oEW/0Q113a/qT4cjQvlAD2J+06SMI/+xO8HCG99EDpljgY40BIDM7FNvOlXx/rcVvCYNoapPPyc+q5sU3sj6xtVtqyWL9x3GsjdvrkJqcf5kssY1j//jOWE9ZtlTm20R+77Rvb67PoWW1NbHOt21rb0mV2y7I++0vcJ9qq88ax98bo4jhlQllp/XFjPcSXbrmdlwfO3WL9xnGvjdjpk5ucfpgvsYxhvfgyXaZVTGxzrdta29JldsuyPvtL3CfaqvPGsffG6OI4aWHblrxOAni7a4mXRTyRK9n7rx8fb4sTG/eZD8SNbRI/COJdy/WjuH5xwYYqdHde06+pZ+Vv1nM5sG9lLfbL2WZurz+GMkfNH9q81iczyX7IKSNu0y/j/dN9O3Jnv6bqnTbvo6mntPVi2f8rbcvql/m/h/KXYyV9/aXrnDFG7xxbY2GbPavb9Mcd6rvdvu1+nPfRxjZ77Y3rxZfldr2nXHN39muq3mnzPpp6Slsvlv2/0rasfpn/eyh/OVaOE1+CsF1LmksA197RGQbIckkO3MSJHgbVfJClBmv3WRxoqWU5eMMylJUepLNjJus5lNl9HAf2+GKY1z1nm7X2xPU5Za6V0S2piyjVD3llDBf0uA1Bum9Hivt1abvPpp7S1otlEFtpW1a/rI+boQ7bfZeuc2qf6bHy+iotbLNHfOnsXwfzuudss9aeuD6nzLUyuiU1BlL9kFdGPH5YhjYE6b4dEV/SbXvh+BKE7VrSXAKYFk/iypK4O76c6Y07kfhZ/Pf6gFkb0CnzQZkepCvlJ+u5FUjmbcnYpj/WUJ95GTllXtzRJ0GyHzLKuO331l+0o23TfTtS3K8zu3029ZS2XtwdoDf7ZdnGZR22+y5d5/wxmju2xsJ+ZYb2Jxfx5SL/3A31mZeRU+bFnWMg2Q8ZZdz2E1+WZc6IL52wb0teIwFcPWnx5KYGSRwMqSUOvJxthsGbWh8H4niJg3K+Lj34N+pw+8GTMbBztrldnPNl3tatMoPtPpnb7of5kqpL/P+hHukyx0r7dWa3z6ae09ZQzfm6tbbl9Mu4Pp1Yh3sDdFy6eqX2mR9rr6/Whe2KiC8Z5yVjG/GlW8SXSXm3pfH40qLmEsDUI5rl4BvEddM7gd7tLj3uvxx48wGx/E2+IDVo+vXzC3hSyfF+cVCm6pC4aCbl5AzsnG1CdcO/4/L+8X79d1yfU2Y0bltcxm0aG2+bqt946cqYn9fbBX/rl7Uyx0r6dWm7z+ae09ZYxtC8rbbt9Us83tDGewN0us6pfZbHmu4bl7X+vo/40i+TcnLOS965275WcsqMxm2Ly7hNY+NtU/UbL10Zn3HNlfXr0nafzT2nrbGMoXlbbdvrl3i8oY2vEl+OprkEMJyMelKDATgL8QU4CwnghAANZya+AKXqxo/PJwGcEKDhVeXEDvEFKCUBrGzzTzUBrMgJzuILUEoCCHBArQVnoC0SQIADkgACDJqLiB7RALWIL8BZNJcAuosHahFfgLOQAAL0xBegVGvxQwIInEJO7BBfgFISwMrS7+j0f+Il/C3ByZ9Gmv6ZmOmf1Fmuv2wwWz/fJs7jlVoHHFm4ZveIL0CpcN225EVudxN/W/C2xElX58G1X+IfoJ793c5hiUF4ZX+TukITwvVaRnwB9oVrtiUvlgCm76Ynf2f6Jq7vA2x/dz78/evu37c/Ph3v3keFLf8ANnBU4VotI74Ar6e5BHDzEc3skck8gP768dYF2cnSB+iVO/TtfafbAG0TX4CzaC4BDAFxaesOvf9sfsc9v0NPBOhh24vEHTrwWsI1viS+AK/nxRLAxBLfwYkBdrF0Abq7A5/e4U/FgJ7ef1i/VQZwZOGaXhJfgH3hmm3JiyWAbx/v7+NHKTF4dqa/pfd+2Xa8TTrIT2/IU0FagIYWhOt1T3ob8QXYF67ZljSXAN7zjs49uuA93v/xMoHjyAnO4gtQSgL4FI8G07h/apne5QNtCtdzGfEF2Beu6ZZIAG+2Hr8ArSsPzuIL8HqaSwDTj2gAHie+AGfRXAJYfhcPsE18Ac5CAgjQE1+AUq3FDwkgcAo5sUN8AUpJACv7448/rv/9/fv3tbPHy59//nldF7ziuu/fv/drrFtb95///GeyLvw7amVdaM94XVgi69LrwnWzt+5f//pX/8m6f//739fjBP/888+izK11YWlpXSqGWle2LnzeyrrAuvx14RrKXZcTY46kG9UNCZ0McK+c2CG+AKVaix8SQOAUJIAAAwkgQE98Ac6iuWhnnq76uj9c/7xJap99fM5LfKlPfIFjOO/t7s/3SxBYmdn/14+Pt2/zP9R+HgI0PEh8WSW+8Kpae4IgARSgF04ToLfGAC/nS4Oz+LJKfOFVSQAr+7RHNAL0KgGaV5QTnMWX+sQXXpUEsLL1Do5/sD0sGRd3SYC+7jPMAfRttsEtsPT7h23exgfY2T9pZ5+f76N1l2VyvItrnd5+XHpn+sfo59uNDQEyY5+SNgUb+91z/Kz2L87Jz9FYGS25db+YHzcu4+Pv1a1bPx+rXZvT2y6XyXal5+IkQp/sWd9GfAnLfFyKL+ILg9AvLXmZBLC7EO8YnNfBfEeA7gf/7bN+m/EFMtQhUW7G/gvzfS7ChRr/Hf4/dYGOtx/qNASC+Nl4u7FkO/qyN4+X06Zgp125db6v/WvnZGUMbOiC5bxu03Jy6jYvp7MM0DnHW5Sfey5OJPTPnrVthnHUL+MTmbI1tsSXfp9RO/qyN48nvtzk1G1eTkd8YfAiCeD47jwu84E/0w/orWW4mPryx1fXRXehLIPI8qLI238qvc+2/o52tE/yYu63W7t4Yzvmh74GiuvdflDSpmC/XSV17qy1f2W/ogCdqkdZ3fICdM7xSs8Fc2GsLPX9G87fbdnpV/Fl9XqI7ZgfWnwJUvUoq5v4wp7mEsC1d3TihXhbNgLA1dbFOb9Dn/87mpWRDiwXmftPFN1hLS/U9EW6HSTXLuxJ+0raFGS0q6TOnbX2r9TnSwP0sm6fFqBLzwUL4ssW8UV8GSlqH0fSXAK4rr8ALgM1FVwWMoLjbcD3/578ALgtQxmrwSBz/4m1i25i3ObRsghQ9QL04tjXZaVNQUa78uuc2/6V+hQGsHlgTR9jv255ATrjeKXngjuMz+fy2lgQX8QX8eV0Qp+05IUSwDsVBOitoBKsBoPM/Sf6faZ3ZmN9ALg9MgmWQSw/2A3S+8w+L2lTsNuutePP63xP+1fOc1GA7o9xacN6EMyrW16Azjhe6bk4mdB3X0Z8EV/El9MJ/deS5hLA50zTsLxrSlkPBnn7T3X7rAXRWMdpmWsBqiRAL9txDSi3oFPSpmCnXRdZdb6r/SvnuSRAX4+7s88j52a+b87xis/FueQEZ/Gl98gYTmw3ttYO8eUi53p/5NzM9805XvG5OB8JYGWf1sF3Beh4Mc3ugkIZo7uwrWCQs/9cap8QJLsLcRnouju+jCCQCBZj8biTtlz76/4+SdluV26d72n/9nleBLa+rWsB73ac2TIcNq9ui+P3/w7bjY+9f7zYzp1zsdOuVxfavidnmyzXvhZfUuJxxZd0K/avd/HlqEL7WyIBTI3VRIC+6gf4bZkFos1gEOzsnxIvvNuSuMDjunDhXS/m0TZ5wW7quk+o26z85OYFbQq22pVd5+z2r5+TST3ifn2bku3tg+88yC2Ok1G3YNoPoc1dO4fyM48X7J2LzXa9vtD2PTnbZLn2tfiSct1HfBFfeLrzJoCwogt+8x8QndV1az/UH/SZx9tqFx3xhdrEF46iuWj3ae/oQFJ3R7wa+JJ3uf23BzWC36cdb6ddXIkv1CW+cBxud2Hkehe795ipD5qTJfPRVJFPOF5Wu4CqxJfXFvquJRJA4BRaC85AWySAlXlEA5TICc7iC1BKAliZu3igRE7sEF+AUhLAygRooIQEEGAgATy8/jeymnjBtqW6HkPe1An69auIL0fmOriX+MKW5qLd+d7REaBfmQB9LOLLkbkO7iW+sMXzjiO5/jr+xkz/Z1ezfx4p+4F9nx6gj9qnfD7nY9tRr4UH9hVfvlZrTxAkgEdywAF9KEcNJg/sK0B/ndO/33ew83E4R70WHthXfPlaEsDKPvURzXUAXQb+dQkDqbsQxn8X8fr3FRcXUPrvJ07LuyyLadH7C+22TSx3/nm/XPdfuThnfwsyLPPDXS/+635dfeN2yb/7mLFd0PXH2jbLut4C0Ki+k312+yzY6p/eRjldHWb909fn7cfP/bJX7ddru79G/bPZ9ytjIKvv1hy1T+sJddgjvvTEl+m2T7kW9uslvqT3f5ZQj5Y0lwB+Wgf3g+82ZlYCSHaAXilv2Ka/IMaDNOwz//fijiZxcfbH2jz+RbyIxvVPXVi524W+2D7msq5D2Yk7tfn+iz6bSfbPxW45MRjF9q31aaLsHCv77vfXSv/02y3qnxgD2X23Zq3du+VX7tMKQnv25GyTZaX/wmfjcyS+9B9ciC8rVvYVX1bKfqLQppacNAHsB9P4SgkSgzwvQKfL6y6+uG8iqM8lB/R84K/U/eJa10VwnJe3rEfudkvdNkNdlhdpDEDLcnL6bGarf/bKGZ/bVDmPBJPsfef9Fes5DdrB9FzmjYHNvltz1D6tICd2iC8rdb8QXwaLcsSXtKP2KVcnTQDXgs/y86wA3Q/U+UU2HaD9oE8et7d1scSLM/FDJOouoGH/9AW7vPhyt1uabzOra/hkVqebrD6bSa27o5zuXPbLfIet4+7J3je37+f9NuvXkr5bc9Q+fZLQjseJL/tjfLnd0nybWV3DJ7M63ZRcI6l1R7gWsvfN7ft5v836taTv1hy1T7lqLgH8lHd0VoPcYwH6NlAny8aAnpebHNCZF2cw2//zA3T/2a3+/XLbZlbX8MlOgF6UdV1WLuqNYJJXTnfekuU/EkxW993rr9g/ZQF6Ue51ubMNR+3TJxFfumOJL70jXAur++71V+wf8YW05hLAz7EMxJ3HAnQyaK65XQSjspMDOn1xLuseVk2DYW7gzdtuVo+r/W3mdbop6bONYJJTzvVcvr11/T5px8UjwSTnvF3N+yv2z1qAjp/PyirpuzVH7dOmiS/iyydeCznn7WreX7F/5n0//3xWVknfrTlqn1YSktiWnDQBXF4oV4ngl7yAFtutBfwd8wGcdaGv1P2iu1iGiyQv8GZul+ibZVnzusayUxdpQZ8l+yeznOu+fdAZ/3+ULDtTat+s/lrvn+m5nPdr4XhLOWqfVvB1wXl5nq/El5HZduLLutS+4stK2c/1dTHmczSXAH7WNA3dhTEaUP0FFT6bDMz5hbay3aK8IAzQeFGN//9qGcwWx7paC3rTY61/9kkBur9ox/tdg8jks7W6pi/SVJ2X/TSS7J+ccuZ17+s5bvNK2ddyUp+PJffN6a+h7pM+6o85bJY3BhZ9V1z3nPLL+zRZ9hcIx9wjvqSPtf6Z+LKse19P8WW13TX7NFn2FwnHbUlzCeBndvBwccSB1Q26tQE1bNcNxsXA7y+I2zILNNNyluuDyTbXEby8OK/mx0oEwa6svcCbv91lw+sFF48Z2n8NOvOLdFTXrux0gL7a6bO5Zf/0NsrpAuOsDrEti37o94+f9+WOD5WS3He3v/r9Ql1n206PlzkGVtYX1T2o1Kfxs716fbZwzD052+SatF18EV9SZffljg+VktxXfEmWHT/bq1cN4bgtOXUCuJQO0JxXF0zmP7za0HLda8iJHeILX0l84ZkkgBMCNGPdeHjGneTjWq7784gvfB3xhedqLgH81D/VtCBAM7je4c4fezSi5bo/k/jCVxFfeLbmEkAAgKP5888/+/9rgwQQOIXWgjPQlrqvkHw+j4CBU8gJzuILUEoCWFlrHQwcQ07sEF+AUhLAygRooIQEEKjpn3/+6f+vDRJA4BRygrP4ApxFc9HOOzpALeILcBZudwEAHmQaGIADMg0MUFNrr5B4BAycQk5wFl+AUhLAyrykDZTIiR3iC1BKAliZAA2UkAACNZkGpjIBGihhGhiAQXPRzjs6QC3iC3AWbncBAB5kGhiAAzINDFBTa6+QeAQMnEJOcBZfgFISwMq8pA2UyIkd4gtQSgJYmQANlJAAAjWZBqYyARooYRoYgEFz0c47OkAt4gtwFm53AQAeZBoYgAMyDQxQU2uvkHgEDJxCTnAWX4BSEsDKvKQNlMiJHeILUEoCWJkADZSQAAI1mQamMgEaKGEaGIBBc9HOOzpALeILcBZudwEAHmQaGIADMg0MUFNrr5B4BAycQk5wFl+AUhLAyrykDZTIiR3iC1BKAliZAA2UkAACNZkGpjIBGihhGhiAQXPRzjs6QC3iC3AWbncBAB5kGhiAAzINDFBTa6+QeAQMnEJOcBZfgFISwMq8pA2UyIkd4gtQSgJYmQANlJAAAjWZBqYyARooYRoYgEFz0c47OkAt4gtwFm53AQAeZBoYgAMyDQxQU2uvkHgEDJxCTnAWX4BSEsDKvKQNlMiJHeILUEoCWJkADZSQAAI1mQamMgEaKGEaGIBBc9HOOzpALeILcBZudwEAHmQaGIADMg0MUFNrr5B4BAycQk5wFl+AUhLAyrykDZTIiR3iC1BKAliZAA2UkAACNZkGpjIBGihhGhiAQXPRzjs6QC3iC3AWbncBAB5kGhiAAzINDFBTa6+QeAQMnEJOcBZfgFISwMq8pA2UyIkd4gtQSgJYmQANlJAAAjWZBqYyARooYRoYgEFz0c47OkAt4gtwFm53AQAeZBoYgAMyDQxQU2uvkHgEDJxCTnAWX4BSEsDKvKQNlMiJHeILUEoCWJkADZSQAAI1mQamMgEaKGEaGIBBc9HOOzpALeILcBZudwEAHmQaGIADMg0MUFNrr5B4BAycQk5wFl+AUhLAyrykDZTIiR3iC1BKAliZAA2UkAACNZkGpjIBGihhGhiAQXPRzjs6QC3iC3AWbncBAB5kGhiAAzINDFBTa6+QeAQMnEJOcBZfgFISwMq8pA2UyIkd4gtQSgJYmQANlJAAAjWZBqYyARooYRoYgEFz0c47OkAt4gtwFm53AQAeZBoYgAMyDQxQU2uvkHgEDJxCTnAWX4BSEsDKvKQNlMiJHeILUEoCWJkADZSQAAI1mQamMgEaKGEaGIBBc9HOOzpALeILcBZudwEAHmQaGIADMg0MUFNrr5B4BAycQk5wFl+AUhLAyrykDZTIiR3iC1BKAliZAA2UkAACNZkGpjIBGihhGhiAQXPRzjs6QC3iC3AWbncBAB5kGhiAAzINDFBTa6+QeAQMnEJOcBZfgFISwMq8pA2UyIkd4gtQSgJYmQANlJAAAjWZBqYyARooYRoYgEFz0c47OkAt4gtwFm53AQAeZBoYgAMyDQxQU2uvkHgEDJxCTnAWX4BSEsDKvKQNlMiJHeILUEoCWJkADZSQAAI1mQamMgEaKGEaGIBBc9HOOzpALeILcBZudwEAHmQaGIADMg0MUFNrr5B4BAycQk5wFl+AUhLAyrykDZTIiR3iC1BKAliZAA2UkAACNZkGpjIBGihhGhiAQXPRzjs6QC3iC3AWbncBAB5kGhiAAzINDFBTa6+QeAQMnEJOcBZfgFISwMq8pA2UyIkd4gtQSgJYmQANlJAAAjWZBqYyARooYRoYgEFz0c47OkAt4gtwFm53AQAeZBoYgAMyDQxQU2uvkHgEDJxCTnAWX4BSEsDKvKQNlMiJHeILUEoCWJkADZSQAAI1mQamMgEaKGEaGIBBc9HOOzpALeILcBZudwEAHmQaGIADMg0MUFNrr5B4BAycQk5wFl+AUhLAyrykDZTIiR3iC1BKAliZAA2UkAACNZkGpjIBGihhGhiAQXPRzjs6QC3iC3AWbncBAB5kGhiAAzINDFBTa6+QeAQMnEJOcBZfgFISwMq8pA2UyIkd4gtQSgJYmQANlJAAAjWZBqYyARooYRoYgEFz0c47OkAt4gtwFm53AQAeZBoYgAMyDQxQU2uvkHgEDJxCTnAWX4BSEsDKvKQNlMiJHeILUEoCWJkADZSQAAI1mQamMgEaKGEaGIBBc9EuvMgdgnRY/vrrr/7Tj4+///779vmrrBu/tB5+eFn3mut+//49Wff9+/d+jXWfvW5PeAfw2df9V6975ti37uvWHek6fPV1rXC7CwBwMhJAAICTkQACAJyMBBAA4GQkgAAAJyMBBAA4GQkgAMDJSAABAE5GAggAcDISQACAk5EAAgCcjAQQAOBkJIAAACcjAQQAOBkJIADAyUgAAQBORgIIAHAyEkAAgJORAAIAnIwEEADgZCSAAAAnIwEEADgZCSAAwMlIAAEATkYCCABwMhJAAICTkQACAJyMBBAA4GQkgAAAJyMBBAA4GQkgAMDJSAABAE5GAggAcDISQACAU/n4+D+0hI/fjDBR9AAAAABJRU5ErkJggg==</SerializedThumbnailImagePng>
</SlideLayoutData>
</file>

<file path=customXml/item57.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BvYSURBVHhe7d3NlZvKFgZQh+IQ3rhHLxSPnMZNwRk4C09fIHfgUPoJAWr+q1Tqo6ZUe6/FWtdCQFGCTwdB1/32DgBAUxSAAACNUQACADRGAQgA0BgFIABAYxSAAACNUQACADRGAQgA0BgFIABAYxSAAACNUQACADRGAQgA0BgFIABAYxSAAACNUQACADRGAQgA0BgFIABAYxSAAACNUQACADSmugLw9+/f79++fbtNP378GOa85rz//ve/w5z39//973/mvei8v3//zuZ9//59mGPeK8/rTOd105R5rzWvOxZG3XFg3mvOq8X8aAUA4OUpAAEAHjS9q1OD6grAf/75Z/gvAIBz6G4F16S6ArC2DgYAXp8CMJgCEAA4GwVgMAUgAHA23UgPNamumvIMIADAY/ycBgDQGAUgAMCDDAMTzC1gAOBs/BFIMH8EAgCcjQIwmAIQADgbBWAwBSAAcDaGgQnmGUAAgMf4OQ0AoDEKQACABxkGJphbwADA2fgjkGD+CAQAOBsFYDAFIABwNgrAYApAAOBsDAMTzDOAAACP8XMaAEBjFICn8u/7r7dv79/efl3+qyL//np/+3Zp9236+f5nmPWoPz8/d30AEMEwMMFe+xZwhQXgUPy9/YppsQIQgBr4I5Bg93Xwn/efw69SP59SQYzbe3svq4fqKwD//fUWWqApAAGogQIw2F0d/Ofn9f3X6eEKcCjuDtdzVADmLF9bAfhIe3P6o/sIu/5UAAJwbgrAYPd08LV4uBQnvz6liMgrWPYpAOcUgAC8DsPABMt+BnD6bNrwS+Bjz6kpANeGfVIAAkBVqisAc/XPpo23Yh8pVEYKwDUFIADU6EULwHUh1RcS9/9xRl9IdstuT/NfFdfbfXT5lelzjeP0GQXjaiiXftr81XSrDZPpqKa7rz+WBeDQPwfv3/TJfXZt0235dZuS676nr2c2trWc9jo/6rgB4MowMMGybgFvDU3y8G3gR3/Be/wXwL4YWhZYY1FQ+pfHe+u9uBUqe7/APfEXwOHzm719LGoO1hHRZ7cCcPOYGvZrs88OPt9xX/b6cvwsFvs67t/RcR3RBwDMdTlbk+oKwJwOvhUNw797x8VV2tcWgPNb2kvl+3a83oudwqP3rAKwm7bbOP6iuLWaqD77aNP2dnP3bWl/X47aOszbKdKj+gCAuS6/a/KCBeD+l2+y2Dn0WAH32PLpZY8KoX15hcp+vw3LFxUQedvui62Dz2zr196rqD4b23S8XLLdW/aK7d197CU/n4A+AGAuXZ+cy+sVgFu3CkeHv2al5BQsQQXg0T6NEkXCppz1djZvdXaGfQovAPduQXd21hPVZxfpNl3k9u3M8b7cXQAG9gEAc4aBCZZ6BvD4y3kosFJf3pseKOCuypff/4VnoqC4zVpvZ3fdwz6dsACM6rNOVgFYVFjt9EliXXv7GtkHANStugLwUMaXbv+leO8vM53yAq5XvvzY5pzpnoIjq0C42mv78PppC8Bu2fR0769fjxeA44XIzrTqk4zjamNeZB8AULeXKgDv+cJLFR5rOQVLZAGYU6jdJ3u9u8XMfvGRltMfl3dF/gJY6JEC8HaMbu73fp/021zOGwvJ7f2M7AMA5gwDE2z/FvBR8TWX9QW+Ul7A9R5Yvuh5sgy5691937BPJywAw/rsIuv42dp+8hfq1L6MBd9kOur7wD4AYK7L25pUVwDudvDwZZd1K6voi/GBAu7qgeUzbm0XGdabKsL6X5K2Cp5hn85YAEb12cX4a9xR07faPf76t7/c9r4U/5IX2AcAzO3WJyf1MgVg/4Wb+yVZUrjkLJNRABYun/WrU4Fkvx0WESX9OMpbNr3fw3o2qqrYPuumnX7b67PEhcdtvcs33HNxs1DaB8e3qgFY6jKzJi9SAO4XAXv6L8b7flVJL3NUAD66/DBvZ/ny573G9W4UJkPhsd+vjxSAeZ9BuoA5+uxj+mxs06+hSJoVZuOvqnd9hmM//nz/2c3f2pfxs9iZ9ovDsj7o9/EyFX62AK0xDEywzWcAS27pJoubbbcvxmGaf/EOX7YHX5qPLn9r93K6cz9WNtebKo4eKwA7x/0xzi8tAAef3GfzNg3bn0z7xVhvuc/d1Ddl+PyX7TosKi/G+Uf9dGcf+AUQ4LVVVwDCV0sXpZ9p/AUvsb3DW/UAMKcAhDs9twDM+IWzowAE+FKGgQmW+j+BQLQv+QUwcZt9vGXrji3A1+gyuCbVFYC1dTCv57kF4MX4/N5OETg+U+jXP4CvowAMpgDkqz29ALwanwXcmB74IxwAPkeXxzVRAAIAPMgwMME8AwgA8Bg/pwEANEYBCADwIMPABHMLGAA4G38EEswfgQAAZ6MADKYABADORgEYTAEIAJyNYWCCeQYQAOAxfk4DAGiMAhAA4EGGgQnmFjAAcDb+CCSYPwIBAM5GARhMAQgAnI0CMJgCEAA4G8PABPMMIADAY/ycBgDQGAUgAMCDDAMTzC1gAOBs/BFIMH8EAgCcjQIwmAIQADgbBWAwBSAAcDaGgQnWPWTZFYHj9Pv372HO+/uPHz/Me9F53bOf03nTZ0HNe9153THQvTZO3TEyMq9//RXndV+k03nTh+vNe615379/H+a8v//9+7f6eTXxcxoAQGMUgAAAjVEAAgA0RgEIANAYBSAAQGMUgAAAjamuAIweKuBMf05u3vPmdabzumnKvNeY95///Gd4ZZt86Zn3ufM603ndNGXea8xL5cvZzPeiAsuOB8iVyg/5ApSqLT8UgAAD+QKU6n79r4kCEGAgX4BWVJd20/9NFDH+/fV2+SL8+f5n+PezffX2aZd8iSdf4Bzavdz98/MSAm/vv/4d/j3176/3t2/f3n82mhACmlc1/YOMUPJll3zhVT0tXz6JAlBArzQT0EfHAC/pabd45csu+cKrqu0RknZvAQvoXQKaV5UKaPkST77wqhSAwfY7+N/3X2/jGD0ZJ3dJQF+X+RgH6NviDbdgGZbv3vM23UBi+U2JZf78nMy7TLPtXVzb9Pbr0jt/3n8evG/qIyAzlinZp87BcvdsP2v/V5/Jn8mxMply236x3O44Tbefals/f3ms9vu8/d71NHtf6WfRkK5fjuzPly/dtDwu5Yt84UPXLzV5mQKwPxHvODivB/MdAT0c/LfXhvdMT5CPNmysN2P5leUyF92JOv67+++tE3T6/o82fQTB+Nr0fVOb+zGs+3B7OfvUSexXbpvv2/+9z2TnGDjQh+WybfP15LRtuZ7eOqBztrdaf+5n0ZjUMA1dH275OI6GafpBbjk6tuTLsMxkP4Z1H25PvtzktG25np58iWQYmGDdQbg2vTofp+WBvzAc0EfTx8k0rH96dl30J8o6RNYnRd7yc9vLHBuuaCfLbJ7Mw/v2Tt5xP5abvgbF9Wq/U7JPnfR+lbS5t7f/O8sVBfRWO8ralhfQOdsr/SxY6o6VtaF/u8/vNiX6Vb7sng/jfiw3LV86W+0oa5t8IaW6AnDvGZ3xRLxNBwFwdXRyLq/Ql/8eLdaxHSwXmcvPFF1hrU/U7ZP0OCT3TuzZ/pXsUydjv0ra3Nvb/532PDWg1237tIAu/SxYkS9H5It8mSjaP86kugJw33ACXA7UrXBZyQjH2wE//Hv2BXCbPtaxGwaZy8/snXQz032eTKuAigvo1bav084+dTL2K7/Nufu/057CAFsG6/Y20m3LC+iM7ZV+Fg0qH6Zh+nmuz40V+SJf5EtzDANTi4KAPgqVzm4YZC4/MywzvzKbGgLgdsuksw6x/LD7sL3M4vWSfeok92tv+8s237P/O59zUUAP27jsw34I5rUtL6Aztlf6WTSo67+nkC/yRb40p+u/mrzMLeC73RPQq5Nm234Y5C0/1y+zF6JjG+fr3AuokoBe78c1UG6hU7JPncR+XWS1+a793/mcSwL6ut3EMo98Nstlc7ZX/Fm0JxXQ8mXwyDG88b6pvf2QLxc55/sjn81y2ZztFX8W7VEABvu0Dr4roMeTaXEV1K1jchV2FAY5yy9tLdOFZH8iroOuv+LLCIGNsJgatzvbl2t/3d8nW473K7fN9+z/8ee8CrZhX/cC77adxfSx2by2rbY//Lt733Tb6e2N+5n4LBL71YJu/4+k5me79rV82TJuV75s70X6fJcvZ9Xtf00UgFvH6kZAXw0H+G1aBNFhGHQSy28ZT7zbtHGCj/O6E+96Mk/ekxd2c9dlurYt1r/59oJ96hztV3abs/d//zOZtWNcbtinzf0dwncZcqvtZLStM++Hbp/7/fxYf+b2OqnP4nC/2lA6DMzdrn0tX7Zcl5Ev8uUFGQYmWHeAQaQ+/JZfEL3deXtf6g/6zO0d7Rc9+UI0+cJZVJd2n/aMDmzqr4h3g2/zKnf49SAi/D5te4n94kq+EEu+cB4ud2HiehWbus00hOZsyrw1VeQTtpe1Xw2obZgGXot8eW2GgQE4qe7LDSBCbfniFjDQjFRAyxeglAIwmCt4oFQqP+QLUEoBGExAA6WeNgwM0BzDwARrL6CHv8iq4gHbmtp6DnlDJ+jXZ5EvZ+Y8uJd84Uh1adfeMzoC+pUJ6HORL2fmPLiXfOGI+x1ncv1z/IOR/lsX2T+PrPuBZb88oM/ap0GaHgbmhJ/HqZz1XHhgWfnyXIaBodwJD+hTOWuYPLCsgH6upp/xO+HncSpnPRceWFa+PFdt+dL2LeDrAXQ58K9TdyD1J8L0/4t4/f8rrk6g7f9/4nx9l2k1LPpwot3eM653+fowXZffOTkX/y/Iblpu7nryX5fr2zu+b/P/+5jxvk7fH3vvWbf1FkCT9s6WSfZZ56h/Bgfr6duw6J+hPW+//qTXvSvdruP+mvTPYd/vHANZfbfnrH0aq2vHEfkykC/z937JuZBul3zZXv6rdO2oSXUF4Kd18HDw3Y6ZnQDJDuid9X28Zzghpgdpt8zy36srmo2Tc9jW4fYvxpNo2v6tEyv3fV1fHG9z3daPdW9cqS2XX/XZwmb/XCTXM4bRuH97fbqx7hw7y6b7a6d/hvet2r9xDGT33Z69/U6uP7hPg3T7dCQ1P9tO/3WvTT8j+TK8cCFfduwsK1921v2Fun2qSaMF4HAwTc+UzsZBnhfQ2+vrT75x2Y1QX9o8oJcH/k7bL65tXYXjcn3rduS+b61/z0db1ifpGEDr9eT02cJR/6TWM/1st9bzSJhkL7vsr7Gd89DuzD/LvGPgsO/2nLVPgzxnGJjt/pv110C+zF5cWJ4vy7aO695aT06fLZz1XMhedtlfYzvly7MYBibY5wT0XvisX88K6OFAXZ5k8wN0OOg3tzs4OlnGk3PjS2TUn0Afy2+fsOuTL/d9a8v3LNravbJo001Wny1szbtjPf1nOUzLBY62m5K9bG7fL/tt0a8lfbfnrH36Rbr9eJx8SR/j6/etLd+zaGv3yqJNNyXnyNa8M5wL2cvm9v2y3xb9WtJ3e87ap1xVVwB+yjM6uyH3WEDfDtTZdHBAL9e7eUBnnpydxfKfH9DDa7f2D9PtPYu2dq8kAnq1ruu0c1IfhEneevrPbXP9j4TJ7rKp/hr7pyygV+u9Tnfuw1n79IvIl35b8mVwhnNhd9lUf439I1/YVl0B+DnWQdx7LKA3Q3PP7SSYrHvzgN4+Oddt72bNwzA3ePPet2jHVfo9yzbdlPTZQZjkrOf6Wb699f0+24+LR8Ik53O7WvbX2D97AT2+vlhXSd/tOWufBnnOMA3yRb584rmQ87ldLftr7J9l3y9fX6yrpO/2nLVPgxgGpgrrE+VqI/w2T6DV+/YCP2F5AGed6Dttv+hPlo+TJC94M9+30TfrdS3bOq576yQt6LPN/slcz3XZIXSm/z3aXHemrWWz+mu/f+af5bJfC4+3LWft0yBdG+OtP+cr+TKxeJ982be1rHzZWffXek6+fJ42bwFf9CfG5IAaTqjutdmBuTzRdt63Wl+nO0DHk2r631frMFtt62ov9Obb2n/tkwJ6OGmny11DZPbaXlu3T9KtNq/7aWKzf3LWs2z70M7pPu+s+7qerdenNpfN6a+Pts/6aNjmx9vyjoFV3xW3PWf95X26ue4n6bZ7RL5sb2v/NfmybvvQTvmyu9+Rfbq57ifptluT6grAz+zgj5NjPLD6g27vgPp4X38wrg784YS4TYugma9nPb8ze8/1CF6fnFfLbW2EYL+uVPDmv+/yxusJN26z2/9r6CxP0klb+3VvB/RVos+W1v0zOFhPH4yLNoz7suqHYfnx9WG9001t2Vw22V/Dcl1bF++dby/zGNiZX9T2TlCfjq+l2hWh2+6R1Px7zPZdvsiXrXUP651uasvmsvJlc93ja6l2Rei2W5OmC8C17YCmXX2YLL+86lBz26M8ZxiYPfKFOfnyWgwDE0xA8zz98fAVV5KPq7ntX0e+8Dzyha9VXQH4qf+rphUBzYfrFe7ytkclam77V5IvPIt84atVVwAClKptmAagHoaBATip2h7SBupRW764BQw0IxXQ8gUopQAM5goeKJXKD/kClFIABhPQQKmvHQYGeGWGgQkmoIEo8gVoRXVp5xkdIIp8AVrhchdohmFggCiGgQE4Kbd4gSi15YtbwEAzUgEtX4BSCsBgruCBUqn8kC9AKQVgMAENlDIMDBDFMDDBBDQQRb4Aragu7TyjA0SRL0ArXO4CzTAMDBDFMDAAJ+UWLxCltnxxCxhoRiqg5QtQSgEYzBU8UCqVH/IFKKUADCaggVKGgQGiGAYmmIAGosgXoBXVpZ1ndIAo8gVohctdoBmGgQGiGAYG4KTc4gWi1JYvbgEDzUgFtHwBSikAg7mCB0ql8kO+AKUUgMEENFDKMDBAFMPABBPQQBT5ArSiurTzjA4QRb4ArXC5CzTDMDBAFMPAAJyUW7xAlNryxS1goBmpgJYvQCkFYDBX8ECpVH7IF6CUAjCYgAZKGQYGiGIYmGACGogiX4BWVJd2ntEBosgXoBUud4FmGAYGiGIYGICTcosXiFJbvrgFDDQjFdDyBSilAAzmCh4olcoP+QKUUgAGE9BAKcPAAFEMAxNMQANR5AvQiurSzjM6QBT5ArTC5S7QDMPAAFEMAwNwUm7xAlFqyxe3gIFmpAJavgClFIDBXMEDpVL5IV+AUgrAYAIaKGUYGCCKYWCCCWgginwBWlFd2nlGB4giX4BWuNwFmmEYGCCKYWAATsotXiBKbfniFjDQjFRAyxeglAIwmCt4oFQqP+QLUEoBGExAA6UMAwNEMQxMMAENRJEvQCuqSzvP6ABR5AvQCpe7QDMMAwNEMQwMwEm5xQtEqS1f3AIGmpEKaPkClFIABnMFD5RK5Yd8AUopAIMJaKCUYWCAKIaBCSaggSjyBWhFdWnnGR0ginwBWuFyF2iGYWCAKIaBATgpt3iBKLXli1vAQDNSAS1fgFIKwGCu4IFSqfyQL0ApBWAwAQ2UMgwMEMUwMMEENBBFvgCtqC7tPKMDRJEvQCtc7gLNMAwMEMUwMAAn5RYvEKW2fHELGGhGKqDlC1BKARjMFTxQKpUf8gUopQAMJqCBUoaBAaIYBiaYgAaiyBegFdWlnWd0gCjyBWiFy12gGYaBAaIYBgbgpNziBaLUli9uAQPNSAW0fAFKKQCDuYIHSqXyQ74ApRSAwQQ0UMowMEAUw8AEE9BAFPkCtKK6tPOMDhBFvgCtcLkLNMMwMEAUw8AAnJRbvECU2vLFLWCgGamAli9AKQVgMFfwQKlUfsgXoJQCMJiABkoZBgaIYhiYYAIaiCJfgFZUl3ae0QGiyBegFS53gWYYBgaIYhgYgJNyixeIUlu+uAUMNCMV0PIFKKUADOYKHiiVyg/5ApRSAAYT0EApw8AAUQwDE0xAA1HkC9CK6tLOMzpAFPkCtMLlLtAMw8AAUQwDA3BSbvECUWrLF7eAgWakAlq+AKUUgMFcwQOlUvkhX4BSCsBgAhooZRgYIIphYIIJaCCKfAFaUV3aeUYHiCJfgFa43AWaYRgYIIphYABOyi1eIEpt+eIWMNCMVEDLF6CUAjCYK3igVCo/5AtQSgEYTEADpQwDA0QxDEwwAQ1EkS9AK6pLO8/oAFHkC9AKl7tAMwwDA0QxDAzASbnFC0SpLV/cAgaakQpo+QKUUgAGcwUPlErlh3wBSikAgwlooJRhYIAohoEJJqCBKPIFaEV1aecZHSCKfAFa4XIXaIZhYIAohoEBOCm3eIEoteWLW8BAM1IBLV+AUgrAYK7ggVKp/JAvQCkFYDABDZQyDAwQxTAwwQQ0EEW+AK2oLu08owNEkS9AK1zuAs0wDAwQxTAwACflFi8QpbZ8cQsYaEYqoOULUEoBGMwVPFAqlR/yBSilAAwmoIFShoEBohgGJpiABqLIF6AV1aWdZ3SAKPIFaIXLXaAZhoEBohgGBuCk3OIFotSWL24BA81IBbR8AUopAIO5ggdKpfJDvgClFIDBBDRQyjAwQBTDwAQT0EAU+QK0orq084wOEEW+AK1wuQs0wzAwQBTDwACclFu8QJTa8sUtYKAZqYCWL0ApBWAwV/BAqVR+yBeglAIwmIAGShkGBohiGJhgAhqIIl+AVlSXdp7RAaLIF6AVLneBZhgGBohiGBiAk3KLF4hSW764BQw0IxXQ8gUopQAM5goeKJXKD/kClFIABhPQQCnDwABRDAMTTEADUeQL0Irq0s4zOkAU+QK0wuUu0AzDwABRDAMDcFJu8QJRassXt4CBZqQCWr4ApRSAwVzBA6VS+SFfgFIKwGACGihlGBggimFgggloIIp8AVpRXdp5RgeIIl+AVrjcBZphGBggimFgAE7KLV4gSm354hYw0IxUQMsXoJQCMJgreKBUKj/kC1BKARhMQAOlDAMDRDEMTDABDUSRL0Arqks7z+gAUeQL0AqXu0AzDAMDRDEMDMBJucULRKktX9wCBpqRCmj5ApRSAAZzBQ+USuWHfAFKKQCDCWiglGFggCiGgQkmoIEo8gVoRXVp5xkdIIp8AVrhchdohmFggCiGgQE4Kbd4gSi15YtbwEAzUgEtX4BSCsBgruCBUqn8kC9AKQVgMAENlDIMDBDFMDDBBDQQRb4Aragu7TyjA0SRL0ArXO4CzTAMDBDFMDAAJ+UWLxCltnxxCxhoRiqg5QtQSgEYzBU8UCqVH/IFKKUADCaggVKGgQGiGAYmmIAGosgXoBXVpV33jE43dUE9Tj9+/Bjmvr///v3bvEbmTf/iqrvyMu815/39+3c27/v378Oc8nl75It54/SVx7x5z5v3zHw5G5e7AACNUQACADRGAQgA0BgFIABAYxSAAACNUQACADRGAQgA0BgFIABAYxSAAACNUQACADRGAQgA0BgFIABAYxSAAACNUQACADRGAQgA0BgFIABAYxSAAACNUQACADRGAQgA0BgFIABAYxSAAACNUQACADRGAQgA0BgFIABAYxSAAACNUQACADRGAQgA0BgFIABAYxSAAACNUQACADRGAQgA0BgFIABAYxSAAACNUQACADRGAQgA0JT39/8DERViLZhfNNwAAAAASUVORK5CYII=</SerializedThumbnailImagePng>
</SlideLayoutData>
</file>

<file path=customXml/item58.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CUoSURBVHhe7d1brCRHfcfxE7DBNyAsdgA7mIU4BOIAJtgYHwy7NrYhT3nP0z4dRYryxkPerNxEIoX42GbXXnvXC17bXMzzxhDBJq95sdfr2/qstIpEpIgoEm+ISEmlftVdc6qrq3v6MjN1puf7kf72zlRfqvrM9H+qunpmywAAgJUjAQMAkAEJGACADEjAAABkQAIGACADEjAAABmQgAEAyIAEDABABiRgAAAyIAEDAJABCRgAgAxIwAAAZEACBgAgAxIwAAAZkIABAMhg60MnLppDx181H/g2QRDEdONGG+999BXzsadeNw+9uGfu/8H04wEbR7//trnRnuN/8/EL7hikjs1i4oJ59+M/N3/x5DeNeeaQ+fXp29Yq/ve5W8wvvnm/+ck9Z83P7jtp48mlxfmjJ82/PvSU2Tr0+KvmPY9dtKH/EwRBTDOu3b1gDn37ojlqk9KR7++ZL29I3P/Dy+YLz11y7b/h0fSxWUxcMFuP/of5xom/Neb0DeZ/Tt26VmHO3mT+66+/bH5857PmZ/faRHnvE0uL83b75+9/0mzpk4s7eI9eIAiCmGTcYOPaR14xd9tEdJ9NwPd+723z5Q2KB3+4Zz5x6g3zrn98JXl8FhOvmK3dn5tvHP8bY07dYH799K1rFf/37E3mFzYBv3Tnd81PbZL86b0nlhZKwv/y1ZMkYIIgph/vtonn906/YR6wiSiVoKYeX7HxVdv2D564aK5ZWhImAXcNEjBBEBsR19ie703HL5r7NzT5+jj6g7fN9guXzPWPXDA37KaP1bggAXcNEjBBEJMPP/Ssa6CbOPQch0YANBKgEYHU8RoXJOCuQQImCGLyoUTz8adf39ih5zg0FH2f7Qlr8q0+mKSO2fAgAXcNEjBBEJMO9X6v233F3PP8JXNUM4KjZLSpoaH4339mGROySMBdgwRMEMSkQ73fw0+97iYfpRLRoqPoXeq2n+Ie3Pts0tdzqWV9aHnVT6H7dVPLLDq+YvejfakXfN1CrwWTgLsGCZggiMmGer/X2+Tier82yaUS0SJC15SP2GSmBKpk+4fPvmU+aXuXn7Lxeftv9by1//Das/6t575qQ8vfevI189GnXnPXqfVcuP1lhep7+5k3zLsXOgxNAu4aJGCCICYbutXmt598rXfvd16P1YdPvLq2rH9rYtP7bY9SM67D0HNKslpW6ykha5277QeDDz9x0S2jnrrimkcumN9/5k3z4IuXXS813uciQ9tXW9/3WPFBJXUM+wcJuGuQgAmCmGwosakHqiHeVAJqintfKIeRbfikWSm3ocSlxK5/a4LXe+3+lEB1vVn71mPd5vOuf3zZ9cT/4Dtvum0q8X7RJl71eK+3y4b342odJUL1SDVsrolSStbaR1yHRYXacJutv+ru6zEuSMBdYyUJ+Jo/+SuztbU1i6vv/mPKDkDZO2+7c1Z23Z+fpmyiZdc//E+VsnccunkjypQI3/+XL1XKrrnpllniueux88kyJcmP//0/18r0vJLx3Y9X19P+lLyUOFN1+d1Tb7gk+pUT/1Ip+w1bpsTskm5ivau/9Yr5reOv1vY3rw1hsg7LFP75VJmOl+qjYxeX+WPdtyxMwHFZmPSWUTY0JpOA3/X1P00+TxAEsexQUrztVP/JV+r1fuL0G+aqf3jZbUMJ8qO2t6oh5C/ZnrHi82ffct8m9S6bJNWL1TJ+v9eVw8k3P/GaW/aPfnTZ1uGy+bTtAf+mPceqTD3jcJ1UqFzL6tyspOrboWFj3ztXKLlrP3d8903X20/12OeFrkV/QJOxbN1TdekX9IC7xlITsD6RpJ4nCIJYdmj4+Y7v9h9+VlLTtVw/NOyGhO2/db/sex+zidGG/u0eR/vUc5pVrET44It75qEXL5vP2TrcZHuy2oZ6mfMSbxha1t+nqwSrtigZ6wPAJ20ddX1b525dw32n/cDwsZP2A0fP9irU5sP2Q4aOWVyH/pE3AY/tCZOACYIgRoSSphKleoZ9e4RxAo63q4ifV6j3qMlWujb8ddvr1baUIH3yTq2jmPd1kErC2qe2r/O0fk7wWpvI/Xb1vMqVPH/n6ddd/eM2zQut81nbQycBb1wC/nfzkvtJ4l+Zx55Plc+PI89fCh5fMo/9t7b3S/NnwTJ9lltd+LaX9v49sUw1Dl4bCOLghRKThoj79n4VbQm4LbRP9Uy/ZpPvZ21v9T02KSpJppZVaHmFrrsq8XXpHWsZDXmnysYkYH1IueeF4tzS9AGje5CAu0b+a8Av/dLlHqdDAqrE8/9pLtfWSySlrsutOP5sT/vfd/nfwuQaxQFtA0EcxFDi0+Snob3BvgnYJ3z9wL+Gn91ws32uaVkly1ueuOiW1YxrDS9rGFllfYaowxiTgBX6sKKh8vHXgUnAXWOpCbhLFEnol+al8v+9EkkyKSXiQCavnvsnARNE51Ay+sx33lxZAtb+PnLyNTfhSrf0aAZznEiVXJWYf+u4Tby2p6xJVUp66n0+8OJl88XnLrne59AkPDYBaz1NNtN2UtvvHkzC6hqZE3A5BPvf/2mOlD3hl15KLdcQU0jAanuyPAoSMEF0iuLbr14xXzg77Lufhybgm22PVpOu7rTJVeuqJ6m6+B6vEq/7UGATr5ZT8lX9tD9NrNL/737uLbe9IUl4EQlYE7vahs27BQm4a2Qdgj7yb79S9iiHXoNknFi2FuHQdalI3lFS6rpcEL2GhhMRr1/7gJCoU2u7O7XB/7vQVOcxbfOjFTpe1e00fQCIrnE7Tdf6q8u6erV8wBr7NyKmG+pFDp2ApRiSgIukf8FsP3/JzX5WolUC1XO6l/ez3y16vLo+rMSr8g+fuOjK/uDMfk9d/7/3hUvmfXbdvkl4EQlYs8bpAW/EJKx6AixOqh0nYy0lAacSRqnTB4OW9cP9LDwB/8pcDpKvV01KY9u2n4CLywWx6O+WamOgqH8ZPtFGLu/9MpGAx7eDmHZoopJuBTqiL79IJJp5MSQBK5S49LWS+qYrJWHdr6uJTT7xqj6ftsn2xm9fdL1MJVjF1d962Q1b+59KVA9Zw9GaHa1tdk3CYxOwPhio967RA/+FHMOCa8BdI18CTvVuypN2595M12HZjsv5XlW8/6bn45j1yiqJwO/HSu2/a9JobYMVbMePLITLjm2bYtY+K0ygs+dn+/P1qn+Yal42fM5GmMAX3A5i2qEE/MHjw2ZAK4YmYIUSq249utsmUA0vK/mqJ367Tbz6UOATb7yevtBDyXOWhG0d9HWV/p7jLkl4bAJWfbVPbWverVHtQQLuGtkSsE8SlZ7QrHcT9kpbYqEJuNx3ZZlo2dZk2Vb3VFmXbQbR2oY40ZX7m217bNuK8Emu+jdTxMeyJXxi9XXx7Ursv/5BYjHtIKYdSli6HpsjASu0f13/vdGeU3XdV88p8eqDQbxsGJq4VUnC9v+6NqzZ0V2GhccmYPXY9WFBSX/crUgk4K6R6Rpwc7JqPsknYpEJ2C/TqiXBJPexH0W7wkTZM2F0bauLKAGPbVsZRRvSy9XbF0U8JO3b0TbqEbd5Qe0gph1KgOqFLjoBa7tKpHre/d8+dtebg2V8aAhXCVfrdO1Nah39OH7cE9ZPKapM+23rCS8iAev/+rpMEvAEEnBjxCfjlC6JqWtS6rJclzq1ndyT+9iPrAl4bNvKaEvA9REN/yGrgW9HnwS8oHYQ0w6fgIcmolQC1q8TacKUft/3M2fedN/r/DunXp/tr89kqXlRS8L2/9vP28T4ePEzh037IgEvJiafgIsT+TwtvSkfi0zAcxLo3JizftYEPLZtZbQl4Gr7fL1KYRt9EvV16ZOAF9QOYtqxiB6wfoxBvVxtT4lNCVnXc3X70NdeLCZV6d8astW13fFfXrEfTT1h/f999hwd98zVw1ab3/Gtl91PGJKAx8XEh6Cbh599VG9PSi/jomtS6rTc/Hq1R9v6qbIVJuDRbSvCf3CqXx6Itt+SKGvXdf2yiePQeA14ZDuIaYeSkX6JaEwC/qTt6V71rVfcDxzoyymUbJWA7zr7lvm4TXJKyFpWP5qviUva53WjklY94iSs9my/cMkcsudqlemDge9933T8ovvQoR9+GHLrlULr6Vu5xv84Pwm4a6x+ElZbj8eHPynPO9EmT94tCXjOcrOeeZwMfK8tkSTCSK/v92Olkuecbc6ia1tdxAl4fNsUs22kevISJ9WoXvvrW7Nj0XB8fL0keH4R7SCmHWNnQfvQ10QqASrBPmB7vbc/U/xYgZLfVba3qQlW/kf5P3GqGLLWvocOR2s9dwtQkPy0L92i9GCZhPWzgUqUn3v2TXcvser4JZuUNYNZiVr/D38PuE/oNildb9Z+mQU9yQTsT7bzh5f9ibZ9MpbvERWKpJ5KSsOWq+owJN66fpwky/13Thhd2xAsW9n22Lb5v0n6nuNqHXy9WoR1myXsBpUPLn3akToOxNRDSVDns6H3ASu0nhK4kqv+r9uKrn2k6Bn6BKvk+AX7vHrHD/zwsv33W65saE9Y29YHh/c9+molkV+tJBz8rrGvm0IJd2iPNw5t666z+jpM7gOeZgJO9uIaomOPZjZMKe5EnU5KXZdLJo+eJ/BKT08qCcRHuZ8e2+7ehqbEM65tPgE/Zj8lV7bT1r6Q25dPoA11nrHl5eulPlrStR0k4E0MJTINo6on6K9rjglNglJPWAk33o8S4+dsL1RJUMPR+iILXTseksCUuNWr1g//v9eei/3wsralJKyJX2N79W2hoXcNYauXn6pf9yABd40M14CJdY39BJwuX3iUH8JaL1cQRBRKWDfYXpz/MoxUsukT6nl+7KnX3TVhbdv3cJUclSR1/65+2UhJWD+G/9GTStYvu55kXLcwtL6SeJisNYz9oRMXXd3DL+FQ8tcEK98LXkYoAWuWt598NjxIwF1jqQmYmFYsJQE3XC/e7xGvMOETkwklMn2v8dAZwWEoseraqG4DUkK88fir7ruaw/0Vw9FvmQd/WEzW0s8LKgErwYbLhaHEqqSqZfwsapdsbULX85oQpcf6qkpdk9Vw9yI+UDSFjpU+aKx7D3hskICJAxnL6QEnhpNDyeFtgmgP9eI0MWoRCVhx1CZhDWkrEWvI+dqod6trtuo9+l63rgvP+2EDJd1bnihmLivR+t6uS7q2/r976nVzxO7zdrtd7fe+H6TrtqjQ8LauQaseqfp2DxJw12AImugcyxyCLrZd1enb0AgiEUoi+jrKRSVgha4nK7F+7Oni9361n7CHe90jRU/41pPFLVAajtaXd2jGtF/GLRckbyVo/ZD/F59/2311pb7wQwnY39urGc7qVS9qolVTaPuL+RpKBQm4a6x2EhZBEMQKQsO/s4lYUbIZE+rdaihYSUq97Pfbc6YSpt+vrufq+u9dzxU/P6j9f9wmbCXa622C1j28StC+Z6x1tR0lX/0Ckr/HV8PQ73/8VZf0F1n/ptAHhsVMwFJwDbhrkIAJgphk6DqwZhQveuawkrDuDdaM58/pWq9NrOFEKvVwdQ1Yw8e6N/ehH102nyrvIdaw821Pv+Hu7fWzpX0SVk9YyfYjT75mPnyi/EWlBde9KTRS4D4o2HqEx3BYkIC7BgmYIIhJhrsOfPp1NxScSjpjQteEv24TqyYtqcfqh41dQrU9b/W+9VjfmKXbmJTgbjpefGWlErF+hP9Ttky95bC+utar3xLW8succBWHPqSoF76Yr9QkAXeNpSbgqz59vzsYPq6++49nZdf8yV9Vyt55252zsuv+/DRlG1L2jkM3z8quf/ifKJtomSIsU6y6LEw4iypTD1sJVdeE4zJ/TVjLxGVKtvo2K020isvCIee4rK0uQ8v0YeKe5992Hx7isrbj2VYWJuCPfuCqStnbf3fzLNktq8z/e0hMJgETBEHkDE1k0rc73bek3qSGiO967lLxtZBniy/QuD7YvxKwesHqLfsfeFBv2U/EOvK9PfNp2xtWItYkKH17V2o/ywxdq1YdVTdf73HBJKyuQQImCGKyoaSiL8bwP2iwjHDD0S8W13k1ecpPyvITtfQDDtr/neXtS/pQoF6zhqi1vhKghpyXPdM5FZrkdcTuWxO+FvdjEiTgrkECJghisqHeqIZW7y1/sCCVhBYRuoaqXrCGopV0FUrG7hqwLdNsaF2L1o8n6PqwvshD9wkv+97eeaHr06r34nq/ChJw1yABEwQx6VBy0azjZX6No0JJWJOrPnLyNTc5S9d4leD8NV0lYS2jxwr9W8/F21lVFHV4200OG//lG2GQgLsGCZggiEmHhoI13Pslm3CWPcyr3q4SvUIJNrWMS8AZhpvjUB31Aw+L7f0qSMBdgwRMEMTkQ0lGX025zGvB6xYaEl9871dBAu4aJGCCICYf6gGrJ7yta8ENPdNNCvV+NVy+mC/eiIME3DVIwARBbEQo2Xz4ideWfi34oIdmbX/5e8VPfI7/3udUkIC7BgmYIIiNCd2Xq57fJidhDcPr6y4Xf+3XBwm4a5CACYLYmFCPzw9F574FKEco+d5+Rl+BuazkqyABd41ZAj70uBLwxSIJEwRBTDSueeSC+eAJDUXrZ/5sT3hD4j6bfLdf2DPXP6pv60ofm8XEBbP16H+Yb5z4W2NO32D+59StaxXm7E3mv2wC/vGdz9oE+aRLksuK83b75+9/0mx96MRFc+j4q0Y9YYIgiKmGfnTght1iVvTXXrzsbh2aemjGs0LneX0RiI5B6tgsJi6Ydz/+c/MXT37TmGcOmV+fvm2t4n+fu8X84pv3m5/cc9b87L6TNmwSXlKcP3rS/OtDT5mt8jfQAQDACpGAAQDIgAQMAEAGJGAAADIgAQMAkAEJGACADJaegO+44w5z7Nix8pExZ86cMVtbW7OgrLCKsqNHj5Ylxpw/f56yiZZduXKlUnb48OGyhLIpl0lYpghR1r9M+WuZqntbgrhBAACsg2XnLxIwAAAJa5+AH3744fJfKefMzta22d0rHx4Ee7tme2vH1iz69yqN3e+Y9dexza3r7pnd7WJoaXsVL7SwLrmOJYCFWPsE3OrcjtnZ2VnNibGrKZw0l5bMlmhZdV51e8L95TqWANZCxgSsnol6v7YXvL1rH7VRT7m8SL6zW65nn45PcLUTXrBefCK0yb94PiyLlu+6PS1n27C748u2zI4vbCsTt4+oLNyvW99+UHG9uIZ6uue8VFl6+XO2Tv7Dz97utj22dj+J5fa1tT+uYyDVxopl1Tnchn3NnOtzLMvX5+7+68TtN3jd1D84Rtsq/447TX/7xn2HtMyOrYdtq1suGjFqPbbB9l27w3W77BvAMuUbgnYn7SLx6qRaPyl7xRBi5aTrT0LlCW62avS4frKelbiTmn9UKQu30bI9dyL2HxzccgPKXD2Ck6LfX60O1ePT3K5SuL41/zgExyNaNzSv/XE1Cg1tLB/OLKnOlbJEPRvbZP/rhq79wuW6yddJKLG/9Pbb2hhSO5VAy/W0jdl+249trW3Bst32DWCZlp6A9Qk7RW/6ysmh8QQQnGid4KQTnwQrj6OTk3vcVBaonUDDdYJ9hdtoq0dbWU25j7b13TJN7SpV1mlf3p18wyTRWL94P8F2W9sUS9RXllJnKyyrLdfSJpeAwzrEj+M6ltr2V3nc3sZ9ej780BDXIxRuI95euF7XfQObrSl/LUqmBFz2LmzZfjScAHTSCnoNlRPJ3BNcvI/gpOOWbXq+3EbTv52O9WgrK6k3sl9HW9a2vv1Xa7uksk6X49DQ/lDt+Zb2J9TaWD4/s4w6S1gWL1dbL0xS4b8lfqw6ho9LnffX4e/o1PejYxl+Xk0eW+2r6X3Ted/AZtN7Y5nyJODayaF+Utmnk0V4kgxOSHNPcOF6LcKhwXAbrdvrWI+2MreNoN2+rG19t074OKG2j+bl3XHfCUYgavvzerS/oqGN5cOZpdTZCstqy7W0qZZwl5GAw303ifdTT6TpYxtvP16vy76Bzbb2CTh1DVhDiLOThtcyDK0TbuV61eyEVD05FWX7J5ZwPbf98Dpa+AGgUwJu2V7bibZ3mW2PJgs1LWM11sOL1mmtt/t3cHJO7M/r3P5QXOYe7//NZqLlFlXnSlliueZjGSfc+HGcGEtt+4sez/07OkWSnb032o67e7xfp9r228qS+wY229on4DqdyKonwULDCc0pT0LuRKRZr/vL+euBiu3dXVsWbjtYL9q2TkB+veqQqOpXPhef4CrbC55vO9G2lbmH+/UvZqraHo1tR+P6TnO7CkEb3OPU8sUys888s5NwvG6oY/sjyTbWFl5Sndv+Fk5Dm9w2w2MbP9Z6c459vL/a/lNtjBX72dnxx7C6XPuxDbYf3j3gNOx7zt8SwOJkSMBjNZ34gCla0OudxAocOFmGoMchAWOTDH29+554opcL4EBYegLWmx8AgHWz7PxFAgYAIIEEDABABmufgBd/DRgAgOVb+wQMAADqSMAAAGTAEDQAABksPQEzCQsAsI6YBQ0AQAYkYAAAMlj7BMw1YADAOlr7BAwAAOpIwAAAZMAQNAAAGSw9ATMJCwCwjpgFDQBABgc2Ad9xxx2ucoqjR4+Wzxpz5cqV2fM+vLjs8OHDZQll614mei6MEGX7EZpCmV4HYZleJx5l0yo7f/58WWLceZ+yelkf1XdSD12v7aqix44dKx8Zc+bMmUrFp1CmNnr6Q1C2GWU6OXk6aVE2zTIJyxQhyqZbFr8OFq26NwAA0Fv4Yb0rEnAfe7tme2vHnCsfzjQ9v7b2zO72ltlZZoMmd8wmLOffauNeJy3vPd4zB1rce+5icALeyNuLmt4Ak3tjrFEC5qS0eFM+pjled732uYIEfNC2MxErTcBDdrb2ml5wk3shkoA32pSPaY7XXa99koDXFQl42ZpecLXnz5kde3x0jLbC57Xc9o7ZsW+w/ecblm3j9ufXid6s53Zmz7vwhWUdd3e3Z2Xbu3tFWU15EtjZ31Z12R51bqqrP2ZBfTu3Y3YMw9g2jc2JhXXa2a2e8OYcv1kVk48bttnneDUKthFuf1692vZdaas/fuHy5XNtbQ2Pe7lc8jXWViZdjrv+Per9k2ibk97Gnqtr3D7Ve7dhOykN+2xqb9t7LzwWTp+2ezmOwWbQJM2+SMB9lC++4kUXh3/RVj/Buhfw9q591j1w6++fmFuWbVS8Ufbfr+GbMipzb/LyzTF745Rbd2VNb9qiXvt1Cbfbp84tdfXH0hdW6jO/HcltdlLddnGC8Y/n7TfYT+Vx2zaH/I1jxTaqf7tym631atu36hycOLVNX9ajrZW/m1uu4TXWVpbcZuK4l9uYLdfavgaVtkj7Ns7t7L9G9e/mZNiitmxLe8v6VP9O5bKV7Qxou5fjGCBpcBblGnAgfL62THCic2XBSa9t2SZ6s3Z9o/Xad6j6hpTZm7BPndvq2qs+Q9uRUKuTtl1t6754v8F+wsdt26zVr+V4NaltI/j7tNWrdd8t7R66TVfW8LdpK6uJt9l1Gx2ObbzO3G2Ux1o90vBvXFuvxdxlw312fO/NrXeLeN2521rAMUDSBnZjR2h6wYXPu3/bN0wlyhdzvH7bsg3mftKtbbNt301vnvpJwO13dhIItx/sI9Ja13n1qe1nSDvq6nWK2jpgv63brG0v2GZXtTbG2284HnP3rRPtfln1GDRss/Zho09dGsrEPU7Uc+42wnWC9ZoM2YbabJ+fHR+Jt9MmtWxtv36f89574bEI1w+3MUdcny7bGnsMNgC3IS1b0wsufL7tRRmXDXkB106AAbe98I0TfJLtte/6SWA29NSnznPr2lAf9+9FtCOhVqciCbm2Dt3v3G32qF9KbRsDk14bd4JtWK91mx2P0dyyDse9bRtd9d5GWZdzI/ad3GdDe7u+9/rsP5asT9u2FnAMNoA+oPTFEHQfTS+4yvPRGygsq63fsmwjvRnidco3b3gSdQ+DT7Lxtlv3VdRrllTcsn6ffercUte2+vRuR1nWSbVOrnfhH7ftN7meX7Zlm4P+xrFiG9Xrp36bbfVq2Xd83GoJOCir1Dn6m9bW88tZtf01lHX9e8fbGHJs3TLh66VtG9Xj7o5t5T0RbqdFvGzr66zYZ/K9l6hbr7Z7tbqv4BhsgJUm4CE7W3tNL/La88VJSsdo/41lJddvWLaN245fJ3jjlG8W//z27rn9N1a876a2OOUbstMs6Dl1bqpra316tCNY1m9bJ7RqfSNhnWwb495Hcr8qLRNrUaZZoHH9U9uU5uM1t64zwTbKmcCd6tWy7yIRpMqiY5r8WyXWSy5XPm4r6/r3jrfh9H3/1F8vTdtwiTExslFMSOrzuouXbWlvWdZ/FnS17e2vqxzHYPp0HPoiAWN67Ilqp/NJQCeULifuPnpss1ddvfIkvX8mxkEw6G+5JAepLhuC25AAa293pzn5uV5EkByj4cBBRmyzta6NSMAH0bC/5XIcpLqg2eAsupHXgDEJ4ZBtt2HL+ZaxzWYkYGAK6MYCADAStyEBAJDBkMuyDEEDADDSShPwkJ0BADBFJGAAADLgNiQAANbE4CzKNWAAAIajGwsAwEjchgQAQAYrnYTFEDQAAAVmQQMAkAEJGACADLgNCQCANTE4i3INGACA4ejGAgAwErchAQCQwUonYTEEDQBAgVnQAABkQAIGACADbkMCAGBNDM6iXAMGAGA4urEAAIzEbUgAAGSw0klYDEEDAFBgFjQAABmQgAEAyIDbkAAAWBODsyjXgAEAGI5uLAAAI3EbEgAAGax0EhZD0AAAFJgFDQBABiRgAAAy4DYkAADWxOAsyjVgAACGoxsLAMBI3IYEAEAGK52ExRA0AAAFZkEDAJABCRgAgAyGjAqTgAEAyGBwFuUaMAAAw9GNBQBgpJUOQQMAgMJKJ2ExBA0AQIFZ0AAAZEACBgAgA25DAgBgTQzOolwDBgBgOLqxAACMxG1IAABksNJJWAxBAwBQYBY0AAAZkIABAMiA25AAAFgTg7Mo14ABABiObiwAACNxGxIAABmsdBIWQ9AAABSYBQ0AQAYkYAAAMuA2JAAA1sTgLMo1YAAAhqMbCwDASNyGBABABiudhMUQNAAABWZBAwCQAQkYAIAMuA0JAIA1MTiLcg0YAIDh6MYCADAStyEBAJDBSidhMQQNAECBWdAAAGRAAgYAIANuQwIAYE0MzqJcAwYAYDi6sQAAjMRtSAAAZLDSSVgMQQMAUGAWNAAAGZCAAQDIgNuQAABYE4OzKNeAAQAYjm4sAAAjcRsSAAAZrHQSFkPQAAAUmAUNAEAGJGAAADLgNiQAANbE4CzKNWAAAIajGwsAwEjchgQAQAYrnYTFEDQAAAVmQQMAkAEJGACADLgNCQCANTE4i3INGACA4ejGAgAwErchAQCQwUonYTEEDQBAgVnQAABkQAIGACADbkMCAGBNDM6iXAMGAGA4urEAAIzEbUgAAGSw0klYDEEDAFBgFjQAABmQgAEAyIDbkAAAWBODsyjXgAEAGI5uLAAAI3EbEgAAGax0EhZD0AAAFJgFDQBABiRgAAAy4DYkAADWxOAsyjVgAACGoxsLAMBI3IYEAEAGK52ExRA0AAAFZkEDAJABCRgAgAy4DQkAgDUxOItyDRgAgOHoxgIAMBK3IQEAkMFKJ2ExBA0AQIFZ0AAAZEACBgAgA25DAgBgTQzOolwDBgBgOLqxAACMxG1IAABksNJJWAxBAwBQYBY0AAAZkIABAMiA25AAAFgTg7Mo14ABABiObiwAACNxGxIAABmsdBIWQ9AAABSYBQ0AQAYkYAAAMuA2JAAA1sTgLMo1YAAAhqMbCwDASNyGBABABiudhMUQNAAABWZBAwCQAQkYAIAMuA0JAIA1MTiLcg0YAIDh6MYCADAStyEBAJDBSidhMQQNAECBWdAAAGRAAgYAIANuQwIAYE0MzqJcAwYAYDi6sQAAjMRtSAAAZLDSSVgMQQMAUGAWNAAAGZCAAQDIgNuQAABYE4OzKNeAAQAYjm4sAAAjcRsSAAAZrHQSFkPQAAAUmAUNAEAGJGAAADLgNiQAANbE4CzKNWAAAIajGwsAwEjchgQAQAYrnYTFEDQAAAVmQQMAkAEJGACADLgNCQCANTE4i3INGACA4ejGAgAwErchAQCQwUonYTEEDQBAgVnQAABkQAIGACADbkMCAGBNDM6iXAMGAGA4urEAAIzEbUgAAGSw0klYDEEDAFBgFjQAABmQgAEAyIDbkAAAWBODsyjXgAEAGI5uLAAAI3EbEgAAGax0EhZD0AAAFJgFDQBABiRgAAAy4DYkAADWxOAsyjVgAACGoxsLAMBI3IYEAEAGK52ExRA0AAAFZkEDAJABCRgAgAy4DQkAgDUxOItyDRgAgOHoxgIAMBK3IQEAkMFKJ2ExBA0AQIFZ0AAAZEACBgAgA25DAgBgTQzOolwDBgBgOLqxAACMxG1IAABksNJJWAxBAwBQYBY0AAAZkIABAMiA25AAAFgTg7Mo14ABABiObiwAACNxGxIAABmsdBIWQ9AAABSYBQ0AQAYkYAAAMuA2JAAA1sTgLHr06FGXhH1cuXKlLDHm8OHDSy87f/58WVKvC2WFKZQdO3asUnbmzJmyhLIpl6k3EZaFvQvKplWm14Gn18C6l/VBNxYAgAxIwAAAZEACBgAgAxIwAAAZkIABAMiABAwAQAYkYAAAMiABAwCQAQkYAIAMSMAAAGRAAgYAYOWM+X87sUKnSw84jwAAAABJRU5ErkJggg==</SerializedThumbnailImagePng>
</SlideLayoutData>
</file>

<file path=customXml/item59.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DXMSURBVHhe7d0JuFTFmf9xZ8vs+5bZfWYy2SaZMS6ZGSYz4zzzJPMfjRp1QHYuUXGL0SiRKEoMGCURE1TciCIioiCLIOJGBBdIII46BhUDSoCAKLKjIAL1v2/dOpe+3XXrdNU953RXn+/ned7Hul29nK57D/2zzjnVhykAAACUCgEQAACgZAiAAAAAJUMABAAAKBkCIAAAQMkQAAEAAEqGAAgAAFAyBEAAAICSIQACAACUDAEQAACgZAiAAAAAJUMABAAAKBkCIAAAQMkQAAEAAEqGAAgAAFAyBEAAAICSIQACAACUDAEQAACgZAiAAAAAJUMABAAAKBkCIAAAQMkQAAEAAEqGAAgAAFAyBEAAAICSiS4A3nnnneqwww7rrLa2NtPT3H3HHnus6VFq0aJF9LVo35o1a7r0HX744aan8X1HHHGE6QEAlB0zgAAAACVDAAQAACiZ6ALg17/+ddMCAABAiOgCoJzLBMAf+w4AIEEABEqCfQcAkCAAAiXBvgMASET3icA5gEAYAiAAIMEnAgAAQMkQAAEAAEqGQ8AAAAAlE10A5DwmIAz7DgAgQQAESoJ9BwCQIAACJcG+AwBIRPeJwDmAQBgCIAAgwScCAABAyRAAAQAASoZDwAAAACUTXQDkPCYgDPsOACBBAARKgn0HAJAgAAIlwb4DAEhE94nAOYBAGAIgACDBJwIAAEDJEAABAABKhkPAAAAAJRNdAOQ8JiAM+w4AIEEABEqCfQcAkCAAAiXBvgMASET3icA5gECYPALgn//5n6vjjjtOHX/88eqtt95S+/fvV3379tW3VdbGjRv1/QcMGFDTt3btWt03ZMiQmr7XXntN933xi1+s6Xv11Vd137Bhw2r6VqxYofvOPffcmr7nn39e951//vk1fcuXL9d9F110UU3f0qVLdd8ll1xS0/fUU0/pvpEjR9b0LVy4UPeNGjWqpu+RRx7RfWPGjKnpmzdvnu4bO3ZsTd/s2bN137hx42r6ZsyYoftuuOGGmr6pU6fqvptvvrmmb/Lkybpv4sSJNX1ym5D7VPfJcwl57uo+2QYh21TdJ9su5L1U98l7FjIG1X0yVkLGrrpPxljImFf3ye9GyO+quk9+p0J+x9V98rcg5G+juk/+hoT8TVX3yd+ekL/F6j75mxXyN1zdJ3/rQv72q/tkHxGyz1T3yb4lZF+r7pN9UvZN2UdlX63s69Onj3rvvffUtm3b1Iknntil75RTTlG7d+9WO3fuVCeffHKXvpNOOknt2LFDvfvuu+rUU0/t0nfCCSeoLVu2qH379qnTTjutS5+8/qZNm9TBgwdVv379uvRJbdiwQb+PQYMG1fT99Kc/1X1tbW01fatWrdJ9Z5xxRk3fyy+/rPvOPvvsmr4XX3xR95133nk1fc8995zuu+CCC2r6li1bpvsuvvhi/bP8WxgbpgQABBs4cKBpAUB5nX766aYVDwIggGD33nuvaQFAeV122WWmFQ8OAQMAAJRMdAGQE9mBMHnsOzNnzjQtACiv119/3bTiQQAESiKPfad3796mBQDlJRetxIYACJREHvtOcsUiAJTZ0KFDTSse0aUpzgEEwhAAASAfMf5byHQagGCyhhgAlF2MS2IRAAEEmzJlimmh0WSRX1mwNyZy4rwsBpwsXh0TWVhZFh9+5ZVX1JtvvmluRVkli4nHhEPAABA5CVJ/8Ad/oL+tISaLFi3SpyYk34zRU++884564IEH1AsvvGBuycctt9yi/vZv/1Zve1L//d//TRBEVKILgHmcxwSUQR77zty5c00LjfTSSy/p3+8//dM/mVviIF/LJtv91a9+1dzSM/JVYfJ8/fv3N7dk75vf/KZ+jd/6rd9Sl156qZowYYL60pe+pH77t39bPfzww+ZeKJv169ebVjwIgEBJ5LHvsAxMc5DDkPL7/bd/+zf989NPP62/gzX57z//8z/rWSv5nlhZrqJXr17q29/+tjpw4IC+v3zvrHwX6t///d+rY445Rn+rwa5du3SffJ+r3Peoo45Sxx57rDrzzDPV4MGD1datW3X/bbfdpj7zmc+oI444Ql133XX60KiNfO+tnCj/yU9+Um+DzJbJ9+vKdstzymt++tOf1ofS5PtlhWyXhCvZrqOPPloHruQwt3wLjXzvq3xfsLz+d77zHX04WZ7vL/7iL/T33/7v//6vvm8lmR2UMfnoRz+qPve5z6k5c+aYHqWuuOIKNXr0aHXrrbeqf/zHf+z8ntiEzLT+4i/+ovr93/999ZOf/MTc2uH999/X35srJAjKd+XKa3z2s59Vd911l75dvv9Wvj84+Q5hId+XLPtRMp6PPvqo+q//+i89nnJlqYy13CaWLFmiZ3k/9rGP6bGMMXS0quR7mmNCAARKIo99h6uAm0N1AJw4caL++ed//ufVX/3VX6kPfOAD+mcJLn/6p3+qfv3Xf13/nCzkfeGFF6o/+qM/0mFDQp70JbNyI0eO1D+fe+65OmhJW8KRHG5NZsMkwMnfgrRHjRqlH1dJgqe8rvTL88ts2e23366/pF9uk/qTP/kTfRhb2mPGjNGP+8pXvqL+8A//UG/Xf/zHf+g++fL9pC957G/+5m+qiy66qPM+v/u7v6sDlATgSitWrND3/YVf+AX9Bf5yP7l/EgIlZCbP+Xu/93t6hrKShGjpS7Zhy5YteuxXrlzZGcYkMH/84x/Xry/fDythVB6zdOlS3S/vXWYPE7Id0r9582YdOH/u535O/ed//qc+LC63y/Y+/vjjepZXfo9JEJb2Jz7xic6wjMZiGZgCcA4gEEY+TLJGAGwO1QFQLs6RnwcMGKBnnZJAKOFLZqoWLFigf/7yl7+s779jxw79XyGh5pd+6ZfUv/zLv+ifZbZJZu2EzMjJ4+TQv8z0SZCSMChtCT6HH364+uM//mP9GpWuvfZa/bibbrpJ/7xt2zYdeH7wgx/o2+W1JFBKkJIA9O///u/6fpXbJTNkEnrk9YQETXmshCy5n7zP5BBwW1ubvk+1JFTJ+xf/93//p39Oxk2Cl/wsQU9m86pnM2WGMOkXEpzlZ6lf+7VfU88++6y+PZk9FdOnT9f9MtMn/vIv/1KHwoRcSS/9EuTkPtJOZgMlNMsMopBZQun78Y9/rH8eMWKE/lnOo0TjxfhvIdNpAIKxDExz6C4ATp06Vf/80EMP6Z9lxk4899xz+udzzjlH//zGG2+os846S33kIx/RM4YSwiQsiuHDh+ugJ2EnmR2U15NDutKW2SyZvfvgBz+ofvVXf1X99V//deeh0ITMjsh9JXBVSs4BlDAjJPjIIVY5FCzkMPHZZ5/dZbuS95iEsWRmTcgMn9zW3ZIccuhb+t9++239swRVmXWU4Crk/cl77W5WLQmyyRf/y4zd3Xff3fm8ixcv1rc/8cQT+jDu3/zN3+hxkb7rr79e90n4kxCYSA5by3uXQ9YSvj//+c/rQ99yezLpIYfg5f3/2Z/9mQ7ZMkMp2zp//nzdj8bim0AAlMqkSZNMC43UXQD83ve+p3+WK2PlZwlNYtmyZfrn5Fy0f/3Xf9U/y+OefPJJ9Su/8iv6NiGzaRKQjj/+eHXqqad2HhaVJVDkMXLYVdoSvlavXq1n9qpJuJT7Vh9SlUO0cruESyGBTwKgnLMokkO6sl3yWAmYErZEEgArZ8Bkdkxuk0PGNskM39q1a/XPcj6hPGcywykzjxKqZBbURs7Bk8dLGE1CpJBxlNtlBlDegzyHHJ6VQ7fjx4/XfUkAlMdKKEzIuEq/BMBHHnlEj70EQAmQcoFJQt63BEAZMzkcLLOlP/vZz/TMKxovOS0gJhwCBoDIJefSJeFo8uTJ+me5QEPMnj1b/5zMXP3whz/UP8ssk5BZMDnXTtYSlPPhpC85DCsXMshMlsx+3XjjjTogSuiQ+tCHPqQDlASXDRs26Bkw24zU/fffr59TDvXK4WN53WnTpnUegk2C6KZNm/TPyWFeCUpy3qJsVxJik/co70V+Xrhwof5ZSCCS2z784Q/rQ69ySLjSN77xDd0vs24SpJJDwldddZXul+ApP9tCrJDDzHIBSfIackhb3ocESLlNAmByRbbMekqQlBlM+VkuUhFJ2B47dqw+z1LaEhgljMq5j3LepsyIyv3ldyHnTwr57JP7yqFvGWsJgHJxSeXhZsBHdAFQdgAA/vLYd5JzqdBYMgP3y7/8y53ni8kVshIqJAgKOQQsM2tJ0EkONcqFFEJmqSR4yN+IBD455CqzZSIJSXKYN7lo4gtf+IK+gljO4ateD++CCy7Qj6sk59LJhSKV95PgJmFJtitZRFeC12/8xm90Hn6WwCnvQ+4v2ySV9MnVuvLYyllFCWgyY5m8RvXfp5wrmBxyTUoC3Z49e3S/vGe5QCY5B89G7isBVoJv5fN86lOfUuvWrdOHlU844QR9m/xOJMz+zu/8TmcAfPDBB/Vhc+mXgCuzqvKeZdvk0LH8HuTwroy33EcO98rhdgl6Mu7J60lJCN2+fbt+XjSWnEYRGwIgUBJ57DssA9McJGDJsiTJbJGcgyezgsnskIQWOUychAWZvZNQUTnTJfeX2T0JIhKAJMwks1lyoUUiCXzJc8lryYyiHO6UWSkX2QaZJZSZOrF37179mOSQqwQ4OYwsM1yJ5DGyXXLxSHL4VrZR+uQ5qskhbqnqi1ES8prf//739WHrSvK68vqyHWnkA/+ZZ57R71vGrvIx0pZzE2VcJCivWbOmS6iU9yDBVd6T9MvvQh4jS/BIyE5cfvnleqzvuecec0vH70leU96fXDiD5sBVwAUgAAJh8th3uAq4tcnMosx0yVIkEgLl2y7k70jW36snJMGPnPcn4ytr/cl5jHJlsVxUUxmI0Zy6u/K8mUWXpjgHEAhDAEQIuWJYzlWT8CdX18o5b4S/fMhMqByOP+WUU9SJJ56or9pOZnXR3FgGBkCpsAwMALAMDICSSa4yBYAys1381Ow4BAwAANADMZ4WEV0A5CIQIEwe+45cjQgAZVe5MHgsCIBASeSx77AMDACoLkslxYIACJREHvsOVwEDAMvAFIJzAIEwBEAAyAfLwAAoFfkaLQAoO1m4OzYEQADBJkyYYFoAUF7y/dCx4RAwAABAD8j3a8cmugDIRSBAmDz2HfmSfgAou+3bt5tWPAiAQEnkse/wVXAAoNSZZ55pWvEgANZr1XjVq/21hy0wP6daoIYd1kuNX2V+LJy8/mF6vKTq3+4K+j0Pa38mtII89h2uAgYApYYMGWJa8YguANZ3DqAJP73GK7/8tUqN79VNWLIGQMf9GxoAO7arV10vnvaeCYCtggAIAPlgGZhmsWCYOmzYsIAA5gp0Ns0aADsCcH3vgwCIcH379jUtACgvZgCbwqFAs2p8r/Yg6BNfCIBdEACRYvz48aYFAOV1zjnnmFY8Wu8QcGVo8QgwOizKYeOqOhSMugY63/sf0hG4Dj3GLyQuGFb5WKmu76+2v726ORSe+h4qxq/r83Y3pj14b/JaZju7vlY3zyGzvJ33kepmm/R7qLxfUtXP27PfCwCgvN59913Tikd0AVA+nF26zvq5ZuhsXPe3BTrf+3fMzHU5N88ElPRtNAGlKsx1hCX769T3vh3vQW9br/Zg1nWb9WvWhMqevLd2OgAOU8OqXqsjpHZ9f11/xx067lcVAmte34xhzQb1cNsjkbbvhFiyZIlpAUB57d6927Ti0WIBUD7gq8KQzBTVfTGIb6Dzu78tuAh9e8o2uu6jA1mX580yAFYFIy3b96Z1+1q292dTu03Wx+nX6RoUe7ztkcgjALIMDAAodfbZZ5tWPForAFrDni24dSfPAOi4rz6c2d1hVdHxWFs40moeL6+dVQC0bVf1Y3ry3oxuX0u66glite9ZAmDNmOnXyer3Epc8AiBXAQMAF4EUwnUOoPUDv119M0jCEQZ0wOhJAOwIKPIhbC9X0EgJdDXhKeX+XTjeQ90BsCfvzXAEQGsQ0/evfa3K92H9vXcTlquf51DVse2RkPeTNQIgALAMTINl8UGefwC03zdNymObJACGvTfDIwDqGcGa34VlG/RzVt6vY7u7hsIMtr3EWAYGAJgBbCwJCd0eJnQFtUo+gU743L/ebbDpeKzzEHCX9+4TahzbVXcA7Ml7MxwBsOsh4O5eq/Y96xnhYcPan7fifwRqHpjBtpfYtddea1oAUF5nnXWWacWjRQ4Bd3yIdxuQ2tV3HpkrDPQ0AHYEkvoORddybX/toe+iA2DP3pumX8v2O6z+3Xazvebxh26vfwx6vO0AgFLbuXOnacUjugAoszg19Id/dTirUs992nUfBmwB0Pf+HaGkOuTocJcaQDoeW30//fo1Ia3+8CO6fQ8eAbBn762dCXDy+618Dv34qm3Q21sZhiseW/lSHWNjqZrtqXPb9aHo+se12ci2Z2358uWmBQDltXfvXtOKR0sEQNfsWCUJBNUf8rVM0NJVGeDkdluA9L1/R3jquH9HpW9Tovax9nDVsU31B5Vu3oNXABQ9eG+dr1X1HI5Zz0OvI9tcu0328Gmev+Z569h2AmCN0047zbQAoBj79u1Te/bs0Ysvh5Q8NuvAdt5555lWPFoiAKIFdBs2A7meL+vXikQe+w5XAQMo2rPPPqseeughdd999wXV/Pnz1dKlS82zZWPw4MGmFY/o0lTqV8EhTlmHsqorh7tw9bUwAiCAVrBs2bIeB8Cnn37aPFs2WAYGCJX5rJw5rF19vFa/js9hd7j069fPtACgGHLu8bx589Q999wTVHPnzlXPPPOMebZstLW1mVY8CIBoDrkclq08t/FQxXoOXzO65pprTAsAitGMAfCMM84wrXhwCBgAAESjGQPg1q1bTSse0QXAPM5jAsogj33n+eefNy0AKEYzBsD9+/ebVjwIgEBJ5LHv8FVwAIrWjAHwy1/+smnFgwAIlEQe+w5XAQMoWjMGQJaBKcAHP/hB01Jq0aJF+kOtshKx9K1Zs6bhfXIbfcX2iaL7PvCBD5hWdgiAAIrWjAGQZWAKIB9qAPzlse/079/ftACgGM0YAFkGpgAEQCBMHvvOmDFjTAsAisEMYDYIgEBJsO8AaAXNGADffPNN04pHdJ8IrnUA9Zf/13zJfyPIAsR5ftVY3s8fs1VqfK+O898KWfBZFrBuir+5xlixYoVpAUAxmjEAxqiFpgTkg3+YGjasEd/00PHazR3IQrexiPeW4bblHsiqXrPkAZCvggNQtGYMgF/5yldMKx6tEwAXDOv4flf5ov9uEuCC9nAoM0OHHSZBsZfSXwdb9QG+ILm9nZ5R1Pdvr87nrPx6sY77Hnre5DtmD83QVfZ1Poe85rD2bai83XZbct/kts7bzfNXPsbc377Ntm203Ldi7KRP7md7XCL1vVW8vv19dMhu2yp/N/bxSd1mffv49pBn2lXhruY15bG92ren87GHtjG5X+frJKpfL3kN6xhVvqf2Mvd1Pn+BuAoYQNGaMQAOGjTItOLRMoeADwW3bmaTugRD+VBNCYD6Q/rQs3TengTNLqpf0wQ0ec0uz21mJ/UHfeX2trcXWG6rfpnO16kIgCZoat1ts1a1jd3cV2/j+Mq+6vdmON+b5f5dVD9nhtsmj+0SqCr669rmjsDV8RLy/NW/B8u22n6Xlu3vVLVdndvRhXmdir83CX2d2+t6/m5IWMwaARBA0bgIJBvRBUD7h1jVLEl7VX+gJrNG5qdDH+zyYWoLgBIWunnOztmXzhepCgV6e4ap8V1es2IbbK8pocG2Hfq5K7dDXqciAFY8xrXNNdvY3X11OKkMFNXvrUPX8az4uXqbOtneRyLDbat8/aptcW5zN7/L2nBV9ZpVr6HvP971e2jX7XbZxqjyb9u8rvP33D25X9ZYBgZA0ZoxALIMTAGsH2LtH4iVH+xdP9AN+dDsvE0+VM0He5cPY/kANrd3ub9d1w/uyqBgAlrVc3SZcaoODd0FwC7vLQkfjgDY7TZXbaP1vuY+Xbal+r0Zdb63Ttb3kchw2ypfP2V8umxz5+1dt80eACtuq3qNzgBYs/0Vah5jtsMyRvI/ETVPZR2fdHkEQNdFWQCQBwJgNloiANZ+SFcEvE7ygZrMmLQHt4oPcfkAdt/e0Se3S+g7dFtlUOi4reMD3AS0itt1JR/attDQ7QygPFfyHLJ98rzdBMB2tm1OdN3G2vvKeZFJX+VsWfXjEvW8t0Ns7+OQzLat8vXTxqdymzsDVVoArHrNqtdI7l+9/V2eQx7T2ddena/d3e/60H27Gx/991Px92gj9wWA2DVjANywYYNpxSO6T4RsZhyqZnGAIlmCaXe6BtD2MFjn44qycuVK0wLQyvbtP6he3ri7vd5RL7X/17fkcVJ79h0wzxiuGQNgjEo6JUAARAN5BMD2BFgx01ffuX5FGjBggGkBaGVv7tirBt25SrVNXaeGTFnjXW1T1+rHrn17r3nGcM0YAIcPH25a8eCYEIBgQ4cONS0Areytne+pgbe/pAZOelUNuP1l7xo4aaV+7LotrRkABw4caFrxKOkhYKB88jgHkGVggHKQADhIAuAdK9WA773kXQPveEU/tlUDIMvAFIAT2YEweew7HAJuEfvfV/u3/kwdaC/5r2/J46TUgffNE6LVEADdYjwaQgAESiKPfWfkyJGmhZgd2LJObfn6MWr7N45p/+/R3rX9ymPU1iuPVvs3v26eEa2GAOg2ePBg04oHARAoCfYddOfA5p+q7aOOVLu/cZTa8fUjvWv3lUepnVceqfa/udo8I1oNAdBt7dq1phWP6D4ROAcQaB6vvfaaaSFmB95eq7ZccaTa3h7mtlzxKe+S8Lh11KfU/rf4e2hVBMDWw5QAgGBZX/m2fuse9fKmvWrFht1BJY/dsK3nHzBlQwBEGgKg29e+9jXTigcBEECwrE98/u7j69RZs7erIXevCaqz5uxQtz0V34r8jUYARBoCoBvLwBSAQ8BAmDzOAcx66YMbv79effHejdZ1xOqpL973hrr9aQKgLwIg0hAA3VgGpgCcyA6EyWPfyfr/eic80R4Ap22wfoDUUxIe73hmo3k21IsAiDQEQDeWgSkAARAIk8e+M2LECNPKBgGwMQiASEMAdOMQcAEIgECYGPYdAmBjEACRhgDotnp1fEsgRZemOAcQaB7r1q0zrWwQABuDAIg0BMDWw3QagGBZr35PAGwMAiDSEADdLr/8ctOKBwEQQLCsT3wmADYGARBpCIBuMX4vOoeAgZLI4xzArJc+IAA2BgEQaQiAbiwDUwAuAgHC5LHvDBo0yLSyQQBsDAIg0hAA3VgGpgAEQCBMHvvO8OHDTSsbBMDGIAAiDQHQrX///qYVDwIgUBIx7DsEwMYgACINAdDtlVdeMa14RJemOAcQaB4bN2YbtgiAjUEARBoCYOthOg1AsLa2NtPKBgGwMQiASEMAdLvyyitNKx4EQADBCICtgQCINARAN84BLACHgIEweZwDyDIwrYEAiDQEQDeWgSkAF4EAYfLYd1gGpjUQAJGGAOhGACwAARAIk8e+c+GFF5pWNgiAjUEARBoCoFu/fv1MKx4EQKAk8th3Dh48aFrZIAA2BgEQaQiAbi+++KJpxSO6NMU5gEDz2Lx5s2llgwDYGARApCEAth6m0wAE4yKQ1kAARBoCoNtVV11lWvEgAAIIxjIwrYEAiDQEQDeWgSkAh4CBMHmcA8gMYGsgACINAdCNq4ALwEUgQJg89p3BgwebVjYIgI1BAEQaAqAbAbAABEAgTB77zvnnn29a2SAANgYBEGkIgG59+/Y1rXgQAIGSyGPfef/9900rGwTAxiAAIg0B0O25554zrXhEl6Y4BxBoHtu2bTOtbBAAG4MAiDQEwNbDdBqAYGeeeaZpZYMA2BgEQKQhALqNHTvWtOJBAAQQjGVgWgMBEGkIgG58FVwBOAQMhMnjHECWgWkNBECkIQC6cRVwAbgIBAiTx77DMjCtgQCINARANwJgAQiAQJg89p1zzz3XtLJBAGyMMgbAd/cdUHt6UHvfP2CeqRwIgG6nnXaaacWDAAiURB77zp49e0wrGwTAxihbANyye5/60rRX1XnTVqtzpr7qXefPWKdGP7jGPFs5EADdli1bZlrxiC5NcQ4g0Dx27dplWtkgADZG2QLg5p379N9L291r1ODJq7xL/s4umrHKPFs5EABbD9NpAIKdddZZppUNAmBjlC0Avr1rnxoy6WU1aNKr1r+jtBoyZY26ZOZq82zlQAB0GzdunGnFgwAIINiQIUNMKxsEwMYgAPoVAdA+Lq5q9QDIV8EVgEPAQJg8zgFkGZjWQAD0KwKgfVxc1eoBkKuAC8BFIECYPPYdZgBbAwHQrwiA9nFxFQGw+RAAgZLIY9/hHMDWQAD0KwKgfVxc1eoBsE+fPqYVDwIgUBJ57DtcBdwaCIB+RQC0j4urWj0AZv18RYguTXEOINA8WAewNRAA/YoAaB8XV7V6AIwR02kAgvFNIK2BAOhXBED7uLiq1QPg9ddfb1rxIAACCMZ3AbcGAqBfEQDt4+KqVg+AfBVcATgEDITJ4xxAloFpDQRAvyIA2sfFVa0eALkKuABcBAKEyWPfaWtrM61sEAAbgwDoVwRA+7i4igDYfAiAQEnkse+ceeaZppUNAmBjEAD9igBoHxdXtXoAZBmYAhAAgTB57Dvbtm0zrWwQABuDAOhXBED7uLiq1QPgokWLTCse0aUpzgEEmsf7779vWtkgADYGAdCvCID2cXFVqwfAGDGdBiDY+eefb1rZIAA2BgHQrwiA9nFxVasHwJtuusm04kEABBCMZWBaAwHQrwiA9nFxVasHQJaBKQCHgIEweZwDyDIwrYEA6FcEQPu4uKrVAyBXAReAi0CAMHnsOywD0xoIgH5FALSPi6sIgM2HAAiUBDOA6A4B0K+yDICLFy9WCxcuVAsWLAgqefyGDRvMs+WHAOjWu3dv04oHARAoiTz2nc2bN5tWNgiAjUEA9KssA+Ds2bPV/Pnz1axZs4LqscceU6+//rp5tvwQAN3k9xCb6NIU5wACzePgwYOmlQ0CYGMQAP0qywAoQWbmzJnWoFJPSZhZs2aNebb8EABbD9NpAIJdeOGFppUNAmBjEAD9igBoHxdXtXoAnDhxomnFgwAIINigQYNMKxsEwMYgAPoVAdA+Lq5q9QDIV8EVgEPAQBguAkF3CIB+RQC0j4urWj0AchVwAbgIBAiTx77DMjCtgQDoVwRA+7i4qjMAbt1nnjHc8uU/IgBmgAAIlAQBEN0hAPoVAdA+Lq5KAuD6ba0ZAFkGpgAEQCBMHvvOxo3Zhi0CYGMQAP2KAGgfF1f1+94rul666Uvq3RtPUtsn9A6qd64/UT096Ztqyow51vGop/IIgA899JBpxSO6NMU5gEDrIgA2BgHQrwiA9nFxVRIAV1/zBaVG/53aO+aooDp45cfV0ltGqEn3zraORz2VRwCMEdNpAIINHz7ctLJBAGwMAqBfEQDt4+KqJAD+ePSJavflH7P+HdVTuy77qHrqpkvUnfc1VwC88847TSseBEAAwVgGpjUQAP2KAGgfF1e1egBkGZgCcAgYCJPHOYAsA9MaCIB+RQC0j4urWj0AchVwAbgIBAiTx74zdOhQ08oGAbAxCIB+RQC0j4urCIDNhwAIlEQe+87gwYNNKxsEwMYgAPoVAdA+Lq5q9QDIMjAFIAACYfLYd9atW2da2SAANgYB0K8IgPZxcVWrB8AHHnjAtOIRXZriHECgdREAG4MA6FcEQPu4uKrVA2CMmE4DEGzEiBGmlQ0CYGMQAP2KAGgfF1e1egCcOnWqacWDAAgg2MCBA00rGwTAxji4ZV37hysBsN4iANrHxVWtHgA5B7AAHAIGwuRxDiDLwLSIHW+0f7gSAOstAqB9XFzV6gGQq4ALwEUgQJg89h2WgWm8lzfuVtcvfluNe3RtUI19dKOa+MAP1dvtAXDbqCOsH7ppRQAMRwD0KwJgdgiAQEnkse9wCLjxnnx1mzpn7i419J71QTVg2mb11cnLOgLgFf9g/dBNKwJgOAKgX3EIODsEQKAk8th3Xnst2w/8bALgG+bZymHJqu3tY/Yz63jUU71vX60uvOX7BECPIgDax8VVrR4A77//ftOKR3RpinMAgdbFDKA/AqA/AqA/AmDrYToNQLCRI0eaVjZ6GgBPuXO9uuWWyeq98Z9T264/Oajeu/lUtfOeC80WNT8CoD8CoD8CoNv06dNNKx4EQADBBgwYYFrZ6GkAPPGOdWri9ROUuvLDas/oo4JKfesYte27J5otan4EQH8EQH8EQDfOASwAh4CBMMcee6xpZafZloE5qT0A3vzdG9XekR+yfnjUU3vHHKW2T4jnH3MCoD8CoD8CoBtXAReAi0CAMHnsO822DAwB0L8IgPZxcRUB0D4uriIANh8CIFASeew7zXYImADoXwRA+7i4igBoHxdXtXoA5BBwAQiAQJg89p2VK1eaVjYIgP4IgP4IgP4IgG7Tpk0zrXhEl6Y4BxAIs2jRItNqXgRAfwRAfwRAfwTA1sN0GoBgWf8PGQHQHwHQHwHQHwHQbdasWaYVDwIggGD9+/c3rWwQAP0RAP0RAP0RAN04B7AAHAIGwrAMTH1FALSPi6sIgOEIgH7VrAGQq4ALwEUgQJg89h0CYOMRAP0RAP0RAN0IgAUgAAJh8th3+vXrZ1rZIAD6IwD6IwD6IwC69enTx7TiQQAESiKPfWfFihWmlQ0CoD8CoD8CoD8CoNtdd91lWvGILk1xDiAQhmVg6isCoH1cXEUADEcA9KtmDYAxYjoNQLAxY8aYVjaaJQDuuCmewznNFAAPbH7dbFVzIwD6IwC6ye8xNgRAAMFYBqbxmAH0RwD0RwB0YxmYAnAIGAjDMjD11Y7LP6nWX/P/1NwHH1Rz5z2oP6B9a/78+erB9se/88475p3lpxkC4NYrjmj/7xFq4fQ71Jz5C6xjklYyZlJFjBkB0B8B0I2rgAvARSBAmDz2nVYMgNtHfkKt/ebn1P2zZqn7Z87SH86+NWfOHDV9+nS1a9cu887y00wB8OGpt6rps+daxyStZMzuvfdetXv3bvPO8kMA9EcAdCMAFoAACITJY9/p27evaWWjWQLgT6/6rJo6bZqaes806wdIWt133336y+HLFgDnTrpBTbl3hnVM0krGjADoXwRA/8ojALIMTAEIgECYPPad559/3rSyQQD0RwD0RwD0RwB0u+OOO0wrHtGlKc4BBMKwDEx9RQC0j4urCIDhCIB+1awBMEZMpwEIds0115hWNgiA/giA/giA/giAbg8//LBpxYMACCBYK34VHAHQPi6uKmUAnJXNkjfzHnyQAOhRzRoAWQamABwCBsKwDEx9RQC0j4urSjsDePBAj4sZQL9q1gDIVcAF4CIQIEwe+w4B0F4EQPu4uCqmANj7jtVq+G2L1PbvfF7t+M7xalv7f31r+3XyuBPUA1NuVXffFzZmUgRA/yIAdiAAAiWRx75z2mmnmVY2CID+CID+ehoA/6d9zIbf8pjaM/pItXf0p9S7o4/yrj3fkMcdreZOnhA8ZlIEQP/KIwBm/W9hEQiAQEnkse8sX77ctLJBAPRHAPSXRQC8+ObH9PsOHrPL5XFHqgfuJAD6VLMGwFtvvdW04hFdmuIcQCAMy8DUVwRA+7i4igBoHxdXEQDt45JWzRoAY8R0GoBg1157rWllgwDojwDojwDojwDotnDhQtOKBwEQQDC+Cs5eBED7uLiKAGgfl7QiAPpXHgGQZWAKwCFgIAzLwNRXBED7uLiKAGgfF1cRAO3jklbNGgC5CrgAXAQChMlj3yEA2osAaB8XVxEA7eOSVgRA/yIAdiAAAiWRx77Tp08f08oGAdAfAdAfAdAfAdCNZWAKQAAEwuSx7yxZssS0skEA9EcA9EcA9EcAdLvxxhtNKx7RpSnOAQTCsAxMfUUAtI+LqwiA9nFxFQHQPi5p1awBMEZMpwEINn78eNPKBgHQHwHQHwHQHwHQ7cknnzSteBAAAQRjGRh7EQDt4+IqAqB9XNKKAOhfeQTArM+HLgKHgIGSYBmY+ooAaB8XVxEA7ePiKgKgfVzSqlkDIFcBF4CLQIAweew7BEB7EQDt4+IqAqB9XNKKAOhfBMAOBECgJPLYd1gGxl4EQPu4uIoAaB+XtCIA+lceATDr02GKQAAESiKPfWfx4sWmlQ0CoD8CoD8CoD8CoNt3v/td04pHdGmKcwCBMCwDU18RAO3j4ioCoH1cXEUAtI9LWjVrAIwR02kAgk2YMMG0skEA9EcA9EcA9EcAdFu6dKlpxYMACCBY1l9/RAD0RwD0RwD0RwB046vgCsAhYCAMy8DUVwRA+7i4igBoHxdXEQDt45JWzRoAuQq4AFwEAoTJY98hANqLAGgfF1cRAO3jklYEQP8iAHYgAAIlkce+07t3b9PKBgHQHwHQHwHQHwHQjWVgCkAABMLkse88/vjjppUNAqA/AqA/AqA/AqDbt7/9bdOKR3RpinMAgTAsA1NfEQDt4+IqAqB9XFxFALSPS1o1awCMEdNpAILddtttppUNAqA/AqA/AqA/AqDbj370I9OKBwEQQDC+Cs5eBED7uLiKAGgfl7QiAPpXHgGQZWAKwCFgIAzLwNRXBED7uLiKAGgfF1cRAO3jklbNGgC5CrgAXAQChMlj3yEA2osAaB8XVxEA7eOSVgRA/yIAdiAAAiWRx77DMjD2IgDax8VVBED7uKQVAdC/8giA/fr1M614EACBkshj31mwYIFpZYMA6I8A6I8A6I8A6Hb11VebVjyiS1OcAwiEYRmY+ooAaB8XVxEA7ePiKgKgfVzSqlkDYIyYTgMQbNKkSaaVDQKgPwKgPwKgPwKg2wsvvGBa8SAAAgjGMjD2IgDax8VVBED7uKQVAdC/8giAfBVcATgEDIRhGZj6igBoHxdXEQDt4+IqAqB9XNKqWQMgVwEXgItAgDB57DsEQHsRAO3j4ioCoH1c0ooA6F8EwA4EQKAk8th3WAbGXgRA+7i4igBoH5e0IgD6Vx4BsH///qYVDwIgUBJ57DvyD2mWCID+CID+CID+CIBuo0ePNq14RJemOAcQCMMyMPUVAdA+Lq4iANrHxVUEQPu4pFWzBsAYMZ0GINiUKVNMKxsEQH8EQH8EQH8EQLeXXnrJtOJBAAQQjGVg7EUAtI+LqwiA9nFJKwKgf+URADkHsAAcAgbCsAxMfUUAtI+LqwiA9nFxFQHQPi5p1awBkKuAC8BFIECYPPYdAqC9CID2cXEVAdA+LmlFAPQvAmAHAiBQEnnsOywDYy8CoH1cXEUAtI9LWhEA/SuPADhgwADTigcBECiJPPadmTNnmlY2CID+CID+CID+CIBuo0aNMq14RJemOAcQCMMyMPUVAdA+Lq4iANrHxVUEQPu4pFWzBsAYMZ0GIJh8YGeJAOiPAOiPAOiPAOj2k5/8xLTiQQAEEIxzAO1FALSPi6sIgPZxSSsCoH/lEQA5B7AAHAIGwrAMTH1FALSPi6sIgPZxcRUB0D4uadWsAXDo0KGmFY/oAiAXgQBh8th3CID2IgDax8VVBED7uKQVAdC/8giALANTAAIgECaPfYdDwPYiANrHxVUEQPu4pBUB0L/yCIAcAi4AARAIk8e+Ix/YWSIA+iMA+iMA+iMAul122WWmFY/o0hTnAAJhWAamviIA2sfFVQRA+7i4igBoH5e0atYAGCOm0wAEYyFoexEA7ePiKgKgfVzSigDoX3kEwNdff9204kEABBCMcwDtRQC0j4urCID2cUkrAqB/5REABw0aZFrx4BAwUBIsA1NfEQDt4+IqAqB9XFxFALSPS1o1awBkGZgCcBEIECaPfYcAaC8CoH1cXEUAtI9LWhEA/SuPAMgyMAUgAAJh8th3+vTpY1rZIAD6IwD6IwD6IwC6DRw40LTiQQAESiKPfWfKlCmmlQ0CoD8CoD8CoD8CoNsll1xiWvGILk1xDiAQhmVg6isCoH1cXEUAtI+LqwiA9nFJq2YNgDFiOg1AMPmHNEsEQH8EQH8EQH8EQLf169ebVjwIgACCsQyMvQiA9nFxFQHQPi5pRQD0rzwC4JAhQ0wrHhwCBkqCZWDqKwKgfVxcRQC0j4urCID2cUmrZg2ALANTAC4CAcLkse8QAO1FALSPi6sIgPZxSSsCoH/lEQBZBqYABEAgTB77DsvA2IsAaB8XVxEA7eOSVgRA/8ojAPJNIAUgAAJh8th3Jk2aZFrZIAD6IwD6IwD6IwC6XXzxxaYVj+jSFOcAAmFYBqa+IgDax8VVBED7uLiKAGgfl7Rq1gAYI6bTAARbsGCBaWWDAOiPAOiPAOiPAOj2xhtvmFY8CIAAgrEMjL0IgPZxcRUB0D4uaUUA9K88AiBXAReAQ8BAGJaBqa8IgPZxcRUB0D4uriIA2sclrZo1ALa1tZlWPKILgFwEAoTJY98hANqLAGgfF1cRAO3jklYEQP/KIwCyDEwBCIBAmDz2nayXgRn36Fp1zrx3dQgMqd7Td6m7Jk5S6qqPqINXHxNU6qp/UDu+c5x6YN489cDcefrDwrfmz5+vZs+eXUgAXLxyW/uYvWMdj3pqwH1vq69N+ZE6cPWnlbr6SOuYpJW6+uj2/x6tnphxh5r94MPWMUkrGbOZM2cWMmabd+5Tg6e8rs6Y8aZ1TNKqf/uYjbzrh/p9B4/ZN+Vxn1bfv//O4DGTeuKJJ9Tq1avNO8vPmzveU213/1SdPn2TdUzSqm3aG7rWj/uf9vf+iZrxqLfUmL9TL0z+urp//uPW8ainZMwWL15s3lk2WAamAARAIEwe+85tt91mWtl49KUt6rYlW/VMYEiNW/S2emzBo2rf9AvVrhmXBtU70y9Rm+dcrZ5ZskQ984zUM961dOlStaT98Xv37jXvLD+vbnqnfcy2WMejnhr/xCY15fEVamf7e98942vWMUmrjsd9TT27+BH11NIfWMckrWTMpIoYs5179qtbFm9QNy3eaB2TtJIxm/rYi/p992zMLlU/Wvxo8JhJPfvss+qtt94y7yw/MmY3L/qZumnRBuuYpNWNT2zQtW7WOLV3xvCa8ai39tx3sXrlsWlq8dLl1vGop2TMXn31VfPOsnHBBReYVjyiS1OcAwiEiWEZGACI0cGDB00rHkynAQj2+OOPmxYAlNfmzZtNKx4EQADBsl4GBgBidPrpp5tWPDgEDJREDMvAAECMWAamAFwEAoTJY98hAAIAy8AUggAIhMlj3znjjDNMCwDKiwBYAAIgECaPfeczn/mMOu6447rUU089pfsuvfTSmj5Zf0uMGjWqpu+RRx7RfWPGjKnpkzXixNVXX13TN2fOHN03bty4mr4ZM2bovvHjx9f0yYKw4uabb67pmzx5su6bOHFiTd/tt9+u+yZNmlTTJ88lpk6dWtN3ww036D5Z8Li677rrrtN9snZgdd/YsWN137x582r6rrrqKt338MMP1/TJGIuFCxfW9I0cOVL3yVpo1X0jRozQfbIkS3XfRRddpPuWL19e05csg/Hcc8/V9J177rm6b8WKFTV9w4YN030rV66s6UvOq3rttddq+oYMGaL71q5dW9M3cOBA3bdhw4aavr59+6r9+/frpVOOP/74Ln2yruV7772ntmzZok444YQufaeeeqp699131c6dO9XJJ5/cpe+kk05SO3bs0P1yv8o+eR55Pnleef7KPnn9TZs26StI+/Xr16VPSrZfyPup7pP3LeTQY3XfqlWrdJ+MX3WfjLOQca/ue/HFF3XfeeedV9Mnv1chv+fqPvl7EBdffHFNnyyHJOTvqrovWYtP/h6r+5ILzK688sqaPvl7F/L3X90n+4n41re+VdM3a9Ys3Sf7W3Wf7JdC9tPqvrvvvlv33XLLLTV98u+AIAAWQM5jqjyXSZa2kA+2pMrUJ6u/V/Ydfvjhpoe+Vu4TlX1Slbrrk78lAAAE02kAAAAlQwAEAAAoGQIgAABAyRAAAQAASoYACAAAUDIEQAAAgJIhAAIAAJQMARAAAKBkCIAAAAAlQwAEAAAoGQIgAABAyRAAAQAASoYACAAAUDIEQAAAgJIhAAIAAJQMARAAAKBkCIAAAAAlQwAEAAAoGQIgAABAyRAAAQAASoYACAAAUDIEQAAAgJIhAAIAAJQMARAAAKBkCIAAAAAlQwAEAAAoGQIgAABAyRAAAQAASoYACAAAUDIEQAAAgJIhAAIAAJQMARAAAKBkCIAAAAAlQwAEAAAoGQIgAABAyRAAAQAASoYACAAAUDIEQAAAgJIhAAIAAJQMARAAAKBkCIAAAAAlQwAEAAAoGQIgAABAyRAAAQAASoYACAAAUDIEQAAAgJIhAAIAAJQMARAAAKBkCIAAAAAlQwAEAAAoGQIgAABAqSj1/wHi8jnR2B9wRwAAAABJRU5ErkJggg==</SerializedThumbnailImagePng>
</SlideLayoutData>
</file>

<file path=customXml/item6.xml><?xml version="1.0" encoding="utf-8"?>
<ShapeData xmlns="http://firmglobal.com/Confirmit/reporting/powerpoint/09-09-2009" xmlns:i="http://www.w3.org/2001/XMLSchema-instance" i:type="TextData">
  <PowerPointShapeId>ef104b65-4ba9-4201-b4a1-af2acce04d68</PowerPointShapeId>
  <ReportId>7e4c9f2d-b76a-4fc4-b77b-4b575acc6be1</ReportId>
  <OriginMode>View</OriginMode>
  <Name>_University_of_Minnesota_2019__Staff_All_NVG_v210__Engagement_Profile__MostEffective</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4bb97177-7c9b-4499-a2e0-fe9d3eff84db</TextId>
</ShapeData>
</file>

<file path=customXml/item60.xml><?xml version="1.0" encoding="utf-8"?>
<ShapeData xmlns="http://firmglobal.com/Confirmit/reporting/powerpoint/09-09-2009" xmlns:i="http://www.w3.org/2001/XMLSchema-instance" i:type="TextData">
  <PowerPointShapeId>d09622a1-5bf6-4981-b880-835bc9fd6032</PowerPointShapeId>
  <ReportId>7e4c9f2d-b76a-4fc4-b77b-4b575acc6be1</ReportId>
  <OriginMode>View</OriginMode>
  <Name>_University_of_Minnesota_2019__Staff_All_NVG_v210__Engagement_Profile__Detached</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6e5a87f1-6968-46b4-877a-e4ca87eed5c2</TextId>
</ShapeData>
</file>

<file path=customXml/item61.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CeTSURBVHhe7Z1drCXFYeevbIP5isFjJrZhzYxt4sQhDuMNn9fguWDA7FPeo8QaydLVSlHe/BCt1ouUJWK1ssMFPAMDM0zMAMbAS14mxEl8k1e/wDAMMNyRRpEcKXI2kvdh5TirbG39q7v6VPep7tPnnu5b53T/ftJ/7jld333O1L+ruqrPmgEAAIA9BwMGAABIAAYMAACQAAwYAAAgARgwAABAAjBgAACABGDAAAAACcCAAQAAEoABAwAAJAADBgAASAAGDAAAkAAMGAAAIAEYMAAAQAIwYAAAgARgwAAAAAlY+9Sxc2bf0bfNJ76HEELD1fVWH3viLfPZZ8+bh17bMff/cPh6wGrjlQ/M9baPv+6ps+4cxM5NNzprPvrUT80fP/OYMc/vM788efNK6d9fvNH87LH7zY/uPm1+fN9xq2d60/bGcfP3Dz1r1vY99bb5lSfPWekvQggNU1dunTX7vnfObFhTOvzKjrl3JLr/1YvmjhcvuPZf80T83HSjs2btiX803zr2p8acvMb824mbVkrm9H7zz//9XvNXt71gfnyPNcp7nu5N2zb/7fufMWu6cnEn74mzCCE0SF1jdeXjb5k7rRHdZw34nh98YO4dkR58dcd84cS75vI/eyt6frrRW2Zt66fmW0cfNebENeaXz920Uvp/L+w3P7MG/MZt3zd/a03yb+851ptkwn/3teMYMEJo+PqoNZ5fP/muecAaUcyghq6vWn3Ntv2Tx86ZK3ozYQy4rTBghNAodIUd+e4/es7cP1Lz9dr44Qdm/eUL5urHz5prtuLnajFhwG2FASOEBi8/9ax7oGOceq5KMwCaCdCMQOx8LSYMuK0wYITQ4CWj+dxz50c79VyVpqLvsyNhLb7VhUnsnO1eGHBbYcAIoUFLo9+rtt4yd790wWxoRXDFjMYqTcX/5vN9LMjCgNsKA0YIDVoa/R589rxbfBQzoq6VjS617Sfbg3ufNX0di8X1UnzVT9J+3VicrvVVW47K0ij4qk7vBWPAbdWrAX/oxl83a2tr5rI7f7c4dsXv/Yk75kXY3oV9+ObbirCr/ugkYQMNu/qRvyyFfWjfDaMOu9qai0a/d33v70phV+y/sTCj25/c7ixMZvsfX3jffP5//vVUmL/3XE13+fU3mpuOv2MOPPuOufXxH5fC2tZFCsOkWWEy/FtOvTsV5s+nNH9YZsDVsNDk+gy79TOXl47Pq8EYsE5G7DhCCO2FtNXmPzzzztyj31kjVi8Z6mE7itS9Zb3WwqaP2xGlVlyH0jGZsuIqnabCleZOe2Hw6afPuTgaqUtXPH7W/Obz75kHX7voRqnVMruU8ldbr33SXrx0NgpOOwKuGvO8GowBX/7wf44eRwihvZCM7Xes8WmKN2ZAdbrn5Xwa2cqbZincSsYlY9drLfD6mC1PBqr7zSpb77XN5/I/e9Pdh/6tP3/P5Snjvcsar0a8V9u44X5cpZERftTWW9PmWigls/Yj5z6kNtxs66+6+3osJqag24p7wAihQUpGqGcez2u+iq+R7H6b9kvWNO+1ZiyT0nGZsaT7u3r/xeffdWXJvKojSB2T8f7aiXediX799Ysurd5flY94FS7TDdN5Xfbdt8yvHn3bpZnVBlcnG0f3dOc1a6XRSFznS/WJ1WU+YcBthQEjhAYpGdzNJ+ZffCUj+4I14I98502XhwzygB2tagr5K9aMpd85/b57mtTl1iQ1ig1N1JvrDU+/4+L+J2u8X3v1ojPz62wf64zXmnWd8XopXHHVN8tUfTs0bSxDVj0z091x5Rz6/ntutC8zrrZplvRc7E9oMZate6wu8wkDbiumoBFCg5Smnw99f/7pZ5maRsB+athNCdvX2i/7sSetMVrptXtfKVPHtKpYRvjgazvmodcumi/bOuy3I1nloVHmLOMNpbh+n64MVm2RGesC4DdsHXV/W3237uF+2F4wfPa4veCYs72S2nzQXmTonFXrML+4B9xWLMJCCA1OMk0ZpUaG844IqwZczbc61eyl0aMWW+ne8MN21Ku8ZJDevGNppFmPg5QJq0zlr35aPyd4pTVyn6+OK1zm+fnnzrv6V9s0S0pzqx2hY8CjM+B/MG+4nyT+hXnypVj4bB1+6ULw/oJ58l+U38/NHwZx5om3d/Jtz9n5h0icspavDQgtn2RMmiKed/QrNRlwk1SmRqa613urHa3+ijVFmWQsrqT4ku67yvjajI4VR1PesbBFDFgXKXe/nPUtdRcY7YUBt1V6A37j5857HC0MqKSX/slcnEoXMaW28fZYf7ij8idc/ElorhUtaRsQWkbJ+LTYabejwXkN2Bu+fuBf089uutkeq4srs7zx6XMurlZca3pZ08gKm2eKOtQiBizpYkVT5YvfB8aA2yr5PeDMhH5u3sj/zmUkUVOKaCnNa87yMWCEWktm9Nt//t6eGbDK+8zxd9yCK23p0QrmqpHKXGXMv3rUGq8dKYcrqx947aK568ULbvS5WxNe1ICVTovNlE8s//ZiEVZb9WrAs5VPwf7LP5nD+Uj4jTdi8Wo0BANW26PhFWHACLWSpnQ1TXvH6d09+3m3BnyDHdFq0dVt1lyVViNJ1cWPeGW87qLAGq/iyXxVP5WnhVX6e+eL77v8dmPCXRiwFnY1TZu3EwbcVkkN+PBPfiH3yKdeAzOOxJ1SOHWdk5l3xZTaxgs019RwRNX0UxcIkTo1trtVG/zrjLo6L9I2P1uh81XOp+4CoHKP21F3r78c19Wr4QJr0c8IDVcaRe52AZa0GwPOTP+sWX/pglv9LKOVgeqY9vLe+v1sxKv7wzJehX/62DkX9lunJiN1/b3n5QvmWpt2XhPuwoC1apwR8CimoKcNMOtUWy7G6sWAY4aR0+rCoCF9WE7nBvwLczEwX0/ZlBZt28SAs9sFVSqfW6yNAVn9c3mjrXBx5+cRA168HWjY0kIlbQU6bEeXbR8pGWo3BizJuPRYST3pSias/bpa2OSNV/X5kjXb6793zo0yZbDSZd99001b+59K1AhZ09FaHa0825rwogasCwON3jV7sNgDObgH3FbpFmHFRjd5p916NNN2WrZlPD+qqpZfd7yqYlRWMgJfjiVWflvTaGyDJcjHzyyEcRdtm1S0zxIaaHG8KM/Xa/piqj5ueMwqNPCO24GGLRnwJ4/ubgW0tFsDlmSs2np0pzVQTS/LfDUSv8Uary4KvPFW0+mBHjLPwoRtHfS4Sr/nuI0JL2rAqq/KVF6ztkY1CwNuq2QG7E2iNBIqRjfhqLRBnRpwXnYpTiVuo1k21T0W1ibPQI1tqBpdXl6R96Jty+RNrvyZSdVz2SBvrL4uvl2R8qcvJLppBxq2ZFi6H5vCgCWVr/u/egym7vvqmIxXFwbVuKG0cKtkwvav7g1rdXSbaeFFDVgjdl0syPQX24qEAbdVIgOuN6v6Tj6iLg3Yx2mkwWCiZUyUtSs0yjkNo21bnSoGvGjbcmVtiMebbl9F1Slp346mWY9qmztqBxq2ZIAahXZtwMpXRqrj7q997+43B3G8NIUrw1WatqNJpdGP41dHwvopRYWp3KaRcBcGrL96XCYGPOR7wNXOOEYbY2prSm3italTU+ceLWOipAa8aNtyNRnw9IyGv8iqwbdjHgPuqB1o2PIGvFsjihmwfp1IC6b04wu/feo991znz584X5Q3z2KpWZoyYft3/SVrjE9lP3NYVxYG3I0GY8B1yjryWTSMpry6NOAZBjpTM9InNeBF25aryYDL7fP1ygnb6E3U12UeA+6oHWjY6mIErB9j0ChX+cnYZMi6n6vtQ19/LVtUpdeastW93cUfXjFR3UhYf6+1fXR1ZK4Rttr8oe++6X7CEANeTAM34PrpZ6/y9qR4HKe2ptQq3ux6NaspfSxsDw144bZl8hdO07cHKvk3GOXUfV0fN3Ieau8BL9gONGzJjPRLRIsY8G/Yke5HvvuW+4EDPZxCZisDvv30++Zz1uRkyIqrH83XwiWVedVCpjWtqgmrPesvXzD7bF+tMF0Y+NH3/qPn3EWHfvhhN1uvJKXTU7kW/3F+DLit9n4KumnE4+U75VkdbbTzbjDgGfGKkXnVDPyoLWISoeLpfTmWmHnOyLNQ27Y6VQ148bZJRR6xkbyommqlXpP0luJc1JwfXy8RHO+iHWjYWnQVtJceEykDlME+YEe9tzyf/ViBzO8jdrSpBVb+R/m/cCKbslbZu52OVjq3BSgwP5WlLUoP5iasnw2UUX75hffcXmLV8SvWlLWCWUatv/P+HrCXtknpfrPKZRX0IBdh+c529vSy72ibF2P5EVFGZuoxU9pdvDItpsQb01dNMi+/tWG0bUMQt5T3om3zn0l8z3G5Dr5eDYR1Kwy7htKFyzztiJ0HNHTJBNWf7XYfsKR0MnCZq/5qW9GVj2cjQ2+wMsc77HGNjh949aJ9/b4L2+1IWHnrwuHaJ94uGfllMuHgd4193SQZ7m5HvFUpr9tP63GY7AMepgFHR3E1ajmiKaYpheuo46bUNl7UPObswEsjPVEyEK+8nDnybt+GOuNZrG3egJ+0V8mlfJraF+LK8gZaU+cCG55/X6ZnS9q2AwMeo2RkmkbVSNDf11xEWgSlkbAMt1qOjPHLdhQqE9R0tB5koXvHuzEwGbdG1frh/4/ZvthPLysvmbAWfi06qm+Spt41ha1Rfqx+7YUBt9Uej4DRKmtiwPHwzpVfhDXerkCoIhnWNXYU5x+GETObeaSR52efPe/uCStvP8KVOcoktX9Xv2wkE9aP4R84LrN+040kq3ULpfQy8dCsNY39qWPnXN3Dh3DI/LXAyo+C+5AMWKu8/eKz3QsDbqu9vweMVla9GHDN/eLJiHgPDR8NRjIyPdd4tyuCQ8lYdW9U24BkiNcffds9qzksL5uOft88+Gq2WEs/LygDlsGG8ULJWGWqiuNXUTuztYau41oQpfd6VKXuyWq6u4sLijrpXOlCY9VHwItqMAaMhqV+RsCR6eSQ6PQ2Qs3SKE4Lo7owYGnDmrCmtGXEmnK+sjK61T1bjR79qFv3hWf9sIFM98ans5XLMlo/2nWma+v/ayfOm8O2zFtsvir3vh/G69aVNL2te9CqR6y+7YUBtxUGjFqrzynoLO8yrZ6GhlBEMhE9jrIrA5Z0P1nG+tnnst/7VTnhCPeqx7OR8E3Hsy1Qmo7Wwzu0YtrHcfEC85ZB64f873rpA/foSj3wQwbs9/ZqhbNG1V0ttKqT8u/mMZQSBtxWTEEjhAYnTf8WC7EqZrOINLrVVLBMSqPsj9s+U4bpy9X9XN3/vf3F7OcHVf7nrGHLaK+2Bq09vDJoPzJWWuUj89UvIPk9vpqG/vhTbzvT77L+ddIFQzcLsCTuAbcVi7AQQoOU7gNrRXHXK4dlwtobrBXPX9a9Xmus4UIqjXB1D1jTx9qb+9DrF80X8z3Emna++bl33d5ev1ram7BGwjLbzzzzjvn0sfwXlTque500U+AuFGw9wnO4O2HAbYUBI4QGKXcf+OR5NxUcM51FpHvCD1tj1aIljVj9tLEzVDvy1uhb7/XELG1jksHtP5o9slJGrB/h/6IN02g5rK/u9eq3hBW/zwVXVekiRaPwbh6piQG3FQaMEBqkZCa6B9v1CNhLJqwRtgzV3xO+9qmsD5X5+nvCiqNnR2vPsJ/ildnqaVZaaKV7xP7JWspzL6acQ6nMu1/6wF08hCP53QsDbqve7wFf8Xt/4k6I12V3/m4RPk/Yh2++rQi76o9OEjaSsA/tu6EIu/qRvyRsoGFSGCb1ERYaT1dht794IXss5On3p8JkwBoFa7RcDVP9Dv9gx3zJjoarYU3l9RGmOuqiYN7z2RQWGnA1LDS8A5/4SCnsg/9xw8Jhi2gwBowQQiklU9GDMfwPGvQhNx39WnafV4un/KIsv1BLP+Cg8m/Lty9pdbNGwholK70Wa2nKue+VzjFpkddhW7YWfHX3YxKsgm4rDBghNFhdbaVp1XvyHyyImVAX0jS3RsGaipbpSjJjdw/Yhmk1tO5F68cTdH9YD/LQPuG+9/bOku5Pq95+9NuNMOC2woARQoOWzEWrjvt8jKMkE9biqs8cf8ctztI9Xhmcv6crE1YcvZf0Wseq+eyVsjp84BaHLf7wjVAYcFthwAihQUtTwZru/Yo1nL6neTXaldFLdYu/nAEnmG6uSnXUDzx0O/qVMOC2woARQoOXTEaPpuzzXvCqSVPi3Y9+JQy4rTBghNDgpRGwRsLruhdcMzIdkzT61XR5Nw/eqAoDbisMGCE0CslsPv30O73fC152adX2vT/IfuJz8ec+x4QBtxUGjBAajbQvVyO/MZuwpuH1uMvu7/16YcBthQEjhEYjjfj8VHTqLUApJPO95ZQegdmX+UoYcFsVBrxPj1B78lxmwgghNFBd8fhZ88ljmorWz/zZkfBIdJ813/WXd8zVT7ztFDs33eisWXviH823jv2pMSevMf924qaVkjm93/yzNeC/uu0Fa5DPOJPsS9s2/+37nzFrnzp2zuw7+rbRSBghhIYq/ejANVvZquivv3bRbR0aurTiWVI/rweB6BzEzk03Oms++tRPzR8/85gxz+8zvzx580rp31+80fzssfvNj+4+bX5833Era8I9aXvjuPn7h541a/lvoAMAAMAeggEDAAAkAAMGAABIAAYMAACQAAwYAAAgARgwAABAAvbMgE+dOmXW1tYKHTlyJA8hrG3YxsZGHmLM9vY2YQMNu3TpUins4MGDeQhhQw4TYZgUQtjehx06dCg/0g/lUnvgkUceyV8BAACsDlVj7preDbjvBgAAAKwiiQ34jNlcWzdbO/nbZWBny6yvbdqaVV7vJYuWu0j6VWxzY9ods7WeTSet78UXLaxLqnMJACtBWgM+s2k2Nzf3pmNsyxA6zd7MrEf6qvNetycsL9W5BICVoHcDrr8HrJGJRr92FLy+Zd81oZFyfrN8cytPZw9XO7ipDi9IV+0Irflnx8OwSvy2+SmebcPWpg9bM5s+sClMuDIqYWG5Lr29UHGjuJp6umOeWFg8/hlbJ3/xs7O1bs+tLScSb0JT+6t1DIi1sURfdQ7zsN+ZM/Ocy/z7uTX5nrhyg+/N9IVjJa/8c9ys++xryw5RnE1bD9tWF68yY9R4boP8XbvDtG3KBhg3+v/RJ70bcC2u086MV53qdKfsyaYQS52u74TyDq5IWnk/3VkXIa5T8+9KYWEeDfm5jthfOLh4uwhz9Qg6RV/eVB3K56e+XTlhesvs8xCcj0rakFntr1Yjo6aN+duCnupcCovUs7ZN9l83de0j52mj35OQSHnx/JvaGKJ2ykDzdMqjKLf53E61LYjbrmyAcTNYA9Z/+lLnUNsBBB2tI+h0qp1g6X2lc3Lv68ICpjrQME1QVphHUz2awqbIy2hK7+LUtSunlKY5vut8Q5OorV+1nCDfxjZVidRX9FJnSxg2Fa+hTc6AwzpU31frmNNUXul9cxsn6Hh40VCtR0iYRzW/MF3bsgHGzcobcHwKOh9d2MZNVNMBqNMKRg2ljmRmB1ctI+h0XNy643keda8dLevRFJaj0cikjjasKb191dguUUrT5jzUtD9k6nhD+yNMtTE/XtBHnUUYVo03lS40qfC1qL5XHcP3Oa3La/E5OqbL0bkMr1ej51Zl1f2/aV02wLjR/40+6d2Aow2Y6hymO5UJ6izCTjLokGZ2cGG6BsKpwTCPxvxa1qMpzOURtNuHNaV3acL3EabKqI/vzvtmMAMxVZ5njvaXqGlj/raglzpbwrCpeA1tmjLcPgw4LLuOajnTRho/t9X8q+nalA0AfZLEgDWFWHQanoZpaHW4pftVRYdU7pyysEnHEqZz+Yf30cILgFYG3JBfU0c7d5htjxYL1cWx1NbDU0nTWG/3OuicI+V5Wrc/pBrm3k8+s4JKvK7qXAqLxKs/l1XDrb6vGmNOU3mV9zM/R0dmssX/jabz7t5P6jSVf1NYtGwA6JMEBqyOrNwJZtR0aI68E3IdkVa9TuL5+4HS+taWDQvzDtJV8lYH5NOVp0RVv/xYtYMr5Rccb+pom8Lc20n9s5WqdkRj21Gb3lHfroygDe59LH4Wp7jmKTrhatqQlu2vEG3jVOSe6tz0WThq2uTyDM9t9b3SzTj31fKmyo+1sUpWzuamP4fleM3nNsg/3D3gqCl7xmcJAN3RuwF3/yjKuo4PYIh09H3HWAHmRheofdK7AXcPBgxjYrffdz8Sj4xyAaAVGDAAAEACVt6A+TUkAABYRVbegPtuAAAAwCqCAQMAACQAAwYAAEhA7+7IPWAAAFhFVv4eMAAAwCqCAQMAACRg5Q2YKWgAAFhFVt6AWYQFAACryPb2dv6qHzBgAACABGDAAAAACejdHbkHDAAAq8jGxkb+qh8YngIAAERY+UVYAAAAq8jKGzBT0AAAsIqsvAGzCAsAAFYRtiEBAAAMEAwYAAAgAb27I/eAAQBgFWEbEgAAQAJWfhEWAADAKrLyBswUNAAArCIrb8AswgIAgFWEbUgAAAADBAMGAABIQO/uyD1gAABYRdiGBAAAkICVX4QFAACwiqy8ATMFDQAAq8jKGzCLsAAAYBVhGxIAAMAAwYABAAAS0Ls76h7wqVOnnBF7HTlyJA81hHUQFi6V15SJL4uwYYcdPHjQHs24dOmSO+ZFWMYQwkQYJoUQ1l/YoUOH8qP9UC4ZAAAA9gQMGAAAIAEYMAAAQAIwYAAAgARgwAAAAAnAgAEAABKAAQMAACQAAwYAAEhArwZ866Fbiw3Nf/CN3zf/+n//j9NzJ4+XNjsT1m3YVw/fW4T96G/eIGygYRcuvlsKO3DgAGEjCJPCMImw/sPkZ13TqwH/12//F/O///V/IYQQQistmXDX9GrAunqINQQhhBBaJcnPugYDRgghhGZo5QyYKWiEEEJD0MoZsObMYw1BCCGEVkkrdw8YA0YIITQEYcAIIYRQAq2cAXMPGCGE0BC0cgbMKmiEEEJDENuQEEIIoQRiGxJCCCGUQGxDQgghhBKIVdAosX5iHrtrzdzxnZ9EwvZCtvxvPmre9K/vut08dr4apw8tUlZY53m1SNq26rp+OlfZw+v7+Z6EZb5ijqx9w7w+FQeh7oUBo6R68zu3mzusESUz4L/4hln75ivxsGXVInXei/Z2Xb/zj9rvSI8XDWGZe3F+EMq1cgbMPeAhKR9tqIOt6/QUZr+k2ejnFTsSykcnpU5ZIyQ/mlSe/ifAwpFMeHzNHPmLPI/8vbsAKHW+NfnkcV7/Zh5W6binjpfyCUa8QVnuIuQ7j2bx3LG6NlhV6xyNG54PK5WlczWVNg+vKW+6XrH4lVF81/ULjqkOrc+VO7+PBiNnfXfyeGFbKmWW8rdy3xMXt6acQEp7xKbN8gvPS935mhzPyvT5zi4LDUP6jLumVwNmFfRwlHV2eScdHeFkHZHvBJ255Z3nJK2Pp44q0rEH8YvO1HW6Wcf2+jcn8Uv1Ccqt5qP/NFmYL7f+uOpcl4+vf2bavqOtb4PXpM4NcdVGvdax4NyG7c1U39ZyvSaqa9MkvMv6lcsr12nW55TnpeP+dfDZT/KflFnKv8hv9meSxbFpfVuCOPHzpbpXynVp25SFhiK2IaE0UkdYdLzqdKY7+mrnMzGtmk5Kf22HXFLYIdr3E9OWyuUWHWW10yvqWil35nG9z0zC1yc03axTjrQliO9U5OXjBwbRELdkJtW0Xm3bWlK8TZk6rl+pHpU6tax7eLHj0tSdz7p0M9qRSeckqPus70C17v59q7LQUMQ2JJREWecbarqzL3WceZrMtMqdnY9XjR9TVm5eVqmTnHS+U/kUnWW83NrjrjMtH582XZs26GBntiGoc3PcvNMPO+9SezNN5RG2tRK3CI+2KVfH9Suf2xnnKvo5NZixFJZZKd9/35rbkUtpaw11+nxV86w7joYttiGhvVe1s7LyHVB4bNKh2tdKE04p1h0vOlB1wpH4VkUnZ48XnV3Y+U7lExsZq2NvPl7qTMN6VssK6jZd9sQ8fHiRZ23cch2K8xqm9ZrKI9amiWrb5ON0Xb+5zlWs7joeN2OfR6m+pc8xjztVTiUPnzYSp/Z8hWVVj88qCw1G8rOuwYBRgyKdoFWpoyqUddTFKLnS2WbHbLrieHlkXXTsdfmos7PvXblhh1iTT7mOk4697nipnrYj1Wrvaucba3e8DbnCOkfj5m2NGVAlrdfstoaqaZMP77p+9ph/3/ZcleIpz1hZXkGZpXSh8Vs1fiZ5+GQBVhin/nwVeeo7HNQrWlapHWgo0mfcNRgw6l50QGhpFb+obJIzbMx19Fo5A+Ye8DhVPyJDKLUiI+tZctPOfqQ7Z1o0GK2cAbMKGiGE0BDENiSEEEIogdiGhBBCCCUQ25AQQgihBFq5e8AYMEIIoSEIA0YIIYQSaOUMmHvACCGEhqCVM2BWQSOEEBqCfvQ3b+TO1h0YMEIIITRDbENCCCGEEohtSAghhFACffXwvbmzdQcGjBBCCM3Qyi3CwoARQggNQStnwN/+b982z5087iru9Qff+H03ly4RNgnT9IYP02o7wsYRduDAgSLswsV3CRtomBSGSYStVth1112XO1t39GrAAAAAEAcDBgAASAAGDAAAkAAMGAAAIAEYMAAAQAIwYAAAgARgwAAAAAlIasCHDh0q9lttbGzkR43Z3t4u7cUaU9ilS5dKYQcPHsxDCBtymAjDpBDChhum70EYpu+Jh7C9C3v44YfzV3tH+ZuwxzzyyCP5KwAAgHTIkPeapAYMAACwDGDAOWc218za5pn8Xc/s7Jgd/T2zada33KtuWSRfX7d52E2atnRVn50ts26/7J2f774/SwAYLKMz4PgU9Bmzub7p1L8Fq6yt/gxrIXZTtz7b0119drbWTffXV0FZGDAAzInW5uw1SQ04dsWhzlmdZ7yTtp2sTbO2ZsM28/Cgs52k8fGsCgMIjq1l5q747r0SFfnsmK31SloblqWbpI0ey0d22bF147Lz+ervuspT3Fj9ypTqFokfzhL41+U0nnh7JnXJidU9oLP6FOUE56eoS01dN61cGhvHvs/qGNTdMvVZhmlcjIZzHosfPR8+j+D715QvAEADS2bA6oDzzk4dYKVDUyebdXpZR+1eq/PM3cKHT+JZ8vDSMZt+x3eoYUefxwvz8+bpTaTIJ3YsmG4N49XmIXz4FJO61cWX0W1a45gYXNCeHKVtak9BrO4luqmPqKYPz0u0rkG50XPoKH+WYRrFK8UP6uwI4hdhkfMxyWPy/WvMFwCggeUy4NKoIxtplPvJyfui4ws6PX/MjcDCfLKIk5FKOKKpdLxhGa4+WYZTZUSP5R2zL7cUL4gfr1+VSd1q47vzFZ6jacOb1Z4JkbqX6KY+os60ZtY1eF3KwzH9WYrm70ROWIYvN3I+Yt+/dp8lACw74XbQvSKpAVfvAaszK/VfYcdoCTvdIm4Qxx+b7pwrFGmmO22l9fkVr4Myirwjx8IOeqp+sTwamdQtHl8GYcs7Yw2jMLlpwyvaEL4O6uKJ1r1EN/URpfSV89JY18ZzOP1ZCh9vOn6AjV8YZ542dj7CPFp/1wBgJdAF9F6T1IDL2A60cl9v+thkVKL7hlnHpzj1x9xx25Oqo/TvJ/cF8/yUqOi0g5FPQ4ded8yXoalYF+7jBfHtm6n6TRPUbSr+GRcWlp/VNUzjaW5PQazuJbqqTxZeHCrVZUZdg9elPBxBWdF4Dedc8e13JwvLvxv2mI87OR+TPJq+a+6Yrz8ArAT6/7vXLJEBz8d0BwywS0KTbyD8zsVnCQBgVRmdAS/yJCwMGDqjpQGXRruMcAEGBduQAAAARgIGDAAAkAAMGAAARs/otyEBAACkYHSLsAAAAJYB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YBsSAADASMCAAQAAEoABAwDA6GEbEgAAQAJYBQ0AAJAADBgAACABozNgpqABAGAZSOFHSQ2YRVgAADBWMGAAAIAEYMAAADB6RjcFzT1gAABYBlgFDQAAkAAMGAAAIAGjM2CmoAEAYBlgGxIAAMBIwIABAAASgAEDAMDoYRsSAABAAlgFDQAAkAAMGAAAIAGjM2CmoAEAYBlgGxIAAMBIwIABAAASgAEDAMDoYRsSAABAAlgFDQAAkAAMGAAAIAGjM2CmoAEAYBlgGxIAAMBIwIABAAASgAEDAMDoYRsSAABAAlgFDQAAkAAMGAAAIAGjM2CmoAEAYBlgGxIAAMBIwIABAAASgAEDAMDoGd0U9MbGhjl16lT+zpgjR444U/YiLGO3YfpChWHhF4ywYYXpe+DRd4CwcYSpD/Vsb28TtkDYddddlx/dOxiCAgAAJAADBgAASAAGDAAAkAAMGAAAYM8x5v8Da6KESTa2sDEAAAAASUVORK5CYII=</SerializedThumbnailImagePng>
</SlideLayoutData>
</file>

<file path=customXml/item62.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Lm+SURBVHhe7J0HfFRV2v9Hd9/t+999991d184qFqzYFRv2il0UFAULSrcrSu8WEBQrKtgognRCJ0BCQiiBhPTee5lMev39n+fcezN3Zu5MElIIyfP18zgzt5575zDnm9OuDYIgCIIgCEK3QgRQEARBEAShmyECKAiCIAiC0M0QARQEQRAEQehmiAAKgiAIgiB0M0QABUEQBEEQuhkigIIgCIIgCN0MEUBBEARBEIRuhgigIAiCIAhCN0MEUBAEQRAEoZshAigIgiAIgtDNEAEUBEEQBEHoZogACoIgCIIgdDNEAAVBEARBELoZIoCCIAiCIAjdDBFAQRAEQRCEboYIoCAIgiAIQjdDBFAQBEEQBKGbIQIoCIIgCILQzWgzAVy4cCFsNltjDB48WF8j69p7Xd++ffU1gL+/v6zrouuSk5Nd1vXo0UNfI+u68jrGvI7DzNGuEwShe9PqX4SJEyfq7wRBEARBEITjgVYLoPxVKQiCcPwgv9mCIDAigIIgCN0I+c0WBIERARQEQehGyG+2IAhMq38Jum4fwHjM7ePagdpm64O58frq4wL3azia9HeF+yAIggH/GxYEQTgmvwTxc/vA1mcuqUUH4De0ldJiFqDjSHz06x7q53yvQi04Go7T+yAIgiAIggfHQAD9MFSXkaN2kWbjVnt1tCdstUR2NPo9Nkm231DtHvRpzQUcd/dBEARBEAQrOr4JuE1qozRUTaKb6HjQhLQ06xjxc9HHxzE6G8Y1tUT22uJeCoIgCIJwfNBqAWQhaAlGTZQWQ9EaBWyWtDRB1xNAZ62nCKAgCO7wv2FBEISOFUAlUn0wdKguGxStaZIUAbTC2cQuAigIgjv8b1gQBKFDBVBJBjf7NgpVE8LRBCKAVogACoLgHf43LAiC0Opfgub3AdSaJrVuf60ZUeoUHG/hIj4m2XR2OTzaY/hOa6NEeTtOSzGLsimsuk5andslLMWuhffBQgBdm/QpmiHjR3+f3Ab1qNC7ETSmTY8m02F1rGakw8t34h7N/Y5alT8E4SjgfCcIgtBxvwSqgDb1+TMV2EdbCDbKh1Vh7y4EFFaFss9jGDQpgIZIua5v1rEtMcmJW6KbPubR1QA2K61mAfTzIUJNpq2198ksrkMxlPc33SezaPkSMZf7YxY7q50Iy3Sa9vN+v9s6fwiCIAhC6+gwAeTCzrWAdC3ErYtc3zSnAG3chqJ9BNCQNat1RyNjJvnzkibfaT6aczbzPrhJtffvs/3vU1OS5/ze3fKWSdg89jMLrnsyfKxzpsUqH7d1/hAEQRCE1tNBTcBc0HkWgE3JWVM0S1pMhWx7CGBj4X9UsmaBSbK83hPTNp7icHRS0ax0NpU2H+vb+j75li7CW42er3vnQw4b02d1vsZjdkD+EARBEIQ2oNUCyIVXU6hC0KqA81ZIN5PmFZ7tKYDem2oNmhQVN3yKRiPOa/JMd0cIoFVtFuFVoNr+PjW9vemcLtsY98fiGtpcANv+ugWhtXB+EwRB6AABNBfEvsKLVPjg2AugScSajOZcny+xM+NNbpjOKIBtfZ+aJ05OaWv6mM7jaeGRV5pTy+fju2g6mnfdgtBaOL8JgiC0vwAqKfBRu9FYsLZMWJjOJIAtTbs1JmHoogLYNvfJl3Q5aUoAneuNdPnOK43nNN8jr3mDafvrFoTWwvlREASh1b8ETfUBVIWsVWnaSHOlx5NmSUsThXqzjtEMATyaJmxPmnsvTALosd3RSUez7kNb1AC2yX0yyVizBNC8jQ959pp+M6ZrMcLrPWv76xaE1sL5URAEoZ1/CbQCsKmyz1lQN72tmWMvgL5E7OiwlhZ3fImFc13nEcC2v09NC6D1OX3e36YEUK339b240/bXLQiCIAhtQfsKoBKGZhSYpmbgltSUtFSWfAqgr2N4FUBeZYiIFynS4fM069JM98Lr9j63aaUA+roPRy2AbX+fmhRAU1qc98GXOBM+BdCQOd/pd+dor7vx+2jOzRAEQRCEFtKOTcB6gdmsmg9TwdwcYdRxSosvaWiuAPo4hg8BdEm7twOwODW7BqipWiPTesvztVYAfdyHVghgW9+npsSq8XpcjtdEGpqbfq/RRvnDlA4Ob7sJgiAIwtHSagHkAsoTk6Q0qwBzL1ybKYGNQuIW5hOat7FKSDOO4ZQNL1JlLrDdBUYdv/lSq+FNApuSQ8J8Pd62saIt7kNT97oN75M5Le7i5ZRZz+N5FV0+f5+hGOpDrl3P6T087k1Lr1sEUGhHOE8JgiC0uQD6KiR9FoxW0YySz1ygu+7jvcbG/bBej+E1fda1TpbX3prS2/L8XmrffFxvc8XK633wJoeNx23+vWba4j45j0FpsEifr9pPn+d3v+cW6fK4Tx7R+vzReI4W3hdBaArOV4IgCG0ugILQEbgIoL6sXTFJplcnM23jS0AF4VjC+VMQBKHVvwTNexScILQtHSqAjbWC3mpfDZxN9CKAQmdFBFAQBEZ+CYTjkg4VQKNmrxl9Ko2mW2m5FQRBEDozIoDCcckxEcCmagCNmsKWDL4RBEEQhGOANAELxyGuo8w7ornVPPDDsnavBbWEgiAIgnCsabUAcqEnCB2Dq/i5R7uLoNdR4RwdNBhFEFoJ51dBEAQRQEEQhG6E/GYLgsCIAAqCIHQj5DdbEASm1b8EgwcPVj8oRvTt21dfA/j7+x+X63r06KGvAZKTk2VdF13HmNdxmJF1XXcd5wPzOs4nBt1hnSAIguuvoiAIgiAIgtDlEQEUBEEQBEHoZogACoIgCIIgdDNEAAWhGfTu3Vv1peI+rwYLFy506Wcl6zTc13Wm/r2yThAEQaPVAmgUjBydqdA5XtYdy0JA1lmvs4K3EYSuAOd9QRCEVpdq8iQQoTsg+VzoKsgfM4IgMPJLIAg6UjPCGE9bac2TTdriGEJ7IQIoCAIjvwTNRgrGrk67F4zG84JtfaCeWmd6tJzl84WPGX4Y2uo8evTH8Buq3x+hXRABFASBafUvQZs0jUnB2CykYGxffBWMbdUE7DfULU9T3jc/w5jXa/8W9Dyi/1sYOlT/N6Lv7LGdifi5ffR1+rka/31R9JlLf4YY2wyl4+rLXRNFebQP+hjPXTat83Zej3OqY7gd3yIdHtdnDmObRviYpvVejqmlkdNn/oPLYt/GbY1tugdN9XcVBKF70GoB5B/PtoB/iE3ljPphl4JRCsaOhK/XG1brjO/WnE+bwnlfndG4vznPm96r85jymrftFPy9G/mD35v3U9+18X1qeUBbbV7O8GfnHxucZrWdt/NanlPLV96P7/zsfn3e/tDh7bRzuh+PMS/zfD/Xal9v1yMIgtANaBcBlILR+V4KxuMHXzUjnB/dOdp8bvpKXe6vcbzG0Dfk5eZ9vG3HOPOCG5z/1PbG98/53CpfMG6f9TT6Sp/nOT3zmnrvkQ7P6/Ne083H0c7tcj6PY1qd23NfX/dREAShq9OpBNDl91cKRo/rk4Lx2MH3oS3wlc9d3ptwzwfetlPwd2780aGjvk91APP33/x8bvmHjhmLc7oeQ3vPf2x4pqMF+Tx+LuaatmOsr83ivcW+Xq+niyODnQRBYFpdqnVI3ygvP9RSMOpIwdjudFRfV85TLuJtsQ3jsZ0J93UqL6jP9AcJN/2bl9F7Y3vnd855Q1tmbGPg7bxez2k6vjOc6WjqHrjmQ9d08Tqra1Nbup2zz9y5Hvt6bKentavnfb5WQRCEzvFLIAWjHlIwHkukZqSzQfnayPyE31DnH0dqnccfV95p/r6u5+yK8L9pQRAE+SU4LpGCsT2QgrFzET93qEuNt/OPGi1akh2bu6/7ObsifP2CIAit/iWQJyR0PFIwtg98/d6QfC50FWQaGEEQmFYLoK9CUxCOJ3zl5eMmn3N3ivauqe2Ic7QKbSS/eUAVY/yx06mTLgiC0EF0HwGUgpGQgtEXLZ0GpjPgfWR45+Jo0ulrn6aP5wfzgCoD7sva3Hze1mkWBEHoTHRZATxefojbupBp+nhSMB4NbZPPDQF3Nrdrg234+/CUc+dAHH1Z42ApbV+X5nuj7yYPHmr8Ik3n09dr+3hOdG653HQ+l9Hsxjn0gUqek5W75i/3dM51vy76Pw9EUoOM1Dn1kfGmfcxZx+O6LdPJx9QHQPFy/TqNfO5xb92wureu+7QszZ0JGewkCALT6lKtbfpGScHIx5GCsfPSFvmc750xktq43/SO7pf5+9bf070ztjXe8/7619WIq1hr996cd41jON9red/z3N6WM+5pdD2H8W/CPb1mGtPpdTs6LuUNPz/+F68v8fFHg/U693Q6tzHnb/536SutBi7nsEx3y9LcWeB/h4IgCJ3il0AKRvXGy3Z0XCkYO4T2rhlx5m3ze/fvRnuv8g/nJyPUxryeP5u/P7f7St+BkQfN53Mu5/zseT6vy3k/dU5jHWE6h/Fvzzq9Tox0+tqO15nznK88Y3nd6phW10bQej4235M+fXyn1cB8Dm/pbkmaOwucfkEQhE7xSyAFo+/tWlLIWF63OqbVtRG0XgpGDU5/e2K+J03lc+N7scRUm235fVt8B873zc/n3iYodz+HtomP9BKN6fS6nR+dj4LyoLHaV57xyIMe6XRNs3G/1av5Dx0fuJzfMt0tS3Nnob3zuSAIxwet/iU4pk1j7kjB6LJOCsaW4atgbJuuDnzvnbKsZxV1741lHMb9dFlOGzs/m++rvkw1rRvHN9Zz3jWv1/OE2/H4fFbLnUH/Rvg4KsGmc/hpXR14G17lnl4z5nQ6uzro26kuE1qate20/Gk+nnseMx/Pz0i7ZTr10BKofzZ16dDX8fF8nYPXmNNjo7zdVJrd70FnQaaBEQSBabUA8g9d65GCUQrGYw+nzRu+1h0NfD866W3ohFCebfeb1RHnEARB6Dx0EgF0IgVjS5CCsS3psGlgDOHWBVrwTUdMQt4dJjoXBEEw07kEUArGFiEFY8fR1n/oCIIgCMKxpNWlmjwiS+gOSD4Xugryx4wgCIz8EgiCIHQjRAAFQWDkl0AQdKRgFLoDks8FQWBa/UsgTWNCV8FXwSj5XOgqiAAKgsC0+pdAfkyEroKvvCz5XBAEQehKiAAKgo4IoCAIgtBdEAEUhGYg+VwQBEHoSrS6VJO+UUJ3QPK50FWQP2YEQWDkl0AQBKEbIQIoCAIjvwSCoCMFo9AdkHwuCALT6l8CaRoTugq+CkbJ50JXQQRQEASm1b8E8mMidBV85WXJ54IgCEJXQgRQEHREAAVBEITuggigIDQDyeeCIAhCV6LVpZr0jRK6A5LPha6C/DEjCAIjvwSCIAjdCBFAQRAY+SUQBB0pGIXugORzQRCYVv8SSNOY0FXwVTBKPhe6CiKAgiAwrf4lkB8ToavgKy9LPhcEQRC6EiKAgqAjAigIgiB0F0QABaEZSD4XBEEQuhKtLtWkb5TQHZB8LnQV5I8ZQRAY+SUQBEHoRogACoLAyC+BIOhIwSh0BySfCx1BfV0DaqobUEtRX6cvFDoVrf4lkKYxoavgq2CUfC50FUQAhfagrKQeR/ZUYMN3diwYl4e5o3Mwe3g2Zg/LxtwxOVgwPh9+C+2ICKpAuaNe30s4lrT6l0B+TISugq+8LPlcEATBk6ykGvw6vwgzhmThzfvSVLz9QDrefSQd4x7LwHuPZuDdh9PVMl731v1pmPlcFlZ9VozslBr9KMKxQARQEHREAAVBaAtq6msRV5qC7Xl7sTjdDx/H/4Cp0V9iYuR8TIr6HDNiFuCLpGVYnbUDwYVhyK0q0Pc8fqgorceaL4uV5L1xbxrG98/AlKczMWVQJqZS8Kv6TMGfzcvGP67vQ69rFxSjskxqBI8FIoCC0AwknwuC4Iuyugrsyt+Pj2IXYsiBcbgn8GXcuPMZimfRd9dgiiHO2DkYN1Pwel73SPAYjD48Ez+krkVkSYJ+xM5LWmw1PhqWjdfvTsPEARma3Omy19zgfSY+mYHX6BizR+QgI15qAzuaVpdqffv2VYUjR3Jysr4U6NGjR+NyWXd06/z9/fU1rvdZ1rXvOiu4D+Cxzg9dfd2x/M6707q///3v+lKhLciszMU3yb/iqX1v4yYSuptI+O7cPRQP7BmJh4JGq3g4aIxl8LoHKe4LHI5bdz2PG2j/O3a/iFfCZmFrbhBqGmr1s3QeIvdW4L3HMjD2oXRMfcZa7loSfIx3HkxXtYHR+yv1swgdgVRrCIIgCEILKa5x4MukX9Bvzwjc4D8Idwe85CJ7hvw1N4z9WBxv3fUcHfMZPH9wAvzz9ulnPPbEHqzEWF3WjqbWz1vwscbRMd99OAMJYSKBHYUIoCAIgiC0AP/8fXgy5E0lflx7p8mbtdgdTRgCefvuF1QT8rtH5iGjIkc/e/MorWtAemU9okvrEFpSh4MURxx1SCqvR0F1PeobGvQtm0deeq1qsuW+fm0pf0YoCXwsA5OfykRBVuer+eyKiAAKgiAIQjOorq/B7LhFSsruDBiKh4NbXtPXkjBEkJuVH9ozSg0qaYp8krsD9jpsy6+FX14NNuXVusRGis35NQgsqkUiyWBtMzywvr4Bn7+Vp5pq20P+jOBjv03n+PrdPLTQT4WjoNUC2Lt378a+JYMHD9aXAgsXLmxc3t3Xcf8bA+6XI+s69zorJJ83ve5YfmeyruXrhJaRV1WIUYdm4Hr/p/EgyZghZx0Rj9C5uImZRXBhymo9Ra7UkDFxDd8mXfq2kwDuKPAeW3RBDCysRVGN71G4IZvK8Oa9ae0qf0bwOd64Lw0HtpfpZxfai1YLoEyQK3QHJJ8LQvclsyIXg/aNVSN3O1L8zMHn5f6BLKCfJPysp0yjoq4Be4o0obOSPW/hT7FZrxHMqLSWQJ6i5f0XszDhCX2alw4Ibmb+cFg2qiqlGrA9kSZgQdDh2hJB6OpIPm8ZPEcfj/C9ZddzeCToFUs566gw+hn2IQmcn7hEpY8r77g5l2v9rCSvOcHNxdw0nF3lKYGHd1XgrfvTXeb1a/egc73VLw1Hgir0VDhpKKtDXVYVapPLUZNAkVSO2vRK1NtraKW+kdAsRAAFQYebyIR4zO3DzYVD4acvaTltcQyhvege+bwBNchEOQ7CgZ0owSaKrShFACoQjjoU6tv5pqq+Gi+HTlFz93EzrLuQHcvo4z8IKzL8kFoJVfPHtXlWctfc2EoSuC2/BmV1rhb1/bR8vPcoCaCVqLVj8JNEfp5drNJQl1mJyt2FKP0xAyXzU2D/MAn2mQmwz0hAMYX9/USUzEtG6XfpqNiUp8Swwe06BE+kCbjZSMHY1fFVMLZJPvcbqs5hs/XB3Hj6HD8XfdRnG4Z2qgzhh6GtzqNHfwy/ofr9EdqFriyAVUhEAX5CBsYiGS/QpyeQgP70ao4nkYphpIeTYcd61NIe3pgZ843qd3esmn19xYNBI3HDjsH4LjkMIXZgu4XUtTS4FjHU7hyBy8/3nT4kS032bCVp7RbPZmPioGzMeJJE76cMOD5MRPHUeE36PkpCycfJWszVXzlm07azEmGfHq+k0LEgDVUhxWhoon9jd6bVvwRt8mMiBWOzkIKxffGVl9uq0PQb6panKe/3MX2pvF77t6DnEf3fwtCh+r8RfWeP7UzEz+2jr9PP1fjvi6LPXPozxNhmKB1XX+6aKMqjfdBH/bHius7beT3OqY7hdnyLdHhcnzmMbRrhY5rWezmmlkZOn/kPLot9G7c1tuke8PV2NaqRglx8jCQMIuF7nF6fJgF8npYOtYgXad0QEsGBtO1j9PklFJI01qFEP5rGxpxA3LBzkKV8dYZ4ZO8YXLd5KG7a/Ap2FZZQNFhKXUuCJXJzXg3s+tDghLAqvPtIx8rf1CE5mDwgHeNvOoQ3egUg9u0YlH+aomr4VLD0+Qp9G64VLJ5CIvh1GmriZUCJFZ1DAAn+ITaVM+qHXQpGKRg7El8jJPleuGN8t+Z82hTO++qMxv3Ned70Xp3HlNe8bafg793IH/zevJ/6ro3vU8sD2mrzcoY/O//Y4DSr7byd1/KcWr7yfnznZ/fr8/aHDm+nndP9eIx5mef7uVb7erueLk5XGwlcjFUkfM+q2j2u9WOh08JK/syhbccymIBHkYZRKMMBdcy8qqLGJ3RYydexDu4L2C9wNK7fNAoXr3sGIw98gwOOtqkF5EEhPHcgs39rGd7u13HNv1OH5GLSQwkYd8VejOsdiFcvDMK+12NQ+TkJoLvoNSdIBrlWsHh6PCp2HH/PW25v2kUApWB0vpeCsWvA+dGdo83npq/U5f4ax2sMfUNebt7H23aMMy+4wflPbW98/5zPrfIF4/ZZT6Ov9Hme0zOvqfce6fC8Pu813Xwc7dwu5/M4ptW5Pff1dR+Fzk89KpGDj0n8HiWJe04XOivRa068pGoPWSKrsQnz4paj767nOmXTL8fDwaNx185RuG7jSJLAEbh03WAsy4jFniJYSl1LgvsC8ohiZs/aUjX3n5WstXmQ/E28NxbvXboH4y4Pxrir9uK1i4LgPywS1UcrgBxcI/hxEoonx6FsVQ4amjPxYTeh1QJo1TfK+GG1LIi8IAWjFIydmbbq6+orn7u8N+GeD7xtp+Dv3PijQ0d9n+oA5u+/+fnc8g8dMxbndD2G9p7/2PBMRwvyefxczDVtx1hfm8V7i329Xo/Q6alHFbIwjYRNa8K1lrqWxkvIpNeDZY/g1oC78NCetyzlqzPEIySAt24bhT5KAEfi8vXP46nAD7HP3noBNGoRWQEDVneQAA7JwaT7YjHu0kCMu4Lk78q9Kl6/OAhbh7ZSAE1RPCUeZSuztUwktF4A2wopGNWBXI4vBWPH0u7TY3B+UFKtf496Mz8vM75nzlMu4m2xDeOxnQn3dSovqM/0Bwk3/ZuX0Xtje+d3znlDW2ZsY+DtvF7PaTq+M5zpaOoeuOZD13TxOqtrU1u6nbPP3Lke+3psp6e1q+f9TjUNTHUxkBcAJHwDRMwAjkwGImcCiQuBgmCgtlTf0JVczGvsv2ctcy2PZIpijMTUuFtxze4z0C/4cTwc9KalgB3rYAG8eatTAPtQ9F43BMvSYxDYFrWAebXgCViC15XivYczMPPZbMx6Nqcx+PP0Z7IwleRtsrvMtTToWJMfScK43ntc5M8QwB2trQE0xzxNAiu252sZqZvTOQRQCkY9pGA8lvC1Cp0JytdG5if8hjr/OFLrPP648k7z93U9Z1ekU+TzmhIgaRGw72Ug4DEgsD/FE8CeAdorf+bl+0cCqb8AdZX6joAd61SfvbaUP450vIyE6hdxV/DFuC2oF+4IPg8PBg0lCXzNUsKOZbgLIMdl64dgxP4F2E+31krqmgrjySGBJfXYq9/uw9vL8Wa/NIx9IhVvPJ6M1x5Lwpv0+i59nvSUJoazn8vDB4NzMeOZbGvB8xWDsjCFjqOEz03+OLgP4N5XolHVVgKoR/G0BBkYQrRLE7DQ3kjB2B74Khgln3c88XOHutR4O/+o0aIl2bG5+7qfsyvC139MsUcCB0YBux8Bgp8FQl6kGGoRtDz4GW270DeBsgzUoAjJGEzhbYTv0Uc+hmNJ1sO4Zve5JIEXkQCej7uDr9YFsHP1BWQB7OsmgNduHIYbN4/G1nx7i0YEs/j5F9YipKIBB6uBjRmVmLc7Hx+uSMeLE6JwUS9/XHDxDpx74TacQ8GvF1y0A5f13oUbrglCv5sP4sX7YzBhYAY+Ihl8f3BOs2sGp9K2E24Nx3tc++cmfxxvXByE6AnxqPisbQWQ5xEs+SIVDV6eftJdaPUvwTH/MemGSMHYPvD1e8PXOkE4njimebkoFNgzkOIpYJ8ueU3GS0Dgk8De0cgrnY5EEkArgWttFGIERh7pgxsDe+FOEkCOO4LPQb+gASSBr1uK2LEKFsDbdhiDQJxxybpn8XlCMIKKm1cLyP39QsobVCw6VIyXv0nETW8exuXD9uOON8Jw9+thuOCSHeh14Q5ceLE/LryEgl5ZCM+/aDvOuWAbzu61FWdRXETr7rnxAMY8kqhqBFkEraSvMZ7JwuT+KSR/QZbyN/byvZh4zV7kz05C6SdtK4CqKXh6AqqCtYmmuysigIKg09JpYDol3J2ivWtqO+IcrUIbyW8eUMUYf+x06qR3AMdsGpjydK3Gj2v1jBq+ZsfLqAkaiJR9ZyOl+kUStpc9BK41kY6XkFjzIvqFXIpb91xgEsBeuDv4mk4ngDwK+J7dngLIg0FGHVjY5GAQrvXbZa9TNX5LIkvw1MexuHz4ARV9XjuE28eG4cnJkRgwIxpX9Q3ABb12KMHzFb1IClkGe16wFbdctxdvPJaE2UPyMG0QiZ6FAKrav1vCMe4y69q/Ny8Jxpf3HUTVl6nWEtfK4AmlHZ+nosHi8Xfdhe4jgFIwElIwHi2dNZ97HxneuTiadPrap+nj+cE8oMqA+7I2N5+3dZq7NQ1UyPIAD+7j12L54xiO4pD7kBRwGlJjbyJpG+khca2JHAzDruKBuD7g/Eb5c0og9wV8jsTrVQ8RO1bB8wA+uIfnAXQVwKs2DMVDOycisJhFr85D/Az521vWoLZ5fXEqrhh5AFeOOKBq/vq+fRg30uv9446g/6RIPDk9GncOPojzztluKX3ucbH+2pNEkGsHH7n1cOMAEhcJ5OcKD0zXZM+i7x/HKxcGIfjV6LYbAGIR/Ci56mjrgUbdgVaXap21b9Tx8kPc1oVM08eTgvFoaJt8bgi4s7ldG2zD34ennDsH4ujLGgdLafu6NN8bfTd58FDjF2k6n75e28dzonPL5abzuYxmN86hD1TynKzcNX+5p3Ou+3XR/3kgkhpkpM6pj4w37WPOOh7XbZlOPqY+AIqX69dp5HOPe+uG1b113adlae72FO7XBnYclfxxDENWyJVIDjkXqXt6IsUxiMSt7WoB8zAc32c+gGt3n2cpgPcF3d/5moH3jsZt20fhOj+nAF63cThu2jwGfrkF2F1Ybyl/+6uAtSnleHBaBC55aT8J3yElfje/dRg3UfDr4xMj0Z9jcqR6f3Fvf1x4kafweQsWwQsv3oH/nr8F110ViPFPpqtm4UYJJCmc9EC8175/Yy8LxqRrQ1A8Lxml89pRAGclonxdrp5Jux+dpFpDCkY+jhSMXRu+d8ZIauN+0zu6X+bvW39P987Y1njP++tfVyOuYq3de3PeNY7hfK/lfc9ze1vOuKfR9RzGvwn39JppTKfX7ei4lDf8/PhfvL7Exx8N1uvc0+ncxpy/+d+lr7QauJzDMt0tS3O3Jnq21u/PUu6aiqGoC3kOqSEXICXkfBLAs5GScAuJW9vVAhZgBKYl3IYbLGsAeTDIDZ2yGfihoFFK/MyDQa7Y8AKWpEd7TAfD8neA5I+bfLmW78qRBxrFz4gbuPbvvSN4YpImfhzcDHzrwP04r+c2S9nzFSyC3CTM73n08IdDNAmc+mwOJt4ajnGXe/b/G08xptcebBsWiZovU2G3ELe2CtUMvCANqOuek0N3CgGUglG98bIdHVcKxg6BBbU9ceZt83v370Z7r/IP5ycj1Ma8nj+bvz+3+0rfgZEHzedzLuf87Hk+r8t5P3VOYx1hOofxb886vU6MdPrajteZ85yvPGN53eqYVtdG0Ho+Nt+TPn18p9XAfA5v6W5JmjsLnP4OpbZcm84leIiF3DUnXkZlyFMkf+eSBPZCahC9HroMKQ1tVwPIA0BeibzBZQCIM3rhruArSLZ4JHDnGw3MfQGvNdUC9l4/GF8m7sMe00AQlr99FQ1YEuXAtWNCKQ56yB/XBN7+Thie0MXPCG4KfmJaFHpfvQu9ejWvKdgcLIHnXbhN9RFkCVSDQ57JwvjrD2pP/HCTvzcuCcL7N+9H+ecpcFhIW5vGHO21vrBaz6zdi07RBCwFo+/tWlLIWF63OqbVtRG0XgpGDU6/N9oin5vvSVP53PheLDHVZlt+3xbfgfN98/O5twnK3c+hbeIjvURjOr1u50fno6A8aKz2lWc88qBHOl3TbNxv9Wr+Q8cHLue3THfL0txZ8JXP24WyJJK/wSRyL7iJXXPjZZSH9EdySE9NAPeej9R9FyKlurWPf3NGXsNwvBB2DW6yFMALKS7Bg0H8XODO92i4R/eOxp3+mgRqE0IPxuyYgMaRwCx/QaX1WJ9WgRteP4TrXgm1qPk7hFtpmRI+NwHkeHJ6FB58PQy9zt+OCy9qekCIe2gSqMkjTxczkwRw3DX7PPr/cdPvG5cEI2lawtE//7eFYX8/EbXJPO1196PVvwRt8WMiBaN642U7KRg7Cl95uW0KTb73TlnWs4q698YyDuN+uiynjZ2fzfdVX6aa1o3jG+s575rX63nC7Xh8PqvlzqB/I3wclWDTOfy0rg68Da9yT68ZczqdXR307VSXCS3N2nZa/jQfzz2PmY/nZ6TdMp16aAnUP5u6dOjr+Hi+zsFrzOmxUd5uKs3u96CzwGnrUIrDgKCjbf7leBllIY86BVBJ4HlIKXuG5K1tagGzG4bh2UNX42avAngRCeDLJFyveAhYZwiWQPVsYJLAS9cOxsyoHQi2Q03zsrOoDoHFNeg3JQJXj3Kt+eM+fyx/t70TpkTPvfavMSZEYsCsaNz1/EHVFMxTwbhLXlPBEnjOBVtx3dV7MPPpLIy/OqRRALnmj6d94abfva9Fo+7rNNg/tha2tg77zETUxLhNCl3fgIbKSjRUd+2awU4hgPSzKQWjFIzHHE6bN3ytOxr4fnTS29AJoTzb7jerI87ROWjrvNwkxeHtIIDnkwA+S/LWxgK4x5sAXtypBZCDJfD+gNG4csMQTI30x64iYBv3+6tsUKN9ew/br+SPpY/7ALL4sQTe+1646vNnVfPnEiSBA9+PwR3PHlCjgi+4cAcuutRa9rwFS+BZJIGP3ByK6dcdwHskgOOv2ou3ewfjlQv2YPfoKNQt6Dj547DPTEBtYi1QW4PqiAiUrVyFku8WouTLr1Dy1dco/f4HlG/egtrUND1Ddx06iQA6kYKxJUjB2FG0aT43hFsXaME3HTEJeXeY6PyYUZai9/9rTRPwkySA5zibgPdfiJQafhpI2wig0QRsXQN4Ae4K7k2SNYKi8zUBm4P7BN4e8ByWpQeAZzfZWVKPnyNKcMWI/VqNH4kfv972dhjue+8IHiOpe3JSlLXweQmWwHtfPqRGBZ93bssHhnD07LUFr1wWiElXhahav3dJBA+/E4t6kj8rSWu3mJcMx7xcVGwLh+O7BSiaNh1F02eg+P0PUPzhR1rMfF8tL545C2XLlqG+sEDP2Mc/rS7V2nQaGCkYW4QUjB1HZ53uSBA6Pfwc3wNjgL1HOwjkJdSEPKONAGYBDD4XqYevQErDMEuZO5rgQSBjIq+37APIk0HfFXw1CVbnmQfQV9y6+znsKTigbn12XQMe/TAa14w+qGr+NOmLUDV+LH48wMNK8nyGag6OwSNjI3D17YE4/5xtOP88vW9gM2oEL6ZtuCm4z+mr8N4le/F1v1BkfpCIuq9TO7Tmj6P0izzkjFiBgrGTYf/oQ9jnzoN93ifaqxH8mePjuSSCM2Cf8zFqk5LU/T3e6eC2AEEQBKHbETdfewScpeA1FUNRT6/pIZeQBJ6H1MCzkZJ8B4nbCJPE8WCQox8QwgKopoEJ9JwG5s695+Pe4NvwcNAbJFijPISrI4OnfnkkxBnaVDCucVfAUISXxKnbfjjWgRvHHFJNvhwsgE8ejfS5hao5nBaFgbOice+wQ7j6lkBccMEOnNtTl0EvfQR70TqjD+G5PVdg7YjDwLfpqPwspYPlLwmOL3KR++pqpNw1BsUffAz7J27iZxUkgsUffKiiNjNL3ePjGRFAQdDp8L5RgnAMOCb5vCQSCHzCQu6aGyOQG3KD1g8w6FyklHPz72iKURQsgsP14LkBeRm/Nr95WE0EnfUArtl9Hu7eewnu3deb4lL1/s695+GB4AF4bO87eDzkHXp9k8SL+wJ2gAzu0STv8QOj0f+gJn0PBo5GvwDtlSeD5uW8nrfrFziC0vcaCmq0Z9yO/zYJ/d45gnveDcf1xjQvbSCA5hgwM1rFQ2+Eq/kCr719Dy6+bCcuutg5WpiF7/xzt+PqWwNx21P78fDYSNz79C588MIe1H+R3uE1f45PM1A04xDJ3+tIf3IC7J9+ai18VsES+P4HKFmw4LgfJNK5moAF4Rjiq2CUfC50FdpVAHNygA0bACpQ8cknwMqVQGqqti5uLhBwtE8DGYaykMeRHNgDqUn3krSR3NU+jJSqW5FS2Yfiaj3offXtSKl7HCkN/MxglsGmm4qz6XjB9mfQN/hi3B50Aa7b3gOXbvg3Llj9D/Ra/TdcsuoCXLbmcly38Rbc5T8QjwS/SjL4Nkla+/YJZLFj6bt1/Wj0/m4Uzp03Ev/9YCTOnKW9njt3JHp/O0qtf5S267fvZbwcOgUN9F9uUQ0eHR+hgmv97hwbpvoAPmYhca2KCdorTxXD/QN5tHDva3Zpg0RY/riv4DnbcOuA/XiK1g98PxpPzorFQ6P246HbNiBrThLKPumYKV+McHyWjcxnPiEBfBPZw6aj5PMWCCAHSSD3C6zat0/L28cprf4lkFoToavgKy9LPhe6Cu2Wl9euBYYMAR57DHjiCS0efxwYNAj4aTHAtVIHhmtNwftfAkKHAYfpM8chigO0bK+V/L0AkNg07BmG9NCLkVx9A1IqLkBKaU+klBlxjh78/mwtyi8iQbwFKfVDSPK4ttB7E3ERxiCqagiu3nQyevzyJ/RY9geKP+K/v/wBZ//yD5y77DT0XPofnL303/R6Ei5aeS5u2fYQHgt5k2TwNZK1tq0N5MEc/UNH45a1o9Fz9iicPGmkitOmjsTp00fiDAp+5c+8/BSKnnNG4sqVz+Pr1B/U17F5XxHufCOscXQv1/zd8U4YHiIhbHLE71HGE1Oj0G/MYTVfIPcHZAnkmr+7njuIpz6I0focsjBy/8MJEbjllg3YPDYcNfNTLUWtPcLxaTqKZ4Uj9f63kXrveyic9BFKPm1G869b8AARx8KF6l4fr4gACoKOCKDQHWiXvMw1fQ8/rAngSyRy5njuOeChh4BvvgcqU4Ejr5PU0XY7niFpfBRYTfttGaDJX/hIEsGXXUVwH4li4GBadi9KHPcgobIHCd75JHgkgb6Ct1EiSK8195HoWTcLF5L8+TsewvjUM3HF+r/gzKV/Qs8Vf9Hjzzh/+ekUPfQ4U8U5y07B2Uv+hcvW9MaDe0bg0b1t1z+Qa/we3afV+J08cSROnTISZ85sOlgG/997z2Lc1hBU1wFzlqXh3rePNMqZIX1cI2gsa+t4ckY0bn4sRAngBRdsV08O4T6CXDPovm3/6TG464mdmPVMIGq/6LjRv475Wch/y081/2Y8MVGTv3nWkuczPp6rBoQcz4gACkIzkHwuCF5ITAQGkMC98IImfEOHesaLJHL9nwAORwBRq4DZ1wJvnA68fibw5lnAWz2ByRcB390GBD9P240g4SNx3EOx+yk0hN4ClD6DhuoxyCy/Eknl53gKn7dQIngWUqqu10cOaxKYjBeV/K0vugcvx/wTbyadggH7/4PTlhgC+Eecu/xf6LX8v43i5x49l/4bF6w4C/32vIxHgvlZwa2TQO7Hx/J3weej8J8J1qLnLc6YMQxnzRqDx36y4/1d9Rg5Lw4Pv+cUQCVdepiXtWXwwJArbwjQnht8sT/6vRKGgbNI/vRmYnP0nxyFfm8ewrCHtqPi09T2f+ybHtz8mz3sByTf8Sbyx76Pks9a2PxrCp4a5nim1aWa9I0SugOSzwXBC99/rwmgN/njeHkYMJjEbvBdwEL6/DVt+3E/kr7ewLtnA2M5ziMh/C/9Y7sQ2PQYcJCbiN8C0ul9FW1fRVJYPhxV5UNIAM9DMtfsWQmft2AJrLyG5G84yd9LyMMo+Jc8pOTv9fjT8HbiGXgj/nSc++tfcdbyP+GcFX8jyfMuf1r0wDnL/oMLf+2pC1zrJop+/OBo9P5Gq/mzkjxfcfK0Iejz+XcYtR54dGEVLn/xCAZM8RSv9or+U6LwyDtH1LQwF1/mj4ffovN7kT8jHp4ajaefD0bBjLgO6wfo+DwHWUMWULZ6FyXzj7L2Tw8lgA0N+j+E4w+p1hAEQRCOjvp6/usIePZZa/FTQfL28nDgjquAvucA39KyRSR334+mV1r+xVPAh3cA484FJlyg1QxOvwHIDKbjfwhUv0Di9zIFHUfFKJSV90di+dlHJ4FVNyMDYxBf8xxeI/F7Nf4UvJVwOt6k4GbgO3b+L05fyk2/ZyjBsxY/c/RQNYFXrb8Wj4W8ZSl2zYnH9o/GLetGH5X8nTlzBE4hARywJB7D1wFPLSrFyQ+E4o7XOk4CeRAID/Tgvn+PjYvAgBnRaroYq22NeJTiscmRSPooAeVzrIWtrYNrALMGL0ThlJmaAFqIXXOj29cACkJXQZp5he5Am+bzujrg3Xd9C+CwkcCj9wDX/Be481JgwYskfiR035HMfUevP74KfPKgXhNI28y5C/jmFWDFAKBqiJv8cdAxy0fDUf4ISWBPVRtoKXteIpkkMK9uAL7K7oMRsf9W4mfEW4mnYEzMGei57DSc1yz5cwYPDrl759P6oBBryfMWan6/vaNx9kejcPo0K8HzFaNI/p7DZfNmY/jqBry0ph5PfluC0x48iHMGHG7eY97aIJ6YEoW+j4XgUZK/J6dH+6z5M4IF8UESwJhQO8o/SoJ9dpKltLVl2N9Pg+NbfxK4DzyErkXBfQBnz9H/IRyfSBOwIOj4KhglnwtdhTb/Q2f2bG2kr5X8Gc3CfS8C+pwL3HcZ8MMwYCHLnx7fkyBOvQJ450xg7v2aEH73HB33VCD2caBmuJsActAxSQLLy59UUse1ge6i5y3SKWIcF+DV+NNVk68mf6fhtYST8HZ8T8xOvgcP+1+OMxafgl4WoucteGDIFWuvVPMEWkmer+B+f7euJ5GbZCV4vuOMmSNU8+/ApQl4aRXd8jV16L/AjjMeOojTHzmEO18nISPJshKwNg2Suf50HhbB5sgfB09J88A7RxCZWYG6qFIUT0/QJHCetbw1K+alouSTNC34vWld8eR4VGwuRF1elprLz1LsmhlqFPA33+r/CI5PWv1LILUmQlfBV16WfC50Fdo8L2/frk39YtUHkPv+PUUSd8M5wFU9gRF3AktGOeVvIa1fQLL3Lq2b9yDJ4RhaTusX3EKfSQg33kQCSILoIYBGjEJN+fPIKb9B1QZyNNUsnFN1MdZknozhkf+HNxNPx+skfm+QAI6Lvxwz4u7FrPh7MT3uLlywgvv38Qhga+Fzj/N+4SbjM/BA4LAW9wV87MBoNZ/fqVOtJc97jMJJU59Rff9GrAGe/7VGCeAT35TgjIdDccajh3HF8+EYONVawNo8mjnJNPcX7D+NRHFaNB6kzzFZFSorVYc7YJ+VCPv7iS2XwE8zUDKf4mMSyNmxFHH0npbPz6T1aSieQvK3MV+dp6GhHo5F36sneljJXZPBk0FPm47KPUHqeMcrIoCCoCMCKHQH2jwvV1YCY8cCTz5BwveyqwAOG05yeA/J33+BWy4kuaNljc2/FNwHcP6jJvnjdbTNl7TtpySNi68AqqxqAI2gbct5/WhUlD+J7PLrSQDPIxG0HiXM67Krzsec+P/FyCN/wVuJPfBe/CWYGncbZsbdT+J3N8WdmJ10L4YfvAGnLz7VQ/R8Rc9l/8EdO55ocTMwT/1yzsctbf4lYZz+Is5+/zUMXVmKF1fW4QVdAAcuKsWZj4aix2OHcf5Th4/umb9tGVwjyHP/zYzGExSP8QTVb4Tj4dGH8fCrYUhJ0ASQqUurgGN+CglWPErmNKM2cF6KJnmzwmEfuxX2V1fBPno57GMoXl2N4te2wD41HFUHS/UzaNQkJqFo+gzYP7YQPJ+hPQ6u5PMv0MB5/zhGBFAQmoHkc0HwQVYW8MorwKMkc0Z/QK4RfP5F4NZrgRvOA+YMAn4e6ZQ/I759gUSQl9M+35HMfTOABLAniSHt8+NlJJgkhRW0naUAmoNrCkejtvw55JbfZNksnF7eGzkVV2Nm1El4N+zfmKbE7wFV88fixzV/RsxNvh/3b78Up//cfAk8Z9nJuGHzXXh0L08JYy177qEe4RYwWj3Z44wZVqJnHWfMGK6afp9YHIHhq6Hkj2Po6lo8u7gSZz95mATwEHrS6yPjI4+dBHLT8IxoPD4tCg+9GIr7bgvEXZf5485e23HbuVvxwIX+CHsmGykTClGwqQz1NZSf6utRvi5Xqw2cnoASb83CLH+fpME+bifsI5fAPmop7K+Q+I1egeJhv6DohaVwjF+B2o07gBz9iTQmKrZuQ9GUqRaS5yW45u+j2SieMRO1ycn6UY5fWl2qSd8ooTsg+VwQmqCsjITtR2DMaK0mcOBAYAS9n0Ax/2lg8SiSPRI1dwFcaKoR/G4ECeB9mgB+ei6w9Eqgmqd/oXXNDt5+FLJVs7BTApPKz0VlxSDUlI3CxxHnYsrhUzA99iaSvXtcxM+ImfF3Y3bSfeiz/jycsfjUZvUH5H6A123sSwLY/H6AD+8djft3jUaPWS0RwBH495SBuOe7LRipN/0aAvjiSpLAVTXoNTgCZz4SirP7H8bD446dAPafFYNHXg3DPdftwh09t+KOc7fhzgu3466Ld6Dvhdsw6MpAxA/IRfgDmTh0TwZiXspByb4qlaXqMipRvpI+z0lWNYL2GQmwf5joFMBPM7Rav5E/k/j9iuLhy1H04jL1WjppLWpW+AOH9gGhFP47gfh4dVwz5Rs3KgnkPn0seN7Ej1+LSPyKP/gANTEx+t7HN1KtIQiCILQdBQXA0yR8U6YA9hL6HAsseMZa/txj4Uit/9+X5wDzSAJ33EYW4KsPoLcYhobykcgqv0aXwAtJAHvCUfEACeAIzI48G5MOn4zp0deQ7FkL4DSK9xPuwYz4u3D5mp44sxkSyDWAfTbe0jIB5BrA3SSA7zdPAHnQx79I/vp+vQwj13LNX22j/BkxfEM9rnolAac/RAL45LETQJa/h144iDvPJ+mjuOuSHbjrUgp+pbjpwq14+8b9SBucj8hB2SrCH8nE4fsykPuLQ89QQH1xDaoO2FG+JgeOBWla375P02Gfuo/kb7Emfy/9oqSv8tutqN0coEnf4f3A3r1AEEUwxc5dQG6uflQn1YcOw/7JpyiaOk3V7vETPhrFb/bHKJ4+Qz37t/SHH1CXmanvdfwjAigIOtLMK3QH2j2fBwVp8lddrX2urQJ+fh34erC19LkEyd7XN2oC+PFZQCqJZLWvPoDeQusbWE8imFF+uRocwtPF5Jf3RV3FK/gk+nxMPPwfEsCrMF0f9GEVLIEfJt6LqfR6+eqzcfrPvkcGcx/Am7bc26ImYA6WwJ5zRqnn+1pJnxaj1NM+uObv5q+WKPl78Vet3597DFtXj3s/ysXJ9x/AeQMPt/sTQDxCb/Z9ePgh3HEOid9F213Ez4jrLtiCH++PQdKzuYh8mgSQgyQwYmA2Dt+Vgfw1rv32mJr4ctjf16aLsb/G/f1WoOiFX1Axf5MmfGEUB0n+zOJnRCDlzdBQbf5KNxrKy1EVsg+lvyyH/dP5SgDVIBESwPL161EdHX1cT/pshTQBC4KOr4JR8rnQVWh3AYyN1QaGmIkNAD553EL43INrAG8GZp8BrL+B5HGUm9i1JDQJrKP36eWXkgSehczyq4CqV7Ek8SqMO/RvTI8iAVT9/6wFkGNarCaBM+Lvxo0bzsepP5+sj/i1FsC7dj7V4kEgPAr4kq9Hqef5Wslfj5mjcer0F/Cfqc/izm82YBTLnz7owyq4H+Azi8tx+sOh6D0krONGARvBk0+PiyDxI9G7wFr+7rh4O8UOHByYidhBOU4BNCRwQLZqFi6P1f+Q0Kn0L4D9gxSUvH8E9hFLUfQiyd+CrUA4iV9IiKf0uUfgHsDhrF20wvHzYlUbyBJYm5qmL+16tPqXQGpNhK6Cr7ws+VzoKhyzvLzrO2DeI8A3L7j1+9ODly0cAcztAyy6ECilz1XD3KSupcESOAI15S+ofoA8RQwqh+FAzgN4J/QfmB59HUmedROwOVgCP0i4R/UJfNC/t+oTeNbS01xqA8/75XT0WnEWHgwa2eJpYHgewL5rRuFkj3kAR1GMwElTB6HHrNF45KeDSv6smn3dg5uBL3gxBjePDOvQR8Jx8Gjf+x8Ixp1c++cmfkbceMFWjLl+n2r+jTDLn0kCwx/KRNLEAj0DEQ0NKF2YDvucVNgnhaDo+cWo/H4byd8BrcbPSvjcYzf9MWLRDGxQb7ejeOZM2D+Zj7qcHH1p10QEUBB0RACF7sAxzct7lwFfPg3M7689Es6Y9uXrIcDnA4FPad1q+lwy+CgGf/iKkeoZwjw9TGXFQJSWDcO08FMxJcb7IBD34OZgHhgyL+V+jAq9Eb1XnaWahHsuI/Hjx8Et+w+uXn/9UT0OjpuAH6LgkcDaVDAsfiPV491OmvIMrvp0Pp5fUaDm+rOSPavg6WAeml+Ifm+FqaeBWIlauwRPOv1ehCZ6F2/3ED+Ouym4+XfNQwmuzb8WEf5wJsrjeGgwyVlhtZrnzz4nDcVvB6Lq5y2a/FmJnrdgAczOVsezooq2sc+di/qiIn1J10UEUBCageRzQWgjchOBHV+SCA5y1gbyfIDr3wfiQmiDVJK/54Eyrr2zkrmjDX6G8BMoKe+nmoE3pt+Id6L6YEYzBdAcc5LvwyySwScCrlC1f6f9dDJOX/x/uC/gBTx6FI+C43h8/xjcvGo0/j1hGInfsyR+g3DBnEl49MdQNdL3pZWuo319xYsUj/1Ug42x9Xj90zj0e+eIJmcTIrRwl7Y2DJ7gWQ38ONd77d9NF27DkGuCkDI4z1L6zBH2QCZylmpNtjxRdPGUONg/TEZNIOWjQ8HWkucrWADztAmhPaivR2VgYLeQP6bVpZr0jRK6A5LPBaGNidgGzH0YWPImyZ65wK0HKsaSsPFzgK1ErjUxAvXlL9Lrs6is+hyzkwZjQswNJIE8AbS17FkF1wbOSrgbc1Pux5TYO/GAf0/cue1+3BkwArfsGoKHg8ZYSp45eBuOB/aMwj2Bw3Dr7udw655BOHv+izhn1kd4+McQvLy6Rq/1a7rJ1wieBuaxn6sxbUetuptBESW4680jGDAjAU/NSlIxYHo8+k/m5/W2vQz2nx6Nfg/vdY76tYhrem3BxkeSVO2fZfOvKY48moXkGYXqWsqWZ6npYGoTK8gGy4CAQGvJ8xZBJIz89I4K58TTLvAgD4sBIl0VqdYQBEEQjg0HVgPzn6SSvVhfoFOzlZbR8vKXTfLWVkHHLBtAhX0yUiqjMDHmJhVHUxPIzcfjYq7EsuzXUFpXipCiCIyP/BQ37xrsVQJ5eb89I3GD/yDctPNZksYX8UjwK3jryBwsy9iA6JJ0TKLLH7gUGLqy3lLyvAXX/D36UzXe8quBQ5tKT/HhklT0GbIdNz+zDjdR3D1yF/pPisJTMxMtJa41waN/77s7CHf28hRAbvq9luTvvZsPImOIl75/bnHksSwkvleA+pJalHyegppkXd5Y1A4dbpkEcu1fZKS2vyACKAgG0swrdAc6XT73/xqIc3umakMlidprFIM1YbMUuaMJlr+BQOVs/URAbGkwJsfeinejrlE1gc2pDeRtpsbejrciL8U3aSNQWV+mH01jQtRnuJHkzkoC++0ZgYEhb+O75JVYk7UDR0riUFht1/fUKCV5m76jFg/9WI1Bv2hix+FN+rjWb9CyGjxM23PNX4lJ/jZsjMDo15fh9Esm4+ReE3D6RZNw+sWTcO51s3Hr85uUBLIMWsnc0YQSwHv24E4e/esmfzzv30OX7VKjfmPcR/56CSWA7xagLq8adZluo8uL6Q+HXbu1mj0r4TMH1/wFkiyWek4t012RJmBB0PFVMEo+F7oKnU4A6+uAEovRlnWhei1gW/UFZJF8Tot61/NlVcbii+Tn8FbU5Rgf3QfTYu/wIoJ3YwrJ4tioqzAupg/W5cxGXYPW1Gqmur4Wr4d/iJt3DsYjbhJ4X+BwPL3vHTQ0Maccr14XXaeagR/5qRpPLK7Bs7oMGuL33IoatfwREr+XSALXRtU1TlXHx5//1S70e/QLDH7xewwYvBBnXDYDPS6fibOunIUze0/DKb3G45rHlmHgjARLmTuaYAHs92CwSw0gy98tF23DzRduw+7+qUh6Nq9ZtX8cqgl4qtYEbAlPzMwS6KsmkNepvn95+k4C0+pfAqk1EboKvvKy5HOhq3Bc5eXq5SSBj5ok7miD5Y8HljxBYklCYEF9Qx1CildiftIgjI+5HmOjr24UP5bBybG3KPGbEnsbfs54BykV4fqe1pTXVWDEoWno69Yn8MGgUbgzYCiO2D0fS2aFo6oBm2Lr8f6uWoxaU4PnSfpY/lgGn1pajVk7a9VgD3OtH7NyzWGSvy/x3Ms/qRg2agkeHvANTrtUk8Czr5qlRPDUC8armkDuF2gldC0NNQhkyIHGQSCG/F3Po34fTkS6t2lfvET4g5nI/rFEvyov5OcDIftcawO5xo8/c+w/AHSTgR0tQQRQEHREAIXuwHGXl6u/1yXwBV3krATPVwyj/QdrtYm1O/SDeodr9NIro7C94Fs12INr/SbE3Iipcbdjf/FqFNVk6Vs2jb3GgSEHxuHWXc+5SOAt9HljTqC+VfPZEFOPAUtqVLPwwKU1CEq1HrBQWFSOwUN/xLMv/tAogEMoho9egocGfoPTe89QtYEsgf+9fAZ6XvOhJm9t0RQ8JQqPjT2Cuy7cjntI/rjZ96aLtmLNQ4nIbGa/P3OwAJYdcZ0M2pLaWq02UDX17gEOhgJxcdqcf3V1+kaCGRFAQWgGks8F4RhSs4FEbpAmcapJuDkiyNuQNJb11z7X7dMP1jySKw4p8RsXzVPF3I2UisP6mpaRVZmHJ/a+gTt2v9gogfz+k4Sf9C2az+yAWjXIg2v/DmV5b0LeFRiPRwcuwPPDNPlzl8D+zy5Ez6vfxymXTFe1gNwn8K7h/nhyaqy11LUwnpgZjfvuCsJVPTbiwct2YsfjKS2XP54I+tEsJLyZj4Y6383lLvCzqP13AvzoNsEnrS7VpG+U0B2QfC4Ix5j6OKByJgndAIonSOp4gAjXCrpLHwli2TO6+NFr1ee0b8v7fm3InYvXIi7EhwkPI7uKzt0KEsvSVdPvXQEvKQnk19GHZ6KB/msuZdXAMyR+Q1bUIDrP937LV4ai/9PfushfowS+9BNeJgkc8tKPuOq2eSSB03DyBRNx06C1rW4G7q9POH3PO0dw2+hDeO2qfYgYmIU0lr+nsqxFz1s8lY2w+zNResht4EdzyMoG9obQ9959pnQ5GqRaQxAEQTh+qAsjqfuC5O5VCnOzsFHj9zRQ8bbWdFyfqO/UMuob6jEr/j58lPgICmsy9KWtI7wkFncHvqTm/OORwANC3oKjplxf2zT+SfUkgNVILmpaGpetOIj+g76zFEAOrgl8cfjPqjbwgSe/wblXTcclD/2K+9+NxiPjI5TIGTLXVBjb8n53vRmG214Nw/A5cQiMK0HV9ipE35eFIwNI/gZZSJ5V6NsduisD2d830ffPF9wcXN78+9sdEQEUBB1p5hW6A10mnzdUALU8X+AgTf7KhmjyV7uLVmqPDjtaEsr245Okp1BW17YDB4ILD+O23S+okcD3kgjGOJL0Nb7hkb0bYuqQVNi8GsPt/jF4dMA3lvLnHsNIAp8a/B3mLjqMd79Nwf3vHMGtrx7GnW+Eod9Y/QkiFtGf4rEJkWq7W185rLZ944tEbDtYjFpTk23OcgfC7s1Uo3kjn3GTPfeg9Uf6Z+EwyV/G525zQx4NUgPoE2kCFgQdXwWj5HOhq9Cl/tCpXkLSx829PMiDou6gvqJ1ZFRGo6S2faYM2Z63V40M5kmg+X1zYAGsa4HLZGYW46khi9RAECvpMwcPFOHm4PJSbYLlpKxKLN2Ri0kLkzF4VoxlTSAve3hcBO55OxwTabtl/rlIzvbeVGsPrED0czk4fHcGwh/J9KgNjBiQhSOPkPjRem76LdjgOq+i0D60+pdAak2EroKvvCz5XOgqdJ28XKc9Mk4NDHmRPh4/T3hYl7UTl217DF8mLtOXtD3fLArCg49/hReG/2wpfhw8SKTfY19iyfID+l6uZORXYeDUKNW8a5a/B989grveCMPmfT7m53OjtqQeuStKETs6D2EP6hJIoeTv8SzEjsxV073U5MuI3Y5CBFAQdEQAhe5Al8nL9ZkkfzwYZDi9T9AXHj98m7ISz+x/F3UN7dNMWVlZgwlTN+ABErxnXviBZM8pgvz+mRe+V5NEz/hwM2pqrKVrb2QJ7n4zzEX+uKn3vrfDERDm+vSS5lJf3YDk6YU4fF+Gau5N/agIlem1arnQsYgACkIzkHwuCJ2MmtXaoI/65s/L19n4KW098qvaoK+bF6qra/H1d4GqOVibFuZn1eT78JNfY9Dzi7Dop72orfUuoF+uycTdb4U3yt9974TjofcisD/GoW9xdLDsJY4vQOit6Uie1vxaRKFtaXWp1rdvX1U4ciQnJ+tLgR49ejQul3Udu87f319f4/r9yLrmrbPCvH1n+q6787pjmUe6wrrjm1qym5+Pa/kzqKn3fJRcW5ORaccvK0MxcMhCDHh2IVasOoScXN8SV1ffgGFz4lRz7xMkf/eQCLIERia3Tf+8+op6xL2Wh4gns1BfJbV/xwKp1hAEQRCOM7jWyu3ZZ4JP9h9IxYP9v8T+gyn6Et/wYJAH341Qo33vejMcg6ZH+xzocTTUOeoRMywXjlD5Lo8FIoCCIAiC0IWpr2/A198GImS/s0a9KdbuKVD9/3ialxc/jEVOUTMex3YUVKXXoiyifY4t+EYEUBAEQRC6MHV19cjLL9U/NY9pP6Sgz/BQjPk0HvbS9m+mFjoeEUBBaAa9e/dWfagGDx6sLwEWLlzo0r9K1mm4r+N+aAbcB03WHft1guCL8so6NSH0658nqPdC16TVAmgUjBydqdA5XtYdy0JA1lmvs4K3EYSuAOd9QfDFjtBivPl5Iqp9jBAWjn9aXarJExKE7oDkc6GrIH/MCL7g8bgxaRWoqBL56+rIL4Eg6EjNiNAdEAEUBIGRX4JmE4+5fbi5cCj89CUtpy2OIbQXUjAyks+7OpLPBUFgWv1L0CZNY35D1Y+SzdYHc+Ppc/xc9FGfbRjaqUoQPwxtdaF29MfwG6rfH6Fd8FUwSj5vKZLPOytN9XcVOjcltQ3IlomThTag1QLoq9BsCX5D3QpBKiz7mEoBXq8VnnqhoheeQ4fqhaq+s8d2JuLn9tHX6edqLJAp+syFVibzNkPpuPpy10RRodYHfVTthus6b+f1OKc6htvxLdLhcX3mMLZphI9pWu/lmFoaOX3mGhqLfRu3NbbpHvD1esPXupbA99WUbdT3JPlc8rnQOcgnsYpzNKBMn/WkjjzLvSdcRR0tM/kX+RgyKhvQUV3mUivqEWqvR40pDfy2mhJlWiQITdIuAmgUBuaCrSmcP8TOaNzfXEia3qvzmAonb9spuKAwChR+b95PFQ5GAaAVGtpq83KGPztrJzjNajtv57U8p1YQeT++87P79XmrGeHttHO6H48xL/N8P9dqX2/X08XxVTPC+dEdyefO95LPha5AeHE9AvLqkVbeoCQvrawB2RVOrSqobkBQfj2KTfYVX1qPD2JrsDmn+dOlNLiZGg+23ZlXh31F9T4ljoU0ldITVlKPQlMaHGShiWWu6RKEpuhUAmgqA1x+kI3jNYa+IS837+NtO8ZZeLjBBZba3igwuGC0KkgYt896Gn2lz/OcnoWTeu+RDs/r8940xsfRzu1yPo9jWp3bc19f97G7wvfBHeM+WeYrL0g+l3x+rJHBTtZUkF2FkQDuJcErIZGqISlLLm1AJskgaxVX8EXY67G/sN6ltu8IydhHLRDAUpI1Fku7SdayKhswh47xVWItyr0chiUvwlGv5O8IvXKUshESnPaU8nraVwRQaD6tFsC2mh7DV8Ho8t6Ee8HhbTsFFxJGLYWOKgDUAcwFRvMLRsuaETMW53Q9hvaeayc809GCgjF+LuaatmOsr83ivcW+Xq+nGyP5XL2RfN4FYNntrsRW1GNsYjX8Cl0tiwWMxY4jS6/xK65uQJKjQQkbw0IYWlSPgxR5pj54ZSRdP6bWYmVGnTqOuXnYHV7FQplIx82gVwOWwYXJtfiZjsPnsSKdjn2QBDSJ9suqrEc4vWchZOdjAUynayukNPs6f1vAIspN5e19HqH96Ry/BFyAqL/C9R9+vV8QLzMKBi6EXP5St9iG8djOhPs6VXioz320/k7mZfTe2N5ZSHBhoi0ztjHwdl6v5zQd3xnOdDR1D1wLLtd08Tqra1Nbup2zz9y5Hvt6bKentasXlu1eMyL5XA/J58cSvtbOAjtEEUmLuTasPXk2pgq2HaX4595yZNB5GRaZw8X12Efyx2E8+KKkSqsBzDEJIQsiC2AIvbJssRtuza3DdyRvXHs3L76WjuG7JpDFj49rlkhmZUatEklvcy/Hl9cjoawe/nT8RbQt1/ilkPRxbSW/T6P3ybS+qB3vJctpRIl2D/L1+yccv3TfPwWPa6ggNEpLwm+oszZFrfOojfFO8/d1PWdXpDMVjAIj+bw96Ez5nF0njUWGwmi95GZM7mvXHnoxNqUatqAy2PaUYZddE7VSEqYDuthF2xuwKK0Gr0RWYmNurZI/bq7lxKSTuLEgci2g2p6C5ZVr7r5OqlWvX5IE/ppRZ5l2vlaWRj5eCglguV6zyCK1NrMW39Ax+Di8P5+n2iSCvGUynX8Pnfsk/wrYNpTjg6QatY5r5Pj+cQ0gS2BuO44Q5jSxAHLtY2Zl+51H6Bha/UsgT0joeOLnDnVpInPWgmjRkvKrufu6n7MrwtfvDcnnHY/k8/ahM00Dw5VVmSQt3KRpCKAxoKGqHdoYfy2sgy2wDCeFlKvmYCaXRGZfQT0ii+uxNacOv99cQoJlx1+2lag+f7kkgZWUuBiHswbwEG0bS59Z3r4laeMaQA4WuCVptapm0J0yvi7aJ5UEMJUEkM/LzcuLUmoxP6FG7c8S+QVJJPcp5FpGAz4ejzT+kKTPtrEctq0VuGlvlVrHx03VawAz6T661yy2Nel0P/j6WdK9wWsyKnjQjPa5veDz8D20qjXldXzfBO+0WgD5x1QQugK+8rLkc0FoW3jaEp7ShGuvWPoMuJaJhYZr19qKLDLNn/NqcU14hRLAt1OdZsL957hWL8begCXptbCxAG534M9bNQHkWkAtTZoAcu1fdEm9GsmbRutY2AwBXEAC+JOXfnwsKlzzxzWARhRSMr7lfU0SycFSyTJono6GJXRTfh1+Q/LHEvhsWDXKaT2vy9DvI9cw8mcrcipq8f6BPCxLLDlquea9+D6E0X3hV753VvB9+TWjAWuyGkjwtf1aC9/vJLpGHgVtHI/Pz83i7qOf+RM3j/NAGb5vgjXdRwC5/1V7N+10xDlahTb1h3kEJmPUjnTqpHcALZ0GplMi+ZyQfH48wDVXRt+17EqtUOeymmsEeRmv40mPW0sRHbTXQZKm3WVa829IOf5NMT2dBIpErYLOwVJ3pFiTu//uLsVfdziwNpcEjASNRY3lI4PEw6gBjC7Vjh1NgvG5XnvH8UVCLbZ4GQ1cQnLGff8M+UunsNPxuenXXIvIwSI5J64GwQWaSZbSIb9Oq8VYWnbilnI8F1FN96we8SQ/LKdG8y8PQrGilIz0ppWJsM0Lg+2TcLy4PYPudcvuLTfNx5XSfSL5i9SbgTkS6JoMxzKOeKREk7+NOQ3YkM1N+vqKVkCXi8N0Xh4FbdT48Xn5jwhjoE4Z3ScjLeGcRgpzU7rgSpcVQO9TSXQujiadvvZp+nh+MI/ANODO780tGNs6zccDks9bR1vnmaaPJ/ncG51lGhieSoVr+lhe+JUHMxi1gmoZBfczM6TiaFmSXwtbgCZ+jbGXYmcpZqbXoKwGqs9dBAngpIRqDIuqxJ+3O3DbvjIsSKtBYaVWK8m1fvtJyGIrgL25ZaintEaSCH5mFsDEWhJY6xS71wCyAPKAk1UZdfic9uMaPz4GC+Ev6XVYll6LHXmaTL4VU636/dk2U2yrwC0HKrEmp1ZJEQuPEkC6h9yUbnX2kBza74sI2BZFw7YgCv/5Lhrl3oYbW8AVhiy7PE0Oy58R3B+QawMTSAyTSEYNX+d7sInkb2tuA9aTALI8Hw10WYjW58Xha2X5M/IEp4lr/ozr5tHYLJp8L7hpnpvMWQC91VIKbSCAbdM3yviL3dk/Rxudxz/gnn/NO0fu6csaR1dq+7r09zE6e/Now8ZfftP59PXaPp5PRrBcbjqfy/QXxjn0kY2eTzdwLZDc0znX/bro/zxyUY1KVOfUp9Iw7WMuazyu2zKdfEx9xCQv16/TKBg97q0bVvfWdZ+Wpfl4QfK56XuTfE77HL/5nNPXGWD9MGr7WABZkLiwNqSQo7UDDbhl8NrDWrOviwByBJXhxrBKXe60KV/uOVCO/9laAtsOB2x+djx5qELVAvLTP7iGMJIEbm5AHHqOXYxHP/XD/pxSfJtSr8SNB4Bsz/UuVXwlPJLYkEB+ZQfjQRs8+teoBfyKXjdk1TVOs7KHzmvbQOnfXoETdlDwIBASwb9uLVfNoUwOCRDfN35EnNUdCyuowu9I/JQAfnYEw3dnWU7jwvtvIulcR3KZY+pLyN+LUfNnFSyGUXQPjWNy0/Q2kj8/ksC1WVxz6HqyAEpPeInvasEYup6rQxz467YifJtZrb4DngbHPMqZm8gLKJ3Jep5h+J7GkYxGk5SyMMaXt/6PiK5Kp/gl4B9bY+oF4wea3tEPrLmA0N/Tj62xrfGe99d/3xtx/Utc+7E2F3bGMZzvtcLS89zeljPuaXQ9h1GIuqfXTGM6vW5Hx6XCxM+PFUFf4qOWwXqdezqd25gLRC7IfaXVwOUcluluWZo7C+1dMyL5XL3xsh0dV/J5h9BZBJArZrjvmiGADirYuQZJ1Wax/FFUkFGsS3FgSbz9qArxLUV1+BPJ37CEKvxxr2ct4D/3lyOCzs01gDwC+KzdpbBtI/ljAdxSgllJ1SjWawB5UENocS2umvYrzn77J/x79HcYu+YgfsnWmnG5+dc8cMOKPBJaHgBiCKAxEnhHbp0SSBZArR9hnboXXPl1c3Alrgmuwv/bSeLHAkjBr7/bWoH9JEQMSxFLkNUI4NLaekw/kIcTvyUB/CICp38fTbLrKV/cD3NibDVeCqvC84er8H263gGR4Gl6uLk3ymEtgCyHSSbJ4wEz67K1WkCuATxQpK3j/78eWgjb4kT86Zck9N+dQwJnfc++yagm0S0i8S3G/aGlyCV55iZgQ3o35VXjs6QykvJa8IAUrmU0UsBHNASQ50o0OaNgolP8EjgLQ/N79x9z7b0qcLgAMkJtzOv5s/kH3+2HmH60jULLfD7nci4APc/ndTnvp85prCNM5zAKa+v0OjHS6Ws7XmcupHwVMpbXrY5pdW0Eredj8z3p08d3Wg3M5/CW7pakubPA6W9PJJ/73q4lecbyutUxra6NoPWSzzU4/Z0BFhwWPRY+FkBuwqsh4eMmPV7OzXtv78mGbX44bJ+GY+DWNBIm34Llzsskfn8JLleDQE49QOLETb8mCfxdUBl+LajF0IgK9NhJ0rddr/2jOIEEcFVODUq12VaUjEU76nDbR+tw3ntL0POdn/HcjwFYTpLDI3l5BPDOPO/pYwfhSaDNAlhMHsb3gQeOsPixAHJws3IKbburoA7/41eGEBKZy4MqVfOvIYB/pPcHaDnD/fNYAN0Hziwlcb7wp1jYvoqEbUEk7liXjOhibfSwO1zb+npkNd6LqcYrEdWYk6hfOMEDPljyYkimuNnXXQB5GUueXd9lC90TP10AuQYwVpfD0MIqnEjyZ1uRDBsJ4EkrU0j0naJpZm56FV1vMWz+xbjjYKmaCJsFMJfu2ackfieuzYJtTSZO2ZyDgMIaElh9R4JrIlkAuQk4kgWwZdmm29DqX4K2aBoz/4g2VTAaP+SWmJq/LAsIix9t5/vmF4zenmjgfg5tEx/pJRrT6XU7PzofBRVaxmpfhYxHoeWRTtc0G/dbvZprRnzgcn7LdLcszZ0FXwWj5HNjHeF2Dm0TyedqiY80dxY6yzQwrAQseSx/HFzLxCLD7zMq65FTVY/zF8fB9jXJy3da7VVckbW8MOkllaiqcy3pl+bX4rcBpfg4qwb/2Ocqfyr2lOHDzBo1evbeA/SZRwDrAvgbEkBuCq3WuqBp07iUA/N3ReP0N35En+krkeuoxKLUeqzOrMPSNO8DQBi+3iw3Acyny+F+gD+QQHItojEghPsScrNqEZ3zYv8K/ErHffAgCdHWcmcN4JZy7HVox2ZULSrbpIn716WQQB+BbWG0EsB7NqSodESSBG7JLENwXoXajkcFF1bXK/ljCZxAr1xzZsAjbbmvn1UNID8Kj5ez5PHAD27u5b5/G00CWKRXOMaTTf+JpM/GsTwZl2/MaOw36A43AZ8caFc1gM9HlasmYE3q6vB3P/rDgGNLDmxrM/FKpOlGEPyIPJY/HgXM+3Bts+BJqwWwbf6a5B9r51/XetmifqyNZRzGD7DLctrY+dn8Q6wvU31xjOMb67mwM6/XCxG34/H5rJY7gwpVPo5KsOkcflrfKN6GV7mn14w5nc6+Ufp2qo+VlmZtO61AMx/PvVAyH8/PSLtlOvXQEqh/NvUB09fx8Xydg9eY02OjwrCpNLvfg84Cp80bvtY1H8nnks8FM4bwca0fN19yLWAKyQbPZ5dOJf45i+Nh+4bkj+Tlol/iVXOmO1zbM31HHE4ZtwHXfrIby8IySdq0Ep///2R0pRoEcqK7/HEEleHhqEpwi+jXqTXoTZ9PNJqASQZnJ9MKXR5YQLIpApILcMabP+GiCcsQnl6IzXZaVgSsz6qDX7Z1bRbDh3GvAeRRwCxAi0keuQaRRfB7lsEUkip9pPGSzFo8E1qFe9wE0OZfg1lxFTiY7UAJWWphDVxGTfO7+9eTaLFAswBS/J7iihUJ+MNXkfg9L6fXW2iby5bEYXFMEWIoXa+RAC5Kr1U1ijyqluHbzqLKNXzmvoA8TQ439xrT1fDgj80kfYb8rSP5iyxxpmkXCecfWf64BvCHeAzfn2/ZF5FJoz8A/hNIQr6tGN/naFWLLHQ88rlfSCFsG7LoOyIB3JCNp0PpSzDBTeJcW8gSmEj3XLCmkwigE/4Bld/N5kKFXLvfrI44R+egI6eBkXzeEiSfd1VYAHm6Fx7xm0UCyDLAIsgDEGgRntqargnMVxF4dEOqvpcrC0JSYRu9Erb31sP29lrYXluFsKwSfS1JC53j0WiSpz2ufQBPoPgtxcDYKiVlHKNIBrnvnxLArSV4KkyrITPYGJ+Lx77YqpqAz6foM/1XDF0Zit3ZFQgmCVxGImfoRkJJHb6MrESgSQqzSZAMAeQ+c9z6ydfMI34/T+BBJHXYUgDMjq3ELm7r1HnpSDV+v4XSbQwE2VmNE35Jw29n+OPEydtw3VchiLdXkQDqO+g875+hNf/qAqhqUr+MwPW/JuKj8AL1XsXHh/F+WCFCSdbejarGmySBL4dVYSnJpxn2sAgHhS6BRnMw95E04ImiudZPCSCJYLhduyM8kOS6TZSeZUn419o0vETyV2zRNst9/d6Or8A5QfQ97LSrJuDHjpQhrLRe9fPTnolcgz9xDeAmEkCKv2/Jxf0HitCP4quUcnBLODf9sgByjaTxnQiudC4BNP5C1//iFnzTEU8t6A5PRmgOks+PHZLPuy5c48d9APOquHB3ygCPZeDarMe2pSkB/C0J4LeRhfpaV97fnQDbm2twwqSNOGHyRtjeWov3d8TpazWCHXX4B/f/c+sDyFI4Lb0GSSQK8Y4G3MADRbY5BfDOfWVKHmrr6zFhzX6c9vqP6PHWT+g9aTkunfQLznl3CU55dRFumLYCP8YWYXGGNg1LVFEtbl5jx8W/FOOKFcV4LaiMZE+fUJrkjyWQawO5opK3X5VZh0/ja0lYGjBpbw7++lEITpmzF/4pmsiGksz8lieANgSQ48PdsE3fDtusnbCN3YzpgalwKqPG/IhCbfoXQwC/jcL//RCDwso6bEovhe1zFsAjOOX7KAzaW4LXo2owlgTw3WiSQHqdHFutav4MUkqqkE6f0yiMmkBuGrabah4PFmsDP1gAuR/g9jxt3ZgDJJxLEmH7NQV/p0jlocJu8HGuDKF7v6VIiZ9tNwlggNYM/Gd/O4ZHV9AfB9q2lwTRehZArgXk13Van8Df0WtCWR3i6D7zIJAkus/O1AlmWl2qtc30GILQuZF8LnQV2ro2uzVwnzUe7ZtDAsg1fzzIY0RgFm5cl4KLlpPYce0fScsZP8eRPFkX44N+OkACtE4TQArbu+tw0/zd+lon90VWNk4ErYJk8M8UO4rr1GPgYkm+ruT1JgF8/JBWAxgQl4X/Hb0QF45fSuK3HJdM/KUxWAZPf20RnlkRhg35anP8EFuJS5cX454NJbh1XQn6rLIjmSSU4fn/eEJonvfQgEcBf5ZYi0OFNTjl472wvR8E27RA3PnDEbU+liTmT9zs2zgVTCVOmBuME2b544QPdsE2dQdeWBeF+ppaNWm1wXaSvBNJnhsFkOL330Th1+QSvLE3G78h+btidQqmU3onxtWo2j+WPyPeiKxGOlllaVk5hoyejl43PYsbHnsVfnuPIJFEzHgusNH3kL8ifxI+YwAIv+6ie7InrxK/1eVP9f9bloSn9+SqPwDM7Cmu1QZ+sPi5x05avt2OTQW12JdSgHNXJ+A3LH7b8jUJ1OO3G7KxLb9aNf1yMzBPbSNY03l+CQRBEIR2pzMJoPEcWw6uAJx7mArzjw9rtVamvmu/XRCJ90Pz4F5nVIcGXPzRDtjGrXcK4AQ//HW8H1KKyvWteDvgjiO6ABo1gcHl6EWCV0IrQ4v5+cMNuJSbiQ0B3OzA21FlYKNatj9B1f5dahI/c5z/7s+4/9sAkKco1qVU4+qVxbhrfQnupLh+tR378mpVjR/X/nH/P+5TaLCvqF4JYHhxDf49fz9ss0kCPwjC/Uuj1PpMkpi/8fx/5hrAj4OcAjhtB4avjUJDresdyiivVTV+LNGNEshzAfL9nXMYd65MQCHtMiOhFm+R/I01yR/HsCPViCMBnDrra9j+fBlsZ94O2/9eg159BiClrBJRdB3cHGxcC6tWSKGzBpBfoxzA7BgSOBbAlcmaAK6iWJyIB/2zSP6dN2Ip3SObP20bSPc/gL4HNwn8TYADlywIwSnj1+DcKevQ8/0t+MPaVJL1PKcErsvCsswK8OPoWACTTX0AwzMKseJgEiIzi/Ql3RsRQEHQ6UwFoyC0F50pn/NzWln+uBnYUVuP67nWj2SvUVbM8dkRPLA+WTVfGry9IRK/GeuUv0YJHLsOjy4MQaU+aIT/f2+EJoB/CCnHn3lEcHAZrg2rULWOsbllyHJU4cog5zyAv9nqwNoMEkDisx0RauCHlfxdTHHOu4tx3yebkKHPGZNVVq/k77Z1Jer1ulV27M6qVVOVZJCQpFOYm1Z5/sD5JICRJICnGQI4cw8GrIhW63kwxtm7SAD1aWBO2FUN27wQ2GaR/JIA/mbqdmxMKFDbmimpqcfpPJKaB9IY9/GbSFy7KgnbMsuQro/e+DSpBmMiqjGOpM8sgdPjaxBfAQweMQW2M0j+LuwH2/n3408X3I8DSZmIo3VRJFmmFmA1HYwhgDwqmMeALM+rg20NyZlfLmy/6hLIQVJ4xro0PBWSj6H783E/D+7wo+020XbbC7TmX0MA95TiD5uzceaENThrxkacM3MTek1ei1O+pHu1g/bTBfA367OxOa9K1fyxABpT0KwPS0XPd5fgrLGLccGEXzCfvlNTsrslrf4lkKYxoavgq2CUfC50FTqXAPJD+3nQB1BYVYczf3aTFfeYFwa/FG3KD79oKvBfXQnbRD8PAVQS+NYaXDV7B0IztGq5QXFV6okg/SIr0Y8HewSUYXBcNWpqapGUXQxHSSk+jtNq/lgA/0wRUUSG09CA4T8F4L9v/6Rkz0MCJ/2iBoXc/uFaFJVotY4RhbWq5o+j9/JiPEPHKiYhyalsUJNBswSapWlPfh3mxtWqSY77r6TrnBWEv84Owc4052CWV2NqKG3aKOATAmpw4vd0r8ZvUgLINYCDV3oKTR7d03/zPIDmGsCvIjBsV6a+hTYh93KS0+CiOoyPqcY7ejPwq5HViC/Tjvj4CxNgO/1WTQDPvRf/vOJxHMwoQDT5sXmQBb/uKdCe/8sjgcnLkJhbhKGzF+OE52bTuUnWTBL4p9WpsC0m6V9I18LBcwSuz4BtQ6ZWW8hSZ9QEBpbgd9vzcS6J37m6AJ473Q9nf7gNJ/J2W+i49Pp7v2zsLaoBubTqA8gDQbim+aUfduO88Utx7cxVuHzqrzjljR+x9nCKlvBuSqt/CaTWROgq+MrLks8Foe2pqKlHenEFCsuqEVVUiT+zoPBIVUNW3OPLCKxI0qSo/8IQ2N5Zayl/HDYeEDJyBT7fk6S2fyKGBHB3GSal1eAFlkF6/3F2rWo2Tcl3IKfQgfCcUvyFm3+3luCP2x2ItleijgTxrjnrcf64pbhs8nIXCexFy+6YvR7XzViF62euRqG9HLkkcdz3r+8airV2vB5chu0ZWs1gDvkkVxLyaGCzrPHI2qVZAI9veGZ9PGwz9uCfn+4nadSrCRvqsT6PpG9LBckpxdZKvBlTiVkBiThxhlYLaJuwBaP9YrTtdfLJsP/lLoBfR+JBfT5AM3uL6zA6oqqx9o9rBHeQmDLzvliKE0+9BbYLSAB73Y/fnXUHVgQcRjwlOEWXRIZlcjs/Ao5rAHO5T18Nrn1+CmxXDMIJt7yAE257ib7fUNjWkeD9koTrt2XBP78STwbmYF6cHROTuHaThI+bgHcVa027Rg3gLpbAMpz6eTDOm7ZBCaAhgb9fm6ZtuykHf9yYjXBHjXrWNAvgEUcDsirq8PBnm9B7ygpcQ98VR4+3f8bSfQl6yrsnIoCCoCMCKAgdS01tHfJJmsrLK+GX6sCJPCWJWfjc44sIfBdXrPbtOz8Atnc9m3+NsFH85u21WBeZrWSnDz8TOKAM83Jq8SKZCwvg+iIWHBKEwjJkUxQVl+HKPQ78e3cpfkcS+H1mJSoqqnDl1F9x8wdrSPRWqvn/DAHkmj8Wi3s+Xo+b31+DwtIqDKdzXLPSjrtIAq+l1/UpzrG5BSRMPPg1r1JfoLM+tRxPb0nH7Usi8PuP9sL2McntB8G46cdwLInIQzYddw8J2ok8FcxWkqTN5dhaVI+g1CLV/KsE8IOdsL23GUvCsvWjAg4S7LN+cqtVXRCJa1YkeAyq4Ue/8RyAhgC+SgK4mic+JKrpe7r8judhO+tOirtwzV0vIjqrCEdKtVpNMzxVCzcB+xcBPx1Oxom3kPTd9wpOuP9VnHDrUJwwdA5sG0nWSACv2+KsiWSiyuvxe576hWWPa/6M2j/6/NfAElwaWYNzFh5Az6nrcc6Mjbhwwmqc8WkATtzm7AN44vosLM3UBu/wZNbhFDlkg898sx3nkrBfN3MVeo1fhm8DtOb17owIoCA0A8nngtD2VNfWkzRVoq66BlMP5Gpz0pmFzz1o/bzIQjQ0NKDXByQ+4zZYyh8Hrztt1jYUlteoeeF6H9IE8MvcWoxIrMIJgWU4TMLB5DsqkVNcgbKyCty7z4Hb95fjij1leDqsguSwVNX8XTN9ZaP4GaHVAK5T8nfFpGVYFm3Hlascqt/fHdwHcG0JJh/QmoW5diybxI/n6ivSKgQVKfZK/IP7/E3brfr9KfnjmEvBn6cF4sx5e3H5pmz8yb8aA8Kq8GcSwYOOBry+KRa2KdvVQBBjMMjVX4agWn8iCp9zgDGXoukePrI+Ra0z80VKjXoKiFkAV+kCyDzw9FvaIJAed+Cu/q+CHTadQusl6YSnuuHJoMnZMN2PruEGEkcWQI67RuKER8bCtioVthUpuHJzhnoKicGRsjr8leWPw6j54yApfDiqCj+EpuHCWRtxNjf9frAV/1p4CH9ZHu86EnhDtupLyCSUN+BQST3oK0dAXDaunPYrLpm0HPd9slGt7+60ulSTvlFCd0DyudBV6Ex/zFTX1MFRXo16EpYnNpEUmEXFKkheZoYXqH55D34TDJvFABAjeDTw/9JrUn6ZGj18BdcA7tYEcFBsFf6wtxzp+lQsdkpDfkkVqiur8OiBUvQjaRsWWYl7D1RgfXgqTn39B1w55VePPoAXjF+KWz5cizvnrMdTX27C5+GluH6N1vePg6eAuXuDHdkkmuw58UVViCusRGx+ORrqNUn7KjQbtqkBmvAZ8meWQH6dRSI47zBuPFiLeak1ONGvHJvz63Dv9wdgm77DKYDv78Lvp/sjPMf5aLRvY4udcwF+G4XTfoxBIj/6xATfhfnJNWraF0MAxxypwlZ96sUjsck4ufcjsJ1zj9YMTBL45LCpWLzjIHL1fo9meCQwORs+3HoQtmufha3fq7oAjsAJAybCtiZDPQru1m1ZLn0h8+j7OGlPiYcAnhBUhh4L9uPM8atx1vSNWj9Aev3jOpJb/yLYSI4bBZDiL9wMbK9GYhn3AaxDXKl2r/cl56kBIDd+sAY/7ZWJP6VaQxAEoRvRmQSwhsSvvEqrDntpV6brUyusgtY/tY3rnYDt8fmwvb5K9fWzFMB31+OaT3epc3AN4JV6E/D6wjo8HlWJP4eUI0cXwNLKahQ5KtFQWYmJMWV4MrQCn6dVoz8JYFyOHQ/P34ThP+5Wo33NAsgTQT/9zXaMXhyATUdSMetwFW5YZW8UQK4JvOpXO9am1KCuthar9yUgNC4dO8JScKSgRo2CnhxEEmOu+fMWHwRjclQpvsyoxW/8KrAhpxo95pE4ztzpFEB+nbQNq6Pz1HUxvySSRBk1qyTYd67W+kSa4dswPa5GPQGE5W9sZBXeS+MBHZWYMfs7nHTh/bD1vBu2Cx/QBJDj3zfAdvLNOO+6gRgzbi6SM3L0owE8e85eEsD9hWXo+dR42K56RqsFvHUoXct2baLnX9Mx4rDWnG+wke7JiTvc5gHcU4q/rE/HuRPXoKc++IOD+wH+dzbJL48WNsmfinXZmBhZDLu9FOkFDtRRHigmyX9lWZDqB8jBIvjJ9iOopD9CuisigIKgI828QnegM+Xz2voGlFVTAdzQgC8i3Z5aYRUkMLeuSlI1VvbKGvT7NthrP0CeCubur/eo83B9FwvgP0j68msbVA3gb4LKEVep1Qw5KmpQXFaN6qpqLM6owKCDFViWw02ilSirqFI1fNdOX4mLxi91EcCLJyzD5ZNX4MqpK5CaX4LZdI7rTQLIwXMAvr1XqyVLSsvBlqRS3LrGjie2laqngzyzJk6b+NlK+swxIxBfHszCvlLgtKB6BGQ68JcZ/qrWzxBAJYGTt+GDIOdj83jQTKMA0uu7IU5RM+DayZ8zavBaBAlgVDUmJjdgzK4oXHzLs2reP9vZd7nKH8dF9LkXiSE3C//5MtzxyEj9aEBGVT1C8qvBT5LbnlqMoTO+w+/vHYMTbn8Ztre+J/lLhG3REby8X585W+eT9Cr11A8XAQwqwz9/DMf5U9Y1yp8RvOyfP4TTPq6TQds252NUZCnKyyuQmluCT7Ydwa2z16s+gNfOWKVGAl9J3+e/X/sen/lH6mfvfrT6l0CaxoSugq+CUfK50FXoTAJYR+ZRTgLYQK+BWWU4sakmYFrfzzSCdWVktnoMHA/48BBAEsMr5+1CHcklNwFfR3L2b73Wb2hCNX4XXIYsrhokSkkA7WU1qi/i1vwqnLvDgckJlbgsoBSFtP2Q73bgjDedE0EbTcH8mUeTPvLZZjpKA76LKldz/pkF8Ja1JXh4k0M9G/j9Aw7cSPJ3A8XPcTzmF7hpUVjTAjibRHdWEJ7+NRqHCitx5qo0PLsmCidMczb/Ngrg1O0YsdE5GnhqaF6jAJ5Agr0q2dk8bIZHzI4+UoX3YmsxIbES/7n+adj+fT2J3oOu4mcV59+Pv9B2H3+xFCPHf4qr730ey3aHgs/E9bU5JWX4x4Ovw3b3aJxwx3DVHGy7fTguem4qHOXafWAmJle6CiA3BZMA/t/iSJzPAz/cBJBHAPf8YCtO2KpNAaOagrcXoM/mFCwITkJ9bT22RWXgpNd/wMWTlivxM0YBc/Cy5xbt1M/e/Wj1L4HUmghdBV95WfK5ILQ9LICVJIC1VFAXVdXhDJ6yxNc8gF9F4pntWhNwPYndgB/2uzwGzkUAx29Aj1nbYK9k/QMe4nn0dlXg87w63BVZTWJRidV2oLgeKKuoVhJYUVOLycnVOGd3Gc7aQ+KxoxTJ5CebwlOUABo1fzz613h/5ls/YUmINp3I0rgKNQLYLIAct68rwa0kgmctKcHowFJk5GhPoiiktJ0yfz/+Z/Ze/M6qD6Aev5tH1/lBMPp8H46p+7JU30cWPX4esJUADlnlrNV6P6ygsWb1dwuicDBPGyHrjp1El+cBHJfUgBe3hMN2xi2etX7egucH7EXxLxLGf1ynmocXh8Yhje7rqEUbcf7AcbDxABBjMMjd9P6e0ap/4GsfL9ZTQGlNc9YA/jbAjt/pNYD/WBJtWQPIwU3Bf1yTok0Ds7MY//zpCE5/YxkmbtAeo7crNkuJnln8jODRwF/t0p620h0RARQEHRFAQehAGrQ+gDwSmIN5K5DkxlczMAngwK2aAJbX1uGC97e5PAbOJbhv4Ftr8O0+rTn0rdhSXBqQj9ej7Bh9pBi3BuXjyoA8zEssQRWJXx0db3NmGS7ZmKv6AZ6xKR/fpVaggiQ1MrOQpG+pavLlgR8vLtqF88ctwUUkEDwRdHK+QzVj78muxmUr7I2PgDPHzWtKMHCLHesSSpGdV4y6ujrsTi1RTbs3/RiGCxeEwmZMAWOKEz8IQr/tGfj9N5H4vznBeDqoEL+dt4+Wu4qfWQAHmwTwjeBsrQaQxPqsxXEket77vH2cWIOZdHtfW7gGtpNv1MTOSvi8BQvj+ffhr70fRWhKLh5861PYLhsI263DtGlgDAHUw3bfGPzuphexK1SrsZzANYDcB5BE7rL9DjwSUabm/jt5wX6Xuf/MwTWD/1lwQPUV/H/L43DmlA24e1UUinhwEX130zccQi/63qwE8LxxS7HxSJo6d3dEBFAQmoHkc0FoW8iXUEPiZwRP7WKvrsclS+OsHwfHz7AlkfnvDzGopm1Lq2txdlNTwbyzFkOWhqrzRSZmY+OeKKRnF+FwTDr898Ugi97XVNWgvKZehaOqFiExmdh5OAkb9sZh9+FkVNN5EvNKSP60Ub9XTF2BXw8kq4mheRoY7huY56hEbV2DevTca3vKcMNq11pArgG8fb0DyUWVKCl2IDHHoUY+/3gkD7bJu/H02hj0/IoEkKeDcRNAHiAyJzwPZy1PxglTduG1kDz8Z0shTpzp2fx7wockgOO34M3NceqamYf8UrTR1RQPbPD95IuvUmowLRN4edoC2E7TJ35uafS8Gz1vGoSkzDz884HXtGZfN/FTQUJou3MkbNc/jyuemYj6mhpMSq3WBNC/GE+Gl2k1ggG+BZCfCsLPBD756/24YOJq/O2zvXgyporkj/6wqK7DM9/6q6lfrAVwGTZFan9QdEdaXapJ3yihOyD5XOgqdKY/ZliaOGoouEmX+T6myDlowRwkhbevS8a00Dw1d1xRRQ1OmrFFNfVayR+H7d11uOPLQNUP8GBCDnaEp6GcJC8moxDbw1Pp3FrNIz+RhIM/FpSUY8OBRESl5MOPXitJAFMLS3HppF9w7ruLcftH63AgpaDxc98P1qKUjlnF85nQefbl1qiBH2YBvHmtHc/tLEVuRT2yi8uRkleKBjrZl4dz1Tx/fZdE4I/emoBnBWHe/gyM3hgD29RAfLgnBaNXhbnM/2eEbaY/zpkfjMg8bXY+vqMPbNCn16F4dnuGWu6Nn9JrMSkL6DNkPGz/vV2b9oUnf25uUzDHf+/AlXe+iKj0XPzt4Te9CqDtrlHoNWgCzh3wHmyXPY2fVm3H/HzKn9wETBL4WlwFPskkAdzpwJlzd+O86X6WAsjBEsiTQvPcgCdsyMYNewpQRfe3rLIG93/q+gQQI7g/4PnjlyEo0XNQTHdBqjUEQRC6EZ1FANn3DAHk4OY6hh9/dtIPJDvmx5dxkBTOCneOGrWTdJ0+a6tvAXxvPS6fu1PVzIWR0IXE5SgZTMi2IzA6S01Bw9JXXq0JYDWlI7u4DKGJucglUYtM1SbCS8p3KOE7+52f8cCnG5GQV4LLSSrOos/3zfMj+atTzdjcrJtbXod7/Ry4bZ1TAHlgyHfR2uM/cuwVyCgsR11NHeYcyFaPfVM1f3Ms5I/jw2A8uzoK9y8m6Zu+B2NWR8D/UApJEe1HwucigFO34/Hl4eo8Bg9v1AXwqwg85+9bAHcVNeDNGAf+c+2TsJ1xG659YATu4AmgeRSwley5B4viaTfj/idGIT6rAP/voTe8C+DNQzHx29XYfSgWf751GM576DWMOEj3I6BUSSDX/s3PrIbN344z5+1Gz0lrLeWP4zwSwFOmbcTveF7ALXk4e0cuKui7rCB5v+PjDR4CeN3M1Th33BKSwNWwV7jOididEAEUBB1p5hW6A51VAPkzwxJ23a8Jns3AJIATQ53z27EAnsl9AH0JIK07ddY2VVsYl1mM/fG5atLnxJwSHErKV30QGZ6QmoPni+PHwkWnFyK3pAKR6dpgDRY+bgLu8dZPeH1ZMDJJDi+bvAI93v4JT3y5VaWfm7F5PpWgbM8awD4kgPMjKlU/w1x7JfJKqlBZWYNvDuUoqbMUPyNIDP/2yT6cODsEv5sVhB2xecjILsITy8LVkz9cBPD9nfjrDH8cySlV6WYeMQSQ4vFNqY0jqK2IrQPumLcatlNuUn35Trt2AM7u+yxs591nLXzucdaduOaB4YhJSifJLsSfvTQB85yAthtewI9bQ9R5L39hGmy9n8R58zfhxP0kfSSAX5L8fc41gCSA/xNQgjPn+KPHlPU4d5anAPaYugEPr43B73dpk0L/ZkMWNuRoo4u/CYhRc/6ZBZCFcNC3O7p17R/T6l8CaRoTugq+CkbJ50JXoTMJYE2tJn88GtjM45vTNGlxE8Cx+3L1LYBiHkE7s4kawAl++OvkTUgoKENKbgkOJ+ejqLQKaQWliEwrdAogpaOqhtJCH1PzHUimbTNIBKN0AYzJLlYDPk5/80csDIxBGcnnNdN+VSODR/wUoMks70x6tTKpGlf+6joQhPsEvruvHBVVNSh0VKOwtBqO8hrEFlTgtyR1qgbQSv44uGn4g2DVVDxpd6qqZYxPL8CsIBK7ySTAZgHkmLgVSyOcYjM6IEubYJvu500k1jz3ojcKKC58dgpsp/fVhO6/d8D2nxs9Rc8quPbv9FvR/5m31bGOJGfjj/eS6N0zxlIAT7xpKDbvi0ROYQn+es9o9Ow3Bu+E5+KE3Q4lgOsLavF5Bo8KLsLv95Rhfmwxek33w1mmyaBV0OeTp2/GuswyXLQzH7aN2bCRAD4Yon1383dEegjgue9178EfBq3+JZBaE6Gr4CsvSz4XhLaH/ctKAN8IsXgu8BcR+CZGK9SZEpIwnubF5yCQiX74M0lgWFaJqtmLyShWNYC59grEZhWT9GkjYo3aSE5HUk4JUvMcSKHgVyY2hwRwwjL1SLjVh5LVsjvnrMMp9JlrBBnjGvwzazwEkGsAZx2qQE1NLYrKqtWk0xzcB3HSzlT81teTQObsxUnz9mFxaDpQX4fSimpEpRVgGUneCRYCyMvWxjqbypfyk0B4ZPVXERiw1bf0cIP3fV/RffvfK9Uo4D+edx963/sy/nDJQ9qkz1bix8Hyx30G/3IpflzOcyICuw7H4X9uHeZ8DrApeNn/9H0JeyOTsHJ3KB37ccz/cT0+1/sA/mZHMfbYa7Eir0Z9/sPOYsRXA18EJuBfE9yagmdswn+mbkRgRgleDitR8mfblIN/bslFWnmtqqF1HwTCff8W7olV6ezOiAAKgo4IoCB0PHXcfEphNAEzb4XkeAjgifR5Y6qzabOGhOuWzwO8PgmEgwXwT+M3IDTTjvySSpI7h3rqR4GjEonZJaggiTSjCaAdKblcC+hQsshwP7HrZqxUwrcjJlMt48mfT37te7z8426Vdr4OpqS6Af23OnDLWmcz8LUr7diWoT0Ozl5egxJ94mkeYMI89GuM98mgZ+zBrL2ZcNhLlcTydbAAHshy4A8zd6pm30YBpPd/mOGPMNOzgCeH5sP2KQtgFP71Uxwm78/DtnRtkIiZEnLhRbnAl9nAO6sC8eCyvfg8NhuHj8Th//ipH76agc+7Fxfe+DRmfLIIVXWaVH/nR1J7wwteBfC3Nw+F/6FYPPL2Jzi732uorKjAh3SPNOGzI6y0DusL6PO2YvzfnhKU0B8LW2NI7Ma7CiA/F/gfE9fjV5LeLfm0/ToSwM05OHF9NlZklOPJL7fg0smufQAvnPgLJqw5oNLZnREBFIRmIPlcENoHrnnjMPNJhNtj4b6Lxh8WRGF/rnMSY25wvf+bYDUpspX8cWg1gBsQnu1ACclcWn6pei0srUJqXilKK7XnEBvwQA4WQ5a/tIIyVOtNxDzPX+9Jy9Wkz3uTtGboQd/swH9e/R7Df9qtPpsFlvv7mZ8IwpND78hkAayj89eShNbSa03j/Icv+CWo0b6N0vchXZdJAL8Ky0WRvQyJJKeFZVWIzypCuqMKf58TSPuZBJDk76Iv9qo5Eg3WxORhjF8URm2KxQvro/Ds8iP4ep/n1Ce7UooxaH08wvPK8UtqGcYeyMf+gkqUlZXjvD5Pac8CtpK/XvfjN2fchu17DqnjqCf70euL7/8AW9+XPOSvUQDvGIGhH/2Ef900FNsPRqt930vSngTyl112JFfW4/vsati2FuG/wSVK+A+mFuH0qRvQc4apBpDinxPW4qvQDFTSic/enqs3A2djerwDg77YjEvdBoGwAL65Qqu57c60ulSTvlFCd0DyudBV6Gx/zLiqn8bMQ/muNYDfReGvi6KR5HAKG0vOxbN3wPae7ybgv9BrTH4Zyipr1ehblj/uB5hJ77kZ1kwF2Us6iV9WcYUKo7/ckYxCnP/eEvQcuxihqVrz6vML/ZUADv1hl/ps5vUg17kAr/rVjnUpdC6yRAcJYCkJIL8azcaPLI9qrAH8/dwQnLvgkHNUMAngJ6HZqKmuJfGzI7uoXDVNF1TU4D9uI4FtU3fg0SVh6pgG2fkl8D8Qj4CDCYiKzyRz5lpHz7teWVlF28Xhm82HsfVAIuav2ov1B5Lx3uTPYDu1r++pYE67FaPfnq2Ow63qPCr6jpEfwHbbMEsBVNHvVdiuehbvfLpM7ce8nlihBPCvAXZkVtfj6yxNAM8iAeRRvQUlVeg9eyt6THOdEubfJICzAxLVMV4Isyv545gc58AzFgJ4/rhl+HS79qSQ7oxUawiCIHQjOnttNtf09F2V6DoK+Jso9Fwch1K9xoxJs1fgb1M2qYEeVvLHwev+NnUzkknmuLaPR+ByE2q+o1K9Zxk0VIhfuX9eTrG2Lpteq/WaNH5E3I2zVqtpXyIytH6IQ7/fpQTw+UX+6rMBO93Lu0txoy6Ad1Dw+8MFtarPX1llnYpSCp76hiXw3iV0rTzQg/v7zT+Az/Zl4bdGkzAJ4If7SdxIHlNyS1XNZToJbT6l9exPSABnmAVwOwYsdxWbtAIHNoYmY9OhZBxI8D3qlcV49tr92BKWim3hqVgZkojLb35GmwvQSvyM6Hk3zrjiMZSWazW0PL3O5YMnwXb7CGv5o7DdOQpnPf4OCh3lah/mpVgSwB3F+ONOO2LL6/A5TwNDAnje3hKUc00xff+Dl+zHyZNdnwt80sR1mLxZe/rJ3ORyrRmYBHBavAODvyQBdGsCPn/8LwhOdA4o6q6IAAqCjjTzCt2Bzp7Py0iSLl4WT9JnEsCvI/HA+hSXeqtDmXb8frwfbBOt5Y+DBfDv07YgnaSvvLIWBY4qEg4t+H1xGQmgflB+YSHML9HW5dE+XCPIcA0gP/XjnLFLEJauzQ3Y/4stSgBHLQ5Unw3YUYf4l+KmNdpAkFvWluDhTQ7VN7Ciqo7kyBksf1U19XiIawA/0EYDn/5lKMJyyvD/ePQvCSE/CWR6SCYa6uuRXlCqRidzlJDQ3vNDqMtUMOo5wKudj4FjjqQWYGdkOkUGQvXma2/kFJfjx11R6r7sS8jF/vgsnHX9QO/Nv0acew/+lwQwK0+T49LKapzz1DjY7jA9/9ctbLe8jAfemKe2N3g5huSNBPDE7cXYVlSLmalVSgB77qX7pybaBsb5ReCkSa7PBT5p4nq8u16b/3BtTmWjAL4R48DoRTtcngV82ZQVuGPOepTr/S+7M63+JZCmMaGr4KtglHwudBU6uwByOX/LqiTXaWA+P4J54TxJiZM9KYX43XvrYbMQPyOMaWDiCspQSTJXVOocgcu1fRzG00BYALl/XlFpDa2vUa883QuzKzZLzQF46hs/YnWoNgr4wfkb1ajg/l9sVZ8NWACf3l6Km3UB5No/rhHkQSLllAZzcN/HBpLAFzbqfQA/DEavr0NRQLJ66beHtb6AJIATgzJQW1OHzKJyZHPzdFEFamj/qQEpsE3Z5iKAw/205+oaRGcWIzg2B0Gx2Yil977g6W9WBieo6XEOJOZj1+Ek/L9LH2p6HkASwH9czgKoyXFGvh1/4zkA7xxlKX8c/Hzgfq9ozcYGqsaP5M+2rQhr8mq0R8Fxk/BuO1Ir+Xuie/XLQZziVgP4n4nr8OamKHWMzMo6nLw1lwQwC/eGOvDakj24VBdAfvpHz3eX4CuSXKENBFBqTYSugq+8LPlcEDoGFrHHNumTF7P8fReNP38bhZgibWJfg+1xebC9tca3ABqjgDPsasRtcXm1GtlrRFFZVeNUMAwPzmD545G6/FpKIsZsjc7AGSSAvcYvQ3yuXS0bRWLxz1cW4baP1iE+r6SxRimjrE6Jn/EkEB4M8mmE1jRaVlWPclOoPoYN9Xh3N13vrD2qH+Ajy6OVBN/+wxGtWZiWv707TQmgNom01kRdQ3L6YVAabJOdj4Tjx8O9tUPrC2cQn23HwcQ8Ero8NbjFFyyI6w8k0X2oRkhCPtYEHMEfzr/XdQoY7gvo/mSQnnfj1GsHoNihjS72PxiDU/q9hr89+pblPIBKAG8fhlOGzcGC1ErVv49vxeCYSti2luDkoFI46CZMSCEh3FaiHgc3K7UaZbTdiBWhOHmSqwCeTgLY1y9Z5R0+1sW7C2Bbm4MLgh2YtvEwLpn4C64lAbx86q+4hb6v7vz0DzMigIKgIwIoCJ2Dt/eb5gFcEInrVyUqQTATlmnH/07wc+kDyMLHn/nV+PyHceuxL61ICSBPvuwe/LgwA27ytZdVqxG62jQtdagk8bpvznpcPH4pnvxii74lMGX1PlxLQnHJhGU4n+RwYYA2knU9SQsP+jDmAbx6pR1bM7TBK+VV/HiyBvXKk2CrS6L/jTMEcFYQ3tqZorZ9aZNeK0gxZnsy6mrr1SAIbp7mqKd0Tdud7CqAk7ep5wab4WltwlMLEJ6Sr+Y29AU/Lm9LWBodvwL7EguwfOt+/JYngzbJ3gnn3oueNz2D35ql8Kw70avvs3S/tOscOmMh/nnnSPy7/1gSQC+PgrtjGM4Y8zkG785BVnktSW8D3tyXg4E70zHjsNZUvTKlBM/uSkf/gEw8E5SLdNqu3zeBOHXyhkb560lxxpQNeDdAu2/ZJPEvkDA/vi0FH4bl4deDSThv3FIlgDz/3wL9exJEAAWhWUg+F4SOY76aBuZIY/+/29aQALkJIDN/bwpsb69trAX8PQnf395bjxNJ+k6YrDUB/2PKJkRmO1BFMsejb83BI3F5dDDD/fFYAFn+WAxLSAR5mhbuI7gvLgvv/rgbM5YH03qtJvLXoBi8/f1OzFoZovrWFZVqz/r9PrZKzfunBoCsK8Gta0uQyJPsEXysSkMATRf0QUimGuzBzb0f7c9Syz4+kEXLAlWt4NCNCWoAhNFszVFNaf3hMG0zSZsMWgUJ4OIjrgM9+KknURmFKpLzSvSl1oSnFKjm4syiMhxMLsT3q0guT7nZKXokfX877178vGIL/nr+ffRZX97jdtx8/3C6vgbEJWXhxuenYtD73+PU/u/Adrd1M7Dt5pcwZu4S/cwa+blFCAiJQWBogqqFzM4pps+xCDkYj/oKrRb14YVBLgL43+kbceH7mxEep83PyGkIj07Dnv1xiIrNUE9u6TVeqwE8b9wy7KLvUtBodanWt29fVThyJCdrfSOYHj16NC6XdUe3zt/fObrMfJ9lXfuus4L7AB7r/NDV1x3L77w7rfv73/+uL+28bE0vw2/48WUsgPoI4HLuXOfGyjASp1dWkviQ7I1dh0ErDiMq14FX1kVoYjhuA3rN9oejqk4NwGDZMwdLIA/CYPiVxa9RDimM+QnT8h2YuiwI4xcHIixFex7xd9uPYAJ9XrQjQn02GL+/XE0BwzWAfdfY8eRWh5obz8AQwMoapwBqsscjegPxTbhW+7U8qgAn8BNCSAAfWxGtaiK5CdsIltXA1GL8dvoO2kYTwBNJAP3iXftK8sjeuCw7EnJIRCmMPo/ucGq4pjA0KV+9xuSU4bMf6R6ebBLA/96JG/oNx9ote/Db0291Lj/jNjz98mR1nMT0XNw/Zja+3BCoRNB223BP+bv/VdiuHYK5v7j2n+Q+iDwCedOhFGQXlylh3Xw4RQ1g4RHZNfX1uPmznTh9qnMamDPo/Y2f7EB6via3LI7bwtPUcfh4H2wOU4+CYwG8kF4nrZUJoA2kWkMQBEHoVGxKKyUBdDYB37Y2GdXubcBEamE5en9IAjR+gxLARxeGqOWH0ovxmze1/oH/885a1V+wrhYkfdoULM6pWEjy6Lj8LODSCrd1JIDGPH0sgHPWHlSRWag9jeTn3dF4f+U+rNmXoD4bvBZUpgZ+sACyCL5Bn81U0bnKKrVnDxsM35qkNfeSAP4SrQlcZH4F/shzAZIA9lkUhtJqnjza2X+xrLIGOaXVOOnjQDUXIAvg76btUFJohkf08hNQUvJK1au5ydtMZU0tDqcU4FBKvuovmFdei+mfL4HtFPrjwRC9027BuzO+xsJfNsH2n5tgu1BfTttMnvejfiSeC7BeDW4ZNmOhGu3rIYB3jsQ5T7yLdH3UsEFcVjECYzIpspTIZRWVYVcUj17WpDuKhI7nADzbNBH0qVM24MlFQSh2aDWEufZy7I7WjsES+e6qfbho4nIlgJdMXo4HP9uspt8RRAAFQRCETsZ47gNoPAnkywhMOagJgBV+JHcn8GCQd50CyE2tj32/DzaSPxuJ4NqoHFXFVVZZj3K3MObi43AVQG2ULsO1Zj/visKXm8OQr4sGz6336YZD2KSPCjZ4dY9TAK9bacd3MVrTsAGnjacXNDvI6B0pqvn3NySBW5I0geMncvxx9l41ErjHlwdRVF5D6XX2YyytqFG1gtcvoOvUawH/SCJ4MNu1nx8/+i41v1RNcM1zCLI4WsEDYrgJOCq9CEdSC2Gnc43hSaBPM9X0kfSt3Lgbs79d6SqGtHzpmh36kZzEZebjT/eM8egHyE8IeW7GIn0rJzzNzf74XCV8PJl0fkkF9sXn4EiaJsU/H0zDP8atVY9/MwTwpEnrMWF9GByUfiarqBwHEnJxMDGXZLACL/8UoKaBMQ8CKSKBFkQABUEQhE7Gglg7iV8MbIviSALj8L8/xuO9A/n4NKoYlaa+c+sjsnHVJ7tI8kj0XlmFkeuczbF7U4twAtcCvr4Gd34dhAKSpspakr5qbQqWMoqKatfm0MqaejVBM8/RV0pRpTc7cy3a4t0x+GFnFPJISpjtR1Lx7fYIek1TnxmWuqG7tEmgWQD5EXC7s6yFy8wbu9JUE/AfSPb2Z2k1jAnFVfjzXJK7j4Lx/z7Zh8TiSlRyuvQmag6WSZ73j6d/YQH808ydOJTjfF4yo55uUlimppDhV57r0B3uN8d9BWMyixGbZUdMVjGK6X49PWo6bGfepkler/vxh553Iy4hDe/NXgTbqbc0Lv/df+9AyEHn1CqcLsZRUYX/PvGuqvFrlD+OG1/E1xv2aBuZ4HkIeSBKZFqhqkUsKqtUNZIxmVpN4eydcfjXBNdnAf9r4jr8sDeR5Fi7z0m5djX3IQcf7+lvduAS0zyA/Bg443F+3R0RQEFoBr17927sQzV48GB9KbBw4cLG5d19HfczM+D+Z7Kuc6/rzGyNy0Xvj7bjus9244YvduPS2dtw2Uf+ePjbYDhMTZhLgpPx5IIAPPXTXgz8LhDLQ1P1NSRt5VUYvzoUry7fj1eX7UNWSaUSOkMAzYJnwNLBAz+Mbfgzw8dauTcBv+yJaxTA3ZEZWBIQi6AY56CCKpLTgdu0OQBvVwNA7Egrs+5zZ2ZsAAtgIP7ycQhiC7Xjh+WW4Q9cA0jxJ1oemV+O6hqunXT2YWTm7KV99YEgf5zhjwNZrjWAPJI5s6iicf7AvBJPAawnY0vOcyAhm/sJOlQUllXjgcHjSABv16Z+Ifnrcf1Tqjb0yx/0voG8/Jx7cdIVjyOvQJseh2EB5OD7d8uwmY2PhFPyR/E/tw7D7nDXpnOmwFGJqIwiktBi1eevpKIakemF6hnIzIRNkeqpH4b89ZyxUTUJ74zJpuvUnrTC+3KwzOY5KvDYF1tdngRy7ntL4WeS9u5MqwVQCsam1x3LH3lZ1/J1VshE0ILQcWw6kIAhH67EmE/X4+WP1+KjZQEoKylFbaWnvJSUlmPD3jj4hcTjYLxTxg4l5WJ1UKyKvMJSsMuZ5+HjPnhGTZUBf66s1tYb/f8YFoutYWlYHZKomhWZwOhMrKLP+xOctUlcO/nk1lI1+IP7/729t0yb6qUJ5vIgkGkB+Pun+5FRqjVPbogvwok8CIQE8B+0PN1ehSpKm7mZmtmWWIjfTNne2AdwV4prH0CezDqncf7AKjWHoPGEEzMsiUm5pUjJK1PBA2cGjpml1QCy6PW4A9ff+7Ladt+haPzuv3dq8wPS67V3v0Sy5zwm3zq+38yL738PW1+tHyAPCGEBPOGmoVi286C2gQnu25iQRRJKIsrzM/LcivH0OSXXQd9NA8asPoz/mOYAPJPk76qPt6ttWHR5f37PfR15zkMWyH6fbkRv07OAeSTwujDnHwrdmVYLoBSMgiAIxw/8x09nZ1tYCoZ/vQ1vLtqpXtftd53c2KCuvh5747Kwam8CVu6Nx65IbQ487ue2moRwLe23IjgOmYVlSkiMOfh40IcVqh+gLoi8rSGIfLzt4WnYeCgZ2UXaoI49MVmqH+CR1Hz1meHW6Rd3aY+Bu54EcMoB53NufbE6rgi2Kbvx3y9DUUriwyyPzIdtaoBqAu79dSjJEKWJ0qX6J5oE8HBuGX7Pg0B4JPCkbfjigHMeQE4/P/XEeLyd9oi7KhSSZLrfARbDtPwypBeUI42ilM711OgZaoSvEkB6fXTQO2rb5Mw8/OUS/QkhtPyJ58ap5QZ8XkMAP/51B2w3vKD6Ag6YtAC/uX2EEsKnJy/QNjBRUlFD4sYS6lD9G/n5zcl5paoPY01tHYYsO+DyFBCeDuaBb/eoZm0WxhyScx7swttzX8Bykt+7525Qj38zC+DSfdb5qbshTcCCoHM8FIztTzzm9uFa0aHw05e0nLY4htBecI13ZyctvwTjFwdgyi9BmLAkEB+sCiEB8GxKZRlbvS8BWw+nYuPBZESQjHFNEU//sf5AIjYfSoF/RJpqTmRY8IzJmA25M0M+SaKlbcNhVAKyAAZEZ9Kx0umc5WrgSHBctvrM8+sZsAC+sFMTQG4GHrjN98TLDPc7fGZdPGzTAnH5d4dRoV9nYUUtrlkURhIYiFGbtYmwuW9iGQXvw58PZTtw9VchjaOATyABXHTYWQtqCCALHz8Gj6PQUa1Eyx3eJr2wXNUE5tirkJ7vwNnX6c8BZgE8+WaMf/8btW1uUQn+deXj6hFwPDL4rRlfq+VmjHv31XqS2Oufx5/uHImtB2Jw/oD3YLt9OP553ytIy3HeO8ZRWasGq3BfRa79YwHk9/zsY5a5x78PdhFArg18bU2Y2o5rOrOKy2lbra8jD35x0PJbZ69H78krcPuc9WoACE8GPW/bEf2M3RsRwGYjBWNXx1fB2CY13X5D1Tlstj6YG0+f4+eij94EPbRTZQg/DG11Hj36Y/gN1e+P0C4cDwIYmV6A6StCMHfdQZK//fiWCmxzk6wBN8dyzdzuyAwV3B8vhMQsIFr7vCsiA3uis1TtEMOTLyvBo/A2FQhvw3P16c6oYBkJic/Fnpgc1VeOhXIff47NQUS6U2JKaL8HNjpwy9oS3LZeez2Ybz3tikEJCd3/8nQvHwbjn/P2IbdMkzN+MsZ1i8JhmxyAtQnaIAhuiua+iwYTdyXBNnYT7bsLtvd34g8z/BFqGgXMffuM5x43PgOZRI+FyR2eHiZDf9ZwcXktDhxJwO/O0R8D16sf/ufM27Ar6JDaNr/IgZOu7K8JIInhN8s2quVWvPfdWthuGqqafdfsCcfr83+B7Wb6LbzhBawLPKxvpcH9GnmwCtfesdCx9PHnHEoTC939/BSQKc5JoP85YR0WBCehtJwf31et0m4E/yGQZS/H9bNW49LJy/HC97tw19wN6nF+r/8SrJ+xe9PqXwIpGFuKFIydFV8FY1sVmn5D3fI05f0+pi+V12v/FvQ8ov9bGDpU/zei7+yxnYn4uX30dfq5Gv99UfSZS3+GGNsMpePqy10TRXm0D/qoP1Zc13k7r8c51THcjm+RDo/rM4exTSN8TNN6L8fU0sjpM//BZbFv47bGNt0Dvt7ODk/h8cmGUHy9JRyf+R3GqhDXnMBwEyFPF8LSFxybrYKbZQOiMtVr4zISQEel1q9OzcHHtXssgNb+Zwmf61ByPg4k5CE6o1gJ5WH+nJhHslqkZINxVNcrAbx+bSlu53kA15Whz+oSPORXhH3ZrtPBGHwfkYc/8DN/pwXixU1JjemqINnr/c1h2Cbuxo9HtGlwWIL5EXLfHcrCM2ujcMbcPbBN94dt5k7YZlBM2IbV0c4pczhZau5AEj8jWAZZrAz4dLyM50TU+ghWwUH3aN3WYJx42i1Qc/2dcw9OuvoJFJVoI4ztjnL0uHaAqh084dS+WLMlSC23YsSny9S0L7YbnsfS7fuxdX+UGgVsu/EFfLUuQN9Kg9PFzbjcHM0yyFLKn/NLKtXk17d8vgun6QLYc+ZGJYMH6f5X0LbcDMz7cRQ6tL6i4RmF6D3lVzUB9DcBMbhnnp8aBfzE19sav7PuTKt/Cdrqx4R/iE3ljPphl4JRCsaOhK/XG1brjO/WnE+bwnlfndG4vznPm96r85jymrftFPy9G/mD35v3U9+18X1qeUBbbV7O8GfnHxucZrWdt/NanlPLV96P7/zsfn3e/tDh7bRzuh+PMS/zfD/Xal9v19PFaWrAU2cgODYL322PwE+7ovG9f6Tqx2ceZMDYy6uU4B0kCWNh9Bb7E3JI+rQaL+6XxoM/zI9haw4sfDw3Hs+Tx6NLWQgj0pyfuaaNYWH5aEMYxq8Ox4y1h+k1DDO3xOGrwGSkFLhOz2Kw+kgmhv8UjJd/2IM1plHMLHsf+IVh6MIA7InXBprwvIR0CpKZeLzwI+3z4x68siQYYxYHq9cXFu5GMF2zgRLACm7ydYadg2SKazV5xDPDtYI5xVr/wFyKSlr8xU/rYDuZJ3t+ALaz7sLFNz9L90ETRx5xe83d9G+dnxN8ys34daOryJmZsXiTEr7f3joMAYfjkG8vx38eeoN+M57HtJ836Vtp8OAUlj1+5jFPc8MDOwpY/kjueFqamz7biTOmblDzAHKwAD6/9ADq6IvlR+VVVdWhsISvT/u+04tKce3MVbhi2kpsjkxXfQDPfPtn9TmbxLK70y4CKAWj870UjMcPvgpGzo/uHG0+N32lLvfXOF5j6BvycvM+3rZjnHnBDc5/anvj++d8bpUvGLfPehp9pc/znJ55Tb33SIfn9Xmv6ebjaOd2OZ/HMa3O7bmvr/soHDtYWvhRXssCY/FrcDxFgppuJbvYdUAF98s7nKI9tsxbhOnBItEaWACj04vVJMmxJHx8bn4fRctiM+2NzdPcNPyz/xF8uzkU3245hEUUleW+RaO+rpa2O4wFG0OxcGuYkki1nI65PCAK89fuQ4b+mDO+N9x/0SAkKh2frtmPhZsP47tNh/HNxkMkTM77xMdQzzbm/nBG0GeuXbOXaZ/53uQ7qlyC79Yr075S/fuUAJ5+G556aVLjwJFqkvEb+w1XI4C5CfjrJRv0NZ78vGUvbNcMxqn9x5JkaqOin5r4NWxXDMJ7i9ZrG+nwtRc5tGZqThsLodF3ka/l3Y0R+Ot7a3HatI0qzqD449g1ePyHEGyMyUUYfRc80IVrM5lD6QXoNXE5+ry/Bvd9uhGXTF6BMUuD8MTX20kOXZ/Q0h3pVALo8vsrBaPH9UnBeOxoq9HuvvK5y3sT7vnA23YK/s6NPzp01PepDmD+/pufzy3/0DFjcU7XY2jv+Y8Nz3S0IJ/Hz8Vc03aM9bVZvLfY1+v1CMcUbprbFZGuRvD6HUxWsTokAeEke2ZYFiLTWMK8B6+PySiCMZ/f0cICGJdtR3x2iXrlZkntMz9j165qnxiWG07v9/5R+H5nFNYfSFLLfcFp8z+Shq+2hOPXvfEuMrlmXyK+3BKGvbGmgR0U+ibIKCxV5+HnEXNNKTeZG3PmMVzT6Sh3ThzNwQMt+B7zOpbDzMIKNQCEB4doslWjmsofe36Ccw7Ak27Clz+u1Y+qpe0mQwBP7Yvpny/V13gSFB5Pvw/Poe/ID1BG3xl/FSt3h8J2+dOY+JNr30G+zzzpNtdQctM1D+Lg99xEzWn+Nigel8/aiFvmbcONc7fiujlb0HfuNpw7cQ2u+WAjnv4uAGmFZSp9zLKQeNwwfSXumbMe10xZgVUHte/jS7pf9grPKYW6G60WQCkY1RspGIWm4fygpFr/HvVmfl5mfM+cp1zE22IbxmM7E+7rVF5Qn+kPEm76Ny+j98b2zu+c84a2zNjGwNt5vZ7TdHxnONPR1D1wzYeu6eJ1VtemtnQ7Z5+5cz329dhOT2tXz/udfbQ7C9DuyExsOZyqagI5Nh9OwZ6YTFUDZsDNl3FZdvCTK/jVKnhdPAUPnmgNPCCBJ0nmueU4jHnmOBKyHY01TlxLxeleERyvJo3mJujmwCL3485oEsbkxrQm55WoJnA+zgZa7m3QCk9MvSwwDitIjn7aFYM4/akZTFVNvYcAcnBTMof2SDltWQEJYKGjhgSMJbEGNyvBu0MNAOEnfYSGxepH1WoAr72Hfs9YAE+5GR98tUxf40l2YQn+fNdIPDp2Pu3HI7DrkZZvxx9uG44Pf9mmb6XBAsj9FFn+WE61Vy1Y6jbsj8esX/bg41UhmL1yL2atCMa0pYHYGZaMIns5ymg7FsZq/R5mFjowc3kwPl6zH9+QSM+g98v3xGDhtnASXes+md2JVgtgmyAFox5SMB5LZBqYzgblayPzE35DnX8cqXUef1x5p/n7up6zK8L/pjszLHn8KLCdERlqQAcHC2FQbJZLTR73u+M533jSYBYyX2H0dTtaeBJlniQ5Nb/MI3jeOp5omWF59T+Srqak4ZrA3ZEZjTV6vuBau1UhCdh8KFX1L2T4MWZcA7iejrNJLdck0x1+NvFa2s4vNFnVmhpPKmF4UmtjzkAjSsu1x8mxiDkqtDkF+bnHPLiE7y8vK3RU4rwbn4bt7Lth63kXevYZSHLlPG5ufjFOvuKxxlHAi1e5ipwZfqbvJQPewx1jPgL5qJrMOjm3CL+/bRhmLdmib6XBAljCTdPcbG0KHuXLzdZfbQ7Dh6v34+N1BzFn7QG8vzIEu6O0eQ/5Wiuq6tT2vC3f98KySny05gA+WLUP0RmFmE3vxy8JVMfgZyl3dzr3L4HgBSkY2wNfBaNMeN7xxM8d6lLj7fyjRouWZMfm7ut+zq4IX39nJ8dejsBontIlR8VePcyjVxmeLoSfEpGaRzLmJfipFq0RQK5540eo8Rx5GQUVyCg0BX3miZN57jkWDpbXvXHZ2B6ergSWnx7CTZpNEZdVTJKXgu0kj9y/kCmtqMb2sHQ1zc0OWl6uD2RxJzXPgU2hKWqbbXQ+7jtnwJLnLoA8n2IFmZg22XW9agrm+8PpZ/ksq25AJgnaPy5/FLbz7lX9/waPmq4fUWPl+l04gR8FdwFPD3M7du8N19d4wvp732sf4zfXDsEv2/arBfuiU3DCLS/j4mcmIr/YOW0NS6gSPr1W0hzcH3BZQAw+8zukRPBLinnrQ9UzjJXomrYtKatFNV1jLuWj+X6H1XZBMZmqmZzf/xLkrM3szrT6l0AKxo5HCsb2ga/fG77WCcLxxPGQl7OKy9S8eweT8htjX0Kei9ww5qdX+IrWCGAdCRIPjOB+aGqOuuKKxsgk8eN1BaVVjTV3PPiE5ZVHKHPtJdfkNUVSbol6iglv7yDxY7iPo5rWJjpTHcvbNXAfx920H0+Hw+c1BJLhCaMduvhxLR9/9gZXVBaX1YBbs4MPRuF3PAE0zwF42i14dern+lYaE2YvVDV/3D/wN6f1xdZdJHZeYLG8fdSHqs8fzwHILNu+HyfwyOCbX0JYrOvIZ3dhVWmn4Oc28+Te32w7okSOg0WQ/0DgylGX7UkC+Xr4D4YfdkapffhJMYtJIFkcd0ak62fs3rT6l0AKRqGr0CUEkLtTtHdNbUeco1VoI/nNA6oY44+dTp30DuB4mAaGR/zyPHs89YoRh0gCzbVpPCiAJ/zl2jcWM1/RmkEgLHZcA8hTpHBTrzmyiyuRxwLIAyh4oAJtz6OC98Xz1DQkrSSxSblNPw2EH322Ny5X1XLyZM0My8u+hFwlwodSChqnmjHDi1g4eZv9iXlqe7MAsgQZ/e74CSLl1XWqxs+KWtrYXq7VsAYdiMRvTr8VtoseVH38nh8xWS03+HThKjX4gwXxz+feg4ho34Ndrhk6HbZrnsWO0Bj1+aet+9Qo4JtHfIAafvyKDl9PuUnkGkNvomZx+1n1i4zFMoofSe64hpTXGduyLHLtJsPfO48k/3l3tNqe91u0IxIRdM+E7iSAUjASUjD6oqXTwHQGvI8M71wcTTp97dP08fxgHlBlwH1Zm5vP2zrNQvPJIqmLIOmLTi9qDP5c4HB23GcB5NG4XBNnfgKEVbRmEAgPlsiza3PkqVd7dWPkUuSXaMETKNdRmrg2j+WVxYxfeZ7ApkgvLFW1nAdIGotKNcllATyUXKCWx2RZH4MFRztPAcJIEkPpfFZP+eCaNZY/DhZB/uyOki9aHxGdgIEvj4ftpOth+8/1+Heve5GUnqNvpbFxexBsf7+CJPBG/O7sO/DB/EWIjk1QAuzOB4vW4nd9huC8IZOQXeRARn4R+rxMQnjZADw7xfV5wNzczulTsuoW/D2wIPNgl1UhiVgZkqAG2/iFpijBZenj7VgAq2u0lPB1cl9M3ufXvQkqeEohflSg0IUF8Hj5IW7rQqbp40nBeDS0TVcHQ8Cdze3aYBv+Pjzl3DkQR1/WOFhK29el+d7ou8mDhxq/SNP59PXaPp4TnVsuN53PZTS7cQ59oJLnZOWu+cs9nXPdr4v+zwOR1CAjdU59ZLxpH3PW8bhuy3TyMfUBULxcv04jn3vcWzes7q3rPi1Ls9AyUgvKlPTwVCtGRGfa1WAMAxZAnjSYa+KMJ0C4B6/jfSx8p9nwvtzMy1OlcE2fMVceB0sh1/xx8PxzDD+2LCKVp6HheQOL1fyBTdVAstiGp/DE0oWNAshPtgijz1z7mZZvPYk01/bxeuNcR+i8Vs/51QSQBIlrAknyuA+gN8Z+sAinXv0srh0wEVc/9i4GvfGZvsbJ/rA4XP3oO7TNBFz1+Hv47/VD0P+VOZbXOeKDpTjnscmYvngnCVotMgrsuHjwh7hw0ExM/2m72oblk+2R77UhqhU12qsRXHPJT35Zsz8RG0jqeHDM+oNJWEfB97+ylq9P29aoLeVX7hu5dl+S2odjFUlghpdJubsbrbY3KRhNP/RSMNI+UjB6g++dMZLauN/0ju6X+fvW39O9M7Y13vP++tfViKtYa/fenHeNYzjfa3nf89zeljPuaXQ9h/Fvwj29ZhrT6XU7Oi7lDT8//hevL/HxR4P1Ovd0Orcx52/+d+krrQYu57BMd8vSLDQPLrtTLUb3xmeVNDaPMrwd973jJlizlJmDBY1FStOBo4P35b5xxgTFas48U/BTJ1hAjLTxI8uiMzV55XkCuQbQqlbODAtgVAbJIgWn130Z13Rawec0zqVJcrF60oc7LFZlqoaMBLBSe/VGRS0JXnIZvtqUiK82J+KLjQnIKnSdNJlrPL/g9RQLtiQhIrOSzmt9l+OzSvHZ2hjMXxWJnKIKVNc2YE1QOqb/fBg/b09QTc8sbdw/kWv+SkkS+TM3R/MziXnwB3/mpuyojCJsDE1Rg122Hk5VwVKXWVSm+gi6CyD/kcB9I3mAzdYw2p6CawTz5Ckgik5RfScFo3rjZTs6rhSMXQJn3ja/d/9utPcq/3B+MkJtzOv5s/n7c7uv9B0YedB8Pudyzs+e5/O6nPdT5zTWEaZzGP/2rNPrxEinr+14nTnP+cozltetjml1bQSt52PzPenTx3daDczn8JbulqS5s8Dp78xwLRKP3OVgETQimSSwqKyqsfmSy3j+zMLEtWZWwc+E5fnkWouDrKiwlESPg2XQPWg5P1mD4WlPuN9f4zyBOSUqLb7g9QkkuDzXINdqMjzCmT9zGLWL7rAAmucn5PdmSTbD/eT4KSIcLF2+KKuowQ9bY/HTtjh8uykaG0JSlEwZcFp5+U/bY7Foc4wSO1/w/h/8cggxadok1Txye86vYfiR9jf67LGgFpXVkrjXkNhT0KuxjoMf4ccDfniENQ968Y/IxE6KbfQ5UU31w83m2nHMTdyhiXnYQdvsisigfWjfyAw13YzQSQRQCkbf27WkkLG8bnVMq2sjaL0UjBqcfm+0RU23+Z40lc+N78USU2225fdt8R043zc/n6uaW3UszzxjPoe2iY/0Eo3p9LqdH52PgvKgsdpXnvHIgx7pdE2zcb/Vq/kPHR+4nN8y3S1Lc2fBVz7vDLDQ8fQt7iN5jdG+3KePXYSDnw/rVcooeGJjY5Lm1qA9kownSbYOXlfCVWcEp4sHpiiBpTTzXIXcLOwLvmZN4krVoBWWLR5hnEKfebk3qeNR0bxP45yEdC6jBtGKJryvEW6q3bg/HRv2pWHt3lTsj83T12gkZjuwak8KNtL61XuSkU7X6ouAI9lYuCUOu8KzVY1qZkEFFvsn4Put8cjIL1fp4tZjbuZVNZXVPEWNJqvlVdprJQkgy3xQbDaCYrIRGK3FrsgsRKTx0164+Vjb3iyAPP8fj67mmkAeUc3Pjm7mbejytPqXQApGYx3hdg5tEykY1RIfae4s+CoY26bQ5HvvlGU9q6h7byzjMO6ny3La2PnZfF/1Zapp3Ti+sZ7zrnm9nifcjsfns1ruDPo3wsdRCTadw0/r6sDb8Cr39Joxp9PZ1UHfTnWZ0NKsbaflT/Px3POY+Xh+Rtot06mHlkD9s6lLh76Oj+frHLzGnB4b5e2m0ux+DzoLnLbOCteesTzxHHuZRZ7BAsj9+hguxFkIWPRYBK2C13FfstbCU7Bw86+V/HGwAPLTQhhOFzfZclr5Wnj+QB5FbK5Bc4ebq9NIhDhYAHnqGeN6WexKLJp1GW56TtPPw5FWUEZp8V3b2By4CTUkJh+7InKw60gODicV6ms0+GkdO0nmAiJz4U+vRq2lNw4lFmJ1cBqSSBx5NhuuUd10IBP+YVmo5Ko7Ha2vorOm0j34EXXhqYVqdDWPfOYIjqP0pRSoGkLehvc3CyALdHBsjtqHX3mQjqDR6l+CtvkxkYJRCsZjD6fNG77WHQ18PzrpbeiEUJ5t95vVEefoHLR1Xm5L8hyVyCDxMc+1Zw6WI6M2jIt4fpoDix4//ssqWJyspk9pKVwzxaJXUl5rGfz4tMpqp2hyv0ROqzndvuYiZAFUkkvbcg0nTz1j3Id02teqFpMvK4fEi/czn4elsLXwsaPS7DgYX4jQhEIlcDyBtAHf04iUYhykdfvjCpFT7F0A+e6HJRVhX2wB+BG9StKqNMFMzXUdjMHeZhY+c/A+3H+Qp9kJTeS5IQtwMLFAjZwOpffcf5BrCVkATTPLKBnnOSR5G56eh/OFoNFJBNCJFIwtQQrGtqTDBNAQbl2gBd90xCTk3WGi885OHZXaxvx63oLn3eOaOAOWKh6EwSNf3cNOwc+0bQtYYlgwNNl0Ow995oEf5n513F8wu5jnDdQiq6iSBMZ7TSQPJsmia8vWr5Mljq+VP7MU8rndYUnLJQHk7VzuD4lqW5CaV47ItBJEpzsQkVriMQl3Sm4ZrbcjktZxDac3WBZ5m9gMR2MtXSXFkVQ7Mgs99zP6KhpNv0aw/PEtTsqxIzylAIdTSEyTKeiVZVCNBKYk8rGd3wQPWKlQo4d5uhyeS5KfuyxodC4BlIKxRUjB2HHIE28EoX2pqmEB1Ebueguea89cw8W1bl4FkJbziNK2hIWTpZLlUjtPtWr6ZXk1wzV2OTxXYIkWnG4epeoNHvGaW6xvr+YX5OvVPmfTe+6D6A6LlTHS2fX+tI0A8vESsnkEdhnisxxqQI0ZltqE7FIVvK03+J7FZvAgHn4kXwN9zzx4pRahicVKWK3g28ktwxUkgSyCPAegQUZhmZpmh/v9GcHT5XAzNO/HYmwmvaBUTZUTmV6knjHN7821td2ZVtubFIyCIAhCa+GBB1yjZUzhYhUsGlzbxnA/L5YwB8mWVfCgDKuas9bCMsJyyRJoNe8di1lBqed8gcaj4qzg68ilbfL14O2N9zyfIT8Wzh2uccxX8xK6Bp/b3AfuaOF+eml55ep5x2n5FaqG0XxUFtV0Ws79FrkZ3Btc85lI8seDYrgZmd0ro6CSRMxBMue776BRE2h+egk3kUfy/Ir6FDkcPAciPz/aHd4rOc+hpo/h6XhiMu1KBLmvpNAGAigIgiAcP7Rpq00bwrVmPNGy+zx75uD1LIpMZXW9khR+7qtl6CLYFn0AzbDE8CAI7n9odWSuyWTp46ZqIwop3d5GI/OUJDzNC9eweQvu9+gudVyzZnW/eJmv/obNheflyyriJmxujq5Wr/ykEwOtmZubrqvUqF1v8OPZ0kj4OFgGuZ9eUk45YrPKaH/vNYd8vUoAKbjp2CDXXoGYDDtiM0tUxKhXO8myZ3MyD7xhAYzLLkZ8jl0Lfc7EtrhHxzsigIKg46tglJpuoavQWQWQRYFFSU3r4iV4PYuJ2p4kz6cA6uFr9O3RwOct4QEhFFZNiZw+ljBuijWCZYnT4g4/+oyvicXNvL17qPV0DJZLA35vtR+fqy3khmvd8kpqSGa14PdGUyzfUp6rL5eW5ZTQd+JDAEtJ+rKUKLK8a8/rTcotRyIFH9fbt8Pn59o/FkCWRoZlnqcD4nkWE3hy8GwHEnN40nCHqpV1h7/7tLxSEk7nXIkc8Vl2JfHdnVb/EkjBKHQVfBWMnbXQFISW0lnzsiE07lOsmINr0wwJYplQAljpPXh9WzSHGrD4OEg0OOwkQBWUBndYkljEXNNN21rIIl8LX5N5W29hTERtXA+LFH92346XmZtMjxa+1sKyWhRQqNfS2sZ7z+uKyuvUunxazs/i9QbfI35mMgfvz5M7pxdUIb2wymcTvXpCCAlgGYVRA1hdW6fmVTTmPeRgIeS5EI1peMywAKYXaOt5PyNYIM2PFeyutPqXQApGoasgAih0BzprXuYC312c3IPlxqjdYulwkEBwDZO3cJBs8KjStkQNPCmrVhJoJZdcS+WRbgrvAui6rXvwepZdFlquLeR9+Kxq9DGlwxw8QIa3aytKWDJ5mhsKfkoH31OGz899LHkdL/clcjzwg+WRg9/bK+pIKLVoSs5Zpln+jGZ8vocsfTw/ojm4H6LVIBvejUcop/Ici7ydHil0DG9PV+lOiAAKgo4IoCAcO7iwdp/Hzz1YcoyBFyx2pSQTXBNmFVzTxOvNI0jbilpKg7e+hSyoLG5qoIhLcH9EfSMdlhaWwzKSNs/tteBj8THVtroAG+dwn4+Qz8HX3Vb9Hrk5215eR7LHo601oWb48A5aZiwvrfJeA6ilVU8biSLLJH/mdLYUzgPeJgm3erwdL+HBK+kFFWo/I1gCuXa4uyMCKAjNQLo6CEL7woU1F8osCu5iY8gNS4+5oOdaQCsJNJ4h21Yi1Fz4fNo1uMkZLeOnlriPGjZEjmu2+DrUdm5hJ1li2WUZY3HiQSh8D9Q5rLan5b5GHLcErn0rqeCpb+pRQlFKwXDfRV5mXu7tTrtLpPaq1Qa2hIqqWpI35+Ta5uCRwd5qE3nangzTpNwc/Lncoka2u9Fqe5OCURAEQWgLuClRm2PPU2w43Jtz+ZMhfO4C2JZ9/5oLCx3XUhlzEZpD1WBSmAeOqCllaB33X+OmW+v9ePAHXRdtw+/5MXH83mpbDt7Gqrn5aFDP39VFzwi+rdzH0BBDLVwfv2aGRwhzUzLXGHINoqo5JBFsSc0s3zN+2oh50mtzaBNgWw/q4HvCNYS8jRE86XaenUcvd28JlOo7QRCEbkRnbrWpra9XkmSEc8Jl6/52jFF7ZpY/7jN3LOBmWm8CyHP5sZzxEzV4O55Sha9I1Ri6bWsVvC9LItcAFpVV0T7eRLOmzcSG+xuy4HENHwe/5++BBdBBAuhcTkLn5fspq9JqCZ2ySJ9pX36ub3PgSlyeIzGnuEq98mTXVsFS596szINAeG5JlkeeT9EZVZoM0vtj8YdCZ0EEUBB0fBWMUtMtdBU6e7cdFgmuSauq5doiEhpdbHz1uXMXQGO0akfDTa/uAqikT38kHUsf13IWllZROrU+aPy0Et7GvI9VGGLH94GvmcW3hM/F+5qCt2urGsBqFj2+p5RmNaiGgmthlQCal9P7aotJsfkrMyTRHA6SQl9zB7rD18Tyx89Y9gheXqJNgs0SWGFq/uYcwyPL+QkzSh5NwfvxU1aOVV7pDLT6l0AKRqGr4KtglL6uQlfheMrLLDJc+PMzeK2ehsGwDDnKTQJIMnisanW4nxrPD2hMFcNRUuba7MtwLR4v4xoq4xrdRc49eOQxX6sB98Pj5eZzGeerbiOpUQJI95OlmoNFj+f84+ZbJYDm5aZzGne/kr8bXRLNYSxrbh9NFmB+KkqBo9IjeDoXlm4+ltqOpJAH6RjwPWLhMz+ZxQiuHeTm9e5Kq38JpGAUugoigEJ34HjKyzw69v+3d685bWthGEanwlCYOUNhAq3aczhUlfjB8Wt7042bOE6TtMXfWtIWkAshIYofbd/GABqiKt8fkoaYzgoyRMUQIuNhUjaGxbUl6n4OwOOrryOxlmjr73Ns9MGUbw/dJo/XB9AlEnrLnWyyej3x2V+W1/3bvCdw/q7M7iUex5105uv7kfskGg8duuWQPGbOiNKfXaWN6cwnPyIuZ3+ZTp83XZZZ2cTep6cE5PuReFzGeSUCEGYCEP4eSZ2cbq2Pm7UZo8TK1hmlW8kM3TLmEjtrsjq1HVfw0EjQfR1Cp50CrzcG8jI4h3GtCdDscNKCrR/5m/ufc5vsdR157HyfGcHn7jbLkfusnUGkl9t9/nc6JmI/xsuG5798uom6th1oZlszezidTeX9yHEVKx8ORgDCBjZ1gN8vp0/LGTcSOVPY/NnAOyUzjy3a2tdTq2PHGbMh7qbbT9v0vcXc8HMiOLNZmXVbyurLPgDz/bGZ0l+R1/tQvGU7xkOXt3/PuF1mLjtyu4xcv3YGkV6ef86EkkPm9COXtZm+YzL7mlnB3PbTHIwZ+TmnosvfUtXF9WbBCMAtTKsgX8YIutZqzVvL39xmARNkmY3ask1iAi+zVXm+LeoSj2v3zO99H4zrq5vPlaBbhtvaaA+dr/k5s3DL27TRzxqekv99Ox9yi798f87sXV6X7Hgz3ne+/7g6+3ov14dj+g6gEGttbi97yrYoy+rd5zNm5frtCNdM2+FNM4dj/A3jZeM2dVuNs5OLcFsb/QztqfudE4CRvXvfAnB4rhnnxm5Ccvwdzz/Oa1yZTwKYrS0YzXSzFwLw9tJBLczGOBuiZcsMZu7XZgAzvq+s3swex1k93uKv30P4WpJXibRDAbccCboc5qbJjiDjauAjY1wFfEYAxjjj+W2KwBweKIcJ6vc+XpPX58sckPkdXCEALRjZi7UFo4Ume+G9fHtZldvvDDIF4OnZqj4cc5+1mcMxFLvbLs+Sci0JwLWQ60e/93XbA/jQ7fpx7nad+XvauYXzNXt/b/kdWV08huPweuVrVv+e+dC7c/EngQ8T9kIAUoH38u39dGiXITi2rK5MkDx1Ubd26JtsF9kH4KmdIX5Vztl7KuRy/XImLqtYT95viLetewLH9LyH8J1Hoi6zgFsCMI/3z385ePY0vjxZDSwAYSYAAahCAMIGNnUAYE8urjcLRgCAj8X0HUAh1toA4ZMAZmsLRjPd7IUABOLiTwILRvZibcFoocleeC8DcfEngQ8T9kIAUoH3MhACEGYCEIAqBCBsYFMHAPbk4nqzYAQA+FhM3wEUYq0NED4JYLa2YDTTzV4IQCAu/iSwYGQv1haMFprshfcyEBd/EvgwYS8EIBV4LwMhAGEmAAGoQgDCBvf39+N7PePx8XG+9PX17u7u7XLX/d7rHh4e5mve/39ct+06oLaL663/gPmbFg6Vr/uTC5U9XAcAe2f6DgCgGAEIAFCMAAQAKEYAAgAUIwABAIoRgAAAxQhAAIBiBCAAQDECEACgGAEIAFCMAAQAKEYAAgAUIwABAIoRgAAAxQhAAIBiBCAAQDECEACgGAEIAFCMAAQAKEYAAgAUIwABAIoRgAAAxQhAAIBiBCAAQDECEACgGAEIAFCMAAQAKEYAAgAUIwABAIoRgAAAxQhAAIBiBCAAQDECEACgGAEIAFCMAAQAKEYAAgAUIwABAIoRgAAAxQhAAIBiBCAAQDECEACgGAEIAFCMAAQAKEYAAgAUIwABAIoRgAAAxQhAAIBiBCAAQDECEACgGAEIAFCMAAQAKEYAAgAUIwABAIoRgAAAxQhAAIBiBCAAQDECEACgGAEIAFCMAAQAKEYAAgAUIwABAIoRgAAAxQhAAIBiBCAAQDECEACgGAEIAFCMAAQAKEYAAgAUIwABAIoRgAAAxQhAAIBiBCAAQDECEACgGAEIAFDK6+v/jK98yY4Nb1gAAAAASUVORK5CYII=</SerializedThumbnailImagePng>
</SlideLayoutData>
</file>

<file path=customXml/item63.xml><?xml version="1.0" encoding="utf-8"?>
<ShapeData xmlns="http://firmglobal.com/Confirmit/reporting/powerpoint/09-09-2009" xmlns:i="http://www.w3.org/2001/XMLSchema-instance" i:type="TextData">
  <PowerPointShapeId>1610e6b0-105b-48f3-b0ef-98bb2166f785</PowerPointShapeId>
  <ReportId>7e4c9f2d-b76a-4fc4-b77b-4b575acc6be1</ReportId>
  <OriginMode>View</OriginMode>
  <Name>_University_of_Minnesota_2019__Staff_All_NVG_v210__Engagement_Profile__MostEffectivePct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30af53bd-eca0-43cf-87f3-264404843805</TextId>
</ShapeData>
</file>

<file path=customXml/item64.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BxxSURBVHhe7d07luM2AgVQRxNPOGEvYeKKHHoZjmobs4XegXfRqRfioJdSI/Aj8QNQJEhUC4V7z+GZtkQRAEkATyKH9dsHAABNEQABABojAAIANEYABABojAAIANAYARAAoDECIABAYwRAAIDGCIAAAI0RAAEAGiMAAgA0RgAEAGiMAAgA0BgBEACgMQIgAEBjBEAAgMYIgAAAjREAAQAaIwACADRGAAQAaIwACADQGAEQAKAxAiAAQGMEQACAxlQXAP/666+P33777b78+eefwzuv/d7vv/8+vPPx8ffff3vvi7738+fP2Xvfvn0b3vn17/33v/8d3gGgdX4BBABojAAIANCY6gLg//73v+FfAADkqC4AhnuZgOP0HQBGAiA0Qt8BYCQAQiP0HQBG1c0I7gGEPAIgACMzAgBAYwRAAIDGuAQMANCY6gKg+5ggj74DwEgAhEboOwCMBEBohL4DwKi6GcE9gJBHAARgZEYAAGiMAAgA0BiXgAEAGlNdAHQfE+TRdwAYCYDQCH0HgJEACI3QdwAYVTcjuAcQ8giAAIzMCAAAjREAAQAa4xIwAEBjqguA7mOCPPoOACMBEBqh7wAwEgChEfoOAKPqZgT3AEKeEgHwjz/+GP718fHz58+ujHH59u3b8I73an8vmL4Xlinvfd33wnkwfS+cJyPvxd+rxfxIAxwQBj4A6mP0BrIJgAC933//ffhXHaobvV0ChtchAAL0ahsPqxu9TTiQp0Tf+fvvv4d/AbRNACxMAIQ8+s7X98/3t+44v/8YXviFXqku8BkEwMJMYpDnpfvOj/eufm/f/xlemBMm9mk7AP74eL+V95uThF+ktisi1aUp9wBCnhIB8LKbngXASwiAAiDs5ec0INtloVIAvIQAKADCXgIgkC0dAIfJuFvePhK57iE7AE7L6ZflOv1n329rTtZ9+/7xKOn5Nrb98/H9bf75VTuG9j2W9T7p69m//uN9um6o+z7T/TT+O1Ve70zbt9udrkuiPbv30fpYfp/tr8eSOp92WdXnscz20cFjOzN8drXP95Z96vhxNY+BKcwlYHgdYcJZWweDpyFmmPAOBcB/vn+8hW1PXoytN06+b7c6rba/cxtpwwS8CpSPyb4Lc7ONjZP2fJ+M5c73w7gv94XA6TamZfaBchFATrX9ebuPtOfYPkocy/Ezzyv/3Op8jNfnaL3XVY4EwJ1lnzt+lBD2fU2qC4C17WB4FSX6TvwL2ThhTZfI5DeVEQC7yXcWQIIhYExevweRyKy4dxsp0WC1R2TiH+u52gexkJBwb+uq7utwdKbte9p9uj0b+yge8tZtzBPfB33ZO451st57AuD+ss+eu1wvHMuaCIDQiM/rO8MkdCvvsSx+vVgaJsJny2OiTE/2fTh5lJeeuPdvI+7EZDu0dxqOxnCzqs7wS08qHE8lt3E/JmObzrR9X7tPtye5j1IhrGwAHOvzdPNH6r3a5t6yz567lBCOUU0EQGjE5/adYYLqltSEPRGZNKdWYWK8/JVcdgTAA9uIOxE4kiHhRGC6SW7jZhYMTrV9X7tPt+dIkOqUDYDbZU8cqfcq2O0s+/S5SwkeA1OYewAhT5gYrnZZf8wNgDsm++Tke2AbcfsDx1j/5bIOCZ8cALPaXiYA7t9HpQPgzSqYDduO/Op5qt6rcm72lH363IUKAyDwOsJEdYmjAfDAZJ8ODWcDQzoUPAy/6CzLj7R33cbBJQFw+cvSmbbvafeR9hzdR6UD4Liv3vqQNS7rhpyv9yrs7S37qrbSMgEQyBYmp0scDoDj5Pv8Ulc6NOzfRkr/q1oqkASJibpwAFyVt/rF6Fzbn7f7SHuO7qNUuVeFon47z/f3/nqPr81XHY/B9PW9ZZ8/d7mex8AU5hIwvI4weV3icAC8GUPN4peobt3JipuhYec2kqKf7yfn/uORiXr8zG1Zh5s9gSltbGt4TMqj/mMdFvvgTNuftnvYzq72HN1HqQAY2c4o0da4cTuRJdLePfW+h8XJ5/sQ3S+PfbS37JtEm1bH71DbOSMcp5pUFwBr28HwKkr0nV92D+DdMLFOl8VK26EheL6NbevPRyf/+xICQ//aOtxcEQD7QDINGNFQ1DnT9u12H2vPkX20/1jeyz4YgrpyVusO2569vq/enbEOw9K9P7w23Uf7yw6W5d+W5Q4/2Hbyhf1fEwEQGqHv0KzoJdiEjXWfB9CTSpR9pO2cUtsYKwBCI/Qd2jT8SrYzAfVBKx6Y9tz7eMb1ZR9rO+d4DExh7gGEPCUCoP7Iq+tDVeoSeETqkunwS1rRMHVx2YfbTlP8JABkKxEq4deL3Ft3Wz7nh7RfWTYtMXoD2cLEBIDHwBTnkhO8DgEQoFfbeFjd6G3CgTwl+o4vZAA9AbAwARDy6DsA5QiAhZnEII++A1COx8AU5pIT5CkRAPXHx7PbVn/5oRK1178mW8/5W/EAZwrzkwCQrUSofE3pB+oKgLk+6yHFV5VzfjuvGQBrOw5cRQAEsgmA5KsteJzfjgD4tfuQx8AU5pITvA4BkHy1BY/z2xEAv3Yfqm08rG70bmfCgWuV6DvXfiEbJohx6SaK/rXp5cl+Eo38TdTkhLnYbnSd8PHpOo8/nzV//bHc67QxUa8/u/6zXNP2pOowOrJuZ6jbY9m33/pywjYn+27258n27dOUp/u086SMsW3Lgift2VfOc7u2s2NfTwPg+O/UutN2zJ3b91O1HYdXF9pUEwEQGvHafWeYZCYho5s03t66v406nSimIWgmNmGOf1t18uJ0Eh71E9QkRIXPxQLPcpILohP1uj23jX58fwvlzOs+DQKPdo7rzoPdkXW7Ns0qNU7ki7AYqf+4j99u211N0jv36XMb+/TQcZvuz9h+3yjnkPR29u7r6fGbrr9ux82J8/mY2o7D6wr7pSYC4F5DR9h/7oaTPTJJfZpxAOqXrD7XtXkxWVCtVx6cohPgTf96fgDsPj+bhIIhMN1f3zMxbayTKjfa/9fbGSfUVdBKBrN960bF1tsoJ9befft0j/Q+3V3GGFCG1+L7fc/x3ePgdrb266ptkW1HPn/dvp+q7Ti8Lo+BKWzfJafhRDvcIfoTO3p+RgPgxvpdHWITwGfo67WaJKKetVkA/CrCZHK1ay4BRyaU0dDv8gLgk4ntfm4P5W/2143Ja1XuRntu5mWP7Yn0wWTb960bNdR1tl4yqMT2x959ukdqW8fKGPfJ29vwv6tKbxy7Qw5uJ7Kvk8fvfg5O2pZ9Ph9V23HgKtUFwF1Cx3l/v51sRwPYRhiK2lo/nOy/KgD2HW1fOzbaIADyRBjoz9uYGM4EwOGz4bX4Mjm3Z+seCz5HJuqgnzwfZSRDQbLt+9aNioSSdf3HciL74cg+fSqxnw6XMYan2HvB9vHY7+B2Ivs6efxuVqHqzPl8SG3Hgat8wQD4CDRdZzt0sm0Fupit9cPJLgDytYXB/ryNiWGYhE4FwH0doTNO0N0y+9xGHVcBanui+8wAOGvPZDkdABNtOyaxnw6XMWynW2Jj7vbx2G97O3v2dfL43ewOgKfbsVTbcXhdHgNT2NNLTt1JO3Si6b+fSHXex7kaTt71oL13/Yfpt6SwxNZJ6weJ6TJv3/r925K4FPW0DZP9N99uap+eaFsoa3b/yJNtDIPjY0nUaRzEVstyu+eOS6vCvjpv2PefeAn4mf4cnJaxsa1Uub/0EvB4Pi/201DX7AB4Yp+upbZ1rIz7sfox9PWT20tLbWf/vk4ev1gfuPB83lbbcXhd4XjVpLoA+GwHdx3sfoL1nWr/+ba1fjh5lwPi0fX7DjAbfIeB+3kdIwPEzXqiCvpy9rV7ow1d3db/T8CuzNXkdqZtN2Hdt/eP90VZsYlofox7/XqLELgqf9iHqwqdrHslSgxOVz0GJn4ej68vjk0ksNyP7ez18bXUF5a09XnXnyPRyStSn1R7Ytvpy4qca8M5uO4Pe9ZN1DcSSmL1X7d/lL9P11L79EAZi3aP58t8kxvH7pDUdvbv6/H4rdYd2jF7fXVcrtz3U7Udh9cV2lyTLxYAwwm7GLRCJ0p8E1/rT/j4+RlO3uWAeGz9rvNHVu5ef1LHrXW6zjbbbt/R9vWzjTZEJqDetW3rJMuKtS9mXafo57py5gPa6bpX4qUHp8gEOE4iYZmfF/35PT0203Vnh3Lc7uI4zo756pxYb/+2UnoyjASoeLnxbXR1WX4+GLYRCxDP142UNdZpsc1Y/ftyluPdINq24TOrim3Z2Ke7yoh9fjh2s9eOlxOX2s7+fT3u1/Clet2Oxf7efV4N250fwAvadfNZx2Fo67Hz5/WENtTkawXAaNhbB4O0/gSNn4Ox7RxZf2Pd7uSPdIq7/rPzSXBi9fm+8+3rSxv16jp/rF7Lz5xp2yBZVnjrNtg8HcjWbQ6hYLXPunKuOi51efnBaZxshqU7dsNr8eMYX3d9LPtzY1y3WxYr9RPz5P3o+Tbfzn0T3XkSK7c/t+7bDEvkRBvLXr0VafuRddftDudy/9psvUj9+3K2xs3n+3SfxD7tbJeR2hfj61v74v6Z8TzaFZSCVH2XdY3v675u/Zgy/dISHWeS59X2fulc1q5gu7xLjsPQ1rxz6HV4DExhW5ecohP+TdfRdp1YG2GgO3HPBMBIJ5otW0Gj/2yyCV1nn37+yfozG21YbXe0/MyZtg2SZd3Egtg4wC2WaTuix321rQvqXonQnqtddQk4aTjOsX4NpyVDVuW+aru4VHUBMO2Kibx8AMzrkE8++yIBMK9tgwMBsP9muTwWkTp025yu19d7HgovqHvDQt8qSgCkmL7v1/6r09pXbRdX+zoBMISE5M/dW0Ft6kigC46sv7cOMf1nk5Pgqu1HQs1GvXYHwDNtG2wEwC7w3duXKmvd5u4X4ff3LkDcvwisPnhB3RsmAFKr6eXYr+SrtqsGHgNTWPySUz+Jb00S8xCRshUGzgbAPpDkfivbqv/60vdnB8BzbeskJ/rlsU3Ud/j84/X9++B03RsmAAL0io+HF6suAEZ3cDdJLMPZwp51btJhIBYAj67fh5LlZNaFu6cBpP/scr2u/FVI2x9+gmQbun22LwCea9vNMNGH4zvdRuzbbFffaRiefHZaVL9vIsuqPjvrXvl9NaHuVyt+DyBAJUqMsSV9iQC49evYVAgEz39JGIJWt0wDXHg9FiCPrt+Hp379fnlep9H6s/Fw1ddpf1BJtOFQAAxOtO1e1mIbG796PsoJdV7XKR4+h+2vtruj7gIgAAm1jbFfIgDyBSTDZqat7V1dViX0HYByPAamMJecvqirQ9ni/zk8s/XeF1YiAOqPAHXykwCv4fJf5YbL2svrtV05Ry67s8WvigB1MnrzGopclp3e2/hYar2H7xUJgAA9j4EpzCUneB0CIECvtvGwutHbhAN5SvQdX8gAegJgYQIg5NF3AMoRAAsziUEefQegHI+BKew///nP8K9+Z4dJbbqMannv58+fv/y98Jr3Pve94LPf+9e//jX86zouAQPU6ZEMKhEmNeC4En1HfwSokwAIjRAAAcrxGJjCTDiQRwAEKKe28bC60XvrnqPuj/+v/sj/rxAeQFzyT42V3n7N/vn4/tbf//YpD3wOD7B+iXPu13APIEBPAPxlwsT//vH+/iv+0kNf9msHstw6fkbbLqxb8UC2KLPxAAhATwD8VX6893/fNfyh/0QC/HELh+EA/fZbCIpvH92fg11M4D/G12+6XxS79W/LfZvTPy/Wr/vY7vg3Zh+/0E3fu28jlPl+q8P09dhr47rja/fXh+1PPzOsH69zrI6RdSf7LrwX1ot9bvS0bZPy4+3oXVe36bGJ75+nde5e/34LecO/F+FuVWb47NutPvfPPuo4rncvZ7Qsbywjuo+mbbotw7qb2wfg04UnftTky1wCfgS3xK9Js2AYJtUnAbCbpB9bub8+Bs2ZZZlDQAtlzrY9/DrZTfTT+t7+/SPy2rKYezmTADgEzU6qzp1FHRPrdnX8Pn1v2bbBZtsi688st3lh3cJnZ4Fq8v6uOveBqy8ibH95HCJ1jR3LSP3vFvW612NmKGdyvoXQd6/v1vYTQli8mkvAAHWqLgDGJ7HFryS3ZTmhjr8aDf/1mNjDZBoLgCEsJLZ5//XlXsgiFHT1ef/4PitzUodYmSE0xOrRbXtaj1DOJABOPrNV51UdU+t24WQaKJZt68335+S/l3W6i7VjdGHdpuUv6rJZ58SxXIerRZmLMrr1v28dh5tkvWL7aHpuD+VuHue0sN7VSmwTgPK+RgC8TYjTiX0+oQ/CpHl/LUyqw8Q+m4zDBDy8Pls/bj5xT4PCENAW25j94rQMDakAOGvbGD42AmCyzos6Rtcd1pnVZdm2wc623UXbMbqwbtPyn+yfWZ3vr8/rFg+Ak9cWZdwD4Kr+E6vPDPWI7KPwJWK1qej+eU4ABCjHY2AKi00460l6EvDuwoQ6/mJyC26TSTxMwNuv9++F10Poe7w2DQr9a/0EPgS0yevdMk7asdCQ/AUwbGvcRqhf2G4iAN7E6jya13G9brgvcnxv+mvZ8nOjPW17iLXj4bK6Tct/tn+mdb4HqmcBcFHmooxx/WX9Z9sIn7m/d1vuZaeO9WPd1P7pzp/J+RgT1r1aiW0C1Ki28bC60fuae44Wv+LAZ4oE05R5AL2FwZ2f+yzuAQToCYBVEAD5hQ4EwFsC7AaVcbn/WAjASxEAAQAa4zEwhbnkBHlKfDvVHwHqVF0ArO0nVngV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lvp/ojQJ2qC4BuOoc8JfqO/ghQJwEQGiEAApTjMTCFmXAgjwAIUE5t42F1o7d7juB16I8APQEQAKAxAiAAQGM8BqYwl5wgT4kblPVHgDpVFwDddA55SvQd/RGgTgIgNEIABCjHY2AKM+FAHgEQoJzaxsPqRm/3HEGeEjco648APQEQAKAxAiAAQGM8BqYwl5wgj8fAADCqLgC66RzylOg7+iNAnQRAaIQACFCOx8AUZsKBPAIgQDm1jYfVjd7uOYI8HgMDUI4ACADQGAEQAKAxHgNTmEtOkMdjYAAYVRcA3XQOeUr0Hf0RoE4CIDRCAAQox2NgCjPhQB4BEKCc2sbD6kZv9xxBHo+BAShHAAQAaIwACADQmNquiLgEDI3wGBgARtUFQDedQ54SfUd/BKiTAAiNEAABynEJuDATDuQRAAHKqW08rG70ds8R5PEYGIByBEAAgMYIgAAAjXEPYGEuOUEej4EBYFRdAHTTOeQp0Xf0R4A6CYDQCAEQoByXgAsz4UAeARCgnNrGw+pGb/ccQR6PgQEoRwAEAGiMAAgA0Bj3ABbmkhPk8RgYAEbVBUA3nUOeEn1HfwSokwAIjRAAAcpxCbgwEw7kEQAByqltPKxu9HbPEeTxGBiAcgRAAIDGCIAAAI1xD2BhLjlBHo+BAWBUXQB00znkKdF39EeAOgmA0AgBEKAcl4ALM+FAHgEQoJzaxsPqRm/3HEEej4EBKEcABABojAAIANAY9wAW5pIT5PEYGABG1QVAN51DnhJ9R38EqJMACI0QAAHKcQm4MBMO5BEAAcqpbTysbvR2zxHk8RgYgHIEQACAxgiAAACNcQ9gYS45QR6PgQFgVF0AdNM55CnRd/RHgDoJgNAIARCgHJeACzPhQB4BEKCc2sbD6kZv9xxBHo+BAShHAAQAaIwACADQGPcAFuaSE+TxGBgARtUFQDedQ54SfUd/BKiTAAiNEAABynEJuDATDuQRAAHKqW08rG70ds8R5PEYGIByBEAAgMYIgAAAjXEPYGEuOUEej4EBYFRdAHTTOeQp0Xf0R4A6CYDQCAEQoByXgAsz4UAeARCgnNrGw+pGb/ccQR6PgQEoRwAEAGiMAAgA0Bj3ABbmkhPk8RgYAEbVBUA3nUOeEn1HfwSokwAIjRAAAcpxCbgwEw7kEQAByqltPKxu9HbPEeTxGBiAcgRAAIDGCIAAAI1xD2BhLjlBHo+BAWBUXQB00znkKdF39EeAOgmA0AgBEKAcl4ALM+FAHgEQoJzaxsPqRm/3HEEej4EBKEcABABojAAIANAY9wAW5pIT5PEYGABG1QVAN51DnhJ9R38EqJMACI0QAAHKcQm4MBMO5BEAAcqpbTysbvR2zxHk8RgYgHIEQACAxgiAAACNcQ9gYS45QR6PgQFgVF0AdNM55CnRd/RHgDoJgNAIARCgHJeACzPhQB4BEKCc2sbD6kbvcB/T9F6m8GiLsNPHpaX3fv78OXvv27dvwzve+8rvBdP3wjKVei+cS1cL5+O0rL/++mt45+Pjzz///KXvTb+Nh397r433wnkwCueH99p4r/R8u+e9f//738MrdfD1HQCgMQIgAEBjBEAAgMYIgAAAjREAAQAaIwACADRGAAQAaIwACADQGAEQAKAxAiAAQGMEQACAxgiAAACNEQABABojAAIANEYABABojAAIANAYARAAoDECIABAYwRAAIDGCIAAAI0RAAEAGiMAAgA0RgAEAGiMAAgA0BgBEACgMQIgAEBjBEAAgMYIgAAAjREAAQAaIwACADRGAAQAaIwACADQGAEQAKAxAiAAQGMEQACAxgiAAACNEQABABojAAIANEYABABojAAIANAYARAAoDECIABAYwRAAIDGCIAAAI0RAAEAGiMAAgA0RgAEAGiMAAgA0BgBEACgMQIgAEBjBEAAgKZ8fPwfZBdDdHro7RUAAAAASUVORK5CYII=</SerializedThumbnailImagePng>
</SlideLayoutData>
</file>

<file path=customXml/item65.xml><?xml version="1.0" encoding="utf-8"?>
<ShapeData xmlns="http://firmglobal.com/Confirmit/reporting/powerpoint/09-09-2009" xmlns:i="http://www.w3.org/2001/XMLSchema-instance" i:type="PageTitleData">
  <PowerPointShapeId>c4651852-6e6b-4766-85b5-40850ffc957c</PowerPointShapeId>
  <ReportId>7e4c9f2d-b76a-4fc4-b77b-4b575acc6be1</ReportId>
  <OriginMode>View</OriginMode>
  <Name>_University_of_Minnesota_2019__Staff_All_NVG_v210__Results_Sorting_Tool__Page_Title_1</Name>
  <PageId>6a850352-3642-4589-b677-90a2d0a3bd84</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Key="RST_PAGED"&gt;&lt;Argument xsi:type="ParameterValueResponse" ValueId="00000000-0000-0000-0000-000000000000" IsIterator="false" Type="String" StringKeyValue="1.0" StringValue="Strengths" NumericValue="-79228162514264337593543950335" DateValue="0001-01-01T00:00:00" /&gt;&lt;/Argument&gt;&lt;Argument Key="LAST_VISITED_PAGE"&gt;&lt;Argument xsi:type="ParameterValueResponse" ValueId="00000000-0000-0000-0000-000000000000" IsIterator="false" Type="String" StringKeyValue="sorting_tool" StringValue="sorting_tool"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Key="RST"&gt;&lt;Argument xsi:type="ParameterValueResponse" ValueId="00000000-0000-0000-0000-000000000000" IsIterator="false" Type="String" StringKeyValue="1" StringValue="1"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SUmVzdWx0c1NvcnRpbmdUb29sAQcAAAAFAAAABgwAAAAEcGF0aAYNAAAANFlvdSBhcmUgaGVyZTogRXhwbG9yZSBSZXN1bHRzID4gUmVzdWx0cyBTb3J0aW5nIFRvb2wL&lt;/pageContext&gt;&lt;/DynamicReportState&gt;</SerializedDynamicReportState>
  <OverrideDynamicReportState>false</OverrideDynamicReportState>
  <PageTitleId>da5089b4-9635-4881-afcb-f0f779d9d4cd</PageTitleId>
</ShapeData>
</file>

<file path=customXml/item66.xml><?xml version="1.0" encoding="utf-8"?>
<ShapeData xmlns="http://firmglobal.com/Confirmit/reporting/powerpoint/09-09-2009" xmlns:i="http://www.w3.org/2001/XMLSchema-instance" i:type="TextData">
  <PowerPointShapeId>cf7d8649-9582-4263-8964-250f461c307a</PowerPointShapeId>
  <ReportId>aea39904-5828-42fb-94a9-5d82d3c560fd</ReportId>
  <OriginMode>View</OriginMode>
  <Name>_University_of_Minnesota_2019__Faculty_All_NVG_v210__Export_Cover__ReportFor</Name>
  <PageId>e873981f-c685-4a04-8d8b-904763c08808</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StringKeyValue="dashboard" StringValue="dashboard"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/&gt;&lt;/DynamicReportState&gt;</SerializedDynamicReportState>
  <OverrideDynamicReportState>false</OverrideDynamicReportState>
  <TextId>da6dc93a-ba12-4dce-abe5-c06cb410ec11</TextId>
</ShapeData>
</file>

<file path=customXml/item67.xml><?xml version="1.0" encoding="utf-8"?>
<ShapeData xmlns="http://firmglobal.com/Confirmit/reporting/powerpoint/09-09-2009" xmlns:i="http://www.w3.org/2001/XMLSchema-instance" i:type="PageTitleData">
  <PowerPointShapeId>f18fb975-9e39-4b42-a3ed-6035fa100be4</PowerPointShapeId>
  <ReportId>7e4c9f2d-b76a-4fc4-b77b-4b575acc6be1</ReportId>
  <OriginMode>View</OriginMode>
  <Name>_University_of_Minnesota_2019__Staff_All_NVG_v210__Respondents__Page_Title_1</Name>
  <PageId>c5298dbc-2909-4bc1-8749-1d4bb68b8fe2</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LUmVzcG9uZGVudHMBBwAAAAUAAAAGDAAAAARwYXRoBg0AAAAZWW91IGFyZSBoZXJlOiBSZXNwb25kZW50cws=&lt;/pageContext&gt;&lt;/DynamicReportState&gt;</SerializedDynamicReportState>
  <OverrideDynamicReportState>false</OverrideDynamicReportState>
  <PageTitleId>da5089b4-9635-4881-afcb-f0f779d9d4cd</PageTitleId>
</ShapeData>
</file>

<file path=customXml/item68.xml><?xml version="1.0" encoding="utf-8"?>
<ShapeData xmlns="http://firmglobal.com/Confirmit/reporting/powerpoint/09-09-2009" xmlns:i="http://www.w3.org/2001/XMLSchema-instance" i:type="TextData">
  <PowerPointShapeId>d09622a1-5bf6-4981-b880-835bc9fd6032</PowerPointShapeId>
  <ReportId>7e4c9f2d-b76a-4fc4-b77b-4b575acc6be1</ReportId>
  <OriginMode>View</OriginMode>
  <Name>_University_of_Minnesota_2019__Staff_All_NVG_v210__Engagement_Profile__Detached</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6e5a87f1-6968-46b4-877a-e4ca87eed5c2</TextId>
</ShapeData>
</file>

<file path=customXml/item69.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FGJSURBVHhe7Z19sB1nfd/VEAjYTkwcmwQoRBA3b8QNaQyEC4nNiwmZybT80c600A76p3c6dPo2QwfopNWkLcOUacoFR8YGG0WI1zgzqZuZG9zSCDHNMChywJavwLoCS3Ekx1cjI8n3SldXV3r6fJ+3/e2zz+55zjl77tmz9/ud+Uhn93nds3ef73ledneHoiiKoihqy0UDpiiKoqgpiAZMURRFUVMQDZiiKIqipiAaMEVRFEVNQTRgiqIoipqCaMAURVEUNQXRgCmKoihqCqIBUxRFUdQURAOmKIqiqCmIBkxRFEVRUxANmKIoiqKmIBowRVEURU1BNGCKoiiKmoJowBRFURQ1Be34qXuOqJv2PKZ+4vcJIaS/3Kz5sY9/W73qU0vqHQ8uq7d+uf+8XXPnl46pm3Ub/+K7HzXfQeq7aYdH1Y/c/dfqg/d+RKnP3KQuP3DrTHH1cy9XKx95q/rfb9yv/uwt92nunRgH7rxPHXzHp9SOm+5+TP3oJ45o8D8hhPSTFy08qm76/SPqTm1Kd3xpWf36NuGtf3hcvf5zT5jjv+Hj6e+mHR5VOz5+Sr3/ng8r9cANauP+V84Uav8t6sx/+XX18O2fVX/2Zm2Ub/7kxDig8z/w1nvVDvxyMV/exx8lhJBecoPmRR/7tnqDNqK3aAN+8xePqV/fRtz1h8vqZ+8/ql7wP76d/H7a4dtqx8Jfq/fv+a9K3X+DuvzpV84U1z57i1rRBvyV2/ep/6tN8v+++Z6JARP+2tvuowETQvrPj2jj+bkHjqq3ayNKGVTf+Q3N2/Sx/+Q9R9QLJ2bCNOBcaMCEkG3BC3XP95Y9R9Rbt6n5eu788jE194Un1PUfe1TdsJD+rsaDBpwLDZgQ0nv80DPmQLfj0HMMRgAwEoARgdT3NR404FxowISQ3gOjefWnl7bt0HMMhqLfonvCWHyLHyap72x0aMC50IAJIb0Gvd/rFr6t3vj5J9SdWBEcmdF2BUPxv/iZSSzIogHnQgMmhPQa9H53fmrJLD5KGVHb2N4lbvux9+C+RZs+9qXiehAf9QO4XzcVp21+Q5eDstALvq7VuWAacC40YEJIb0Hv93ptLqb3q00uZURtgDnlO7SZwUBhtn/vs99VP697l7+g+VX9GT1vlC/nnvEZ+96mQfxX3ve4+ulPPW7mqbFP5j8pUN/X7D2qfqTVYWgacC40YEJIb8GtNn/73seH7v0O6rF6vPFibhmfsbDpx3WPEiuuJdgHk0VcpIMhI80b9A+Dl37yiImDnjp44cceVb/4me+oux48bnqpcZltgvxxrDd+wv5QSX2Hw0MDzoUGTAjpLTA29EAxxJsyoDre/AU3jKzxplkK18C4YOz4jAVeP6bLg4FivhllYxu3+bzgf3zL9MR/6Q++Y/KE8f6aNl70eK/XceX9uEgDI0SPFMPmWCgFs0YZcR3aAsdwq64/6u7rMR404Fy2xIBf+O7/rHbs2BF4/hv+AcM6EPa8W28PYdf9qwcY1tOw63f/aSnsh2562bYIgxH++O9+pRT2wlteHozndZ84kAyDSb76v/2fShj2w4zfcHc5HcqDecE4U3X5O/cfNSb6G/d8rRT2t3QYjNmYrkv3Qy//uXBcz/+9b6uX7HnMlDnoBwTi4McC5nSHNWukQU8c3xfq48sfHRpwLhM14Be8818k9xNCyKSBKd56//CLr2BkP/vAUfXD//1bJg8Y5E/r3iqGkN+ke8bgV/d/1zxN6gXaJNGLRRxf7nVuOPlln3zcxP2tPzqu63Bc3aZ7wC/WbSzC0DOWaTwwYf8Z4YiLthmm6o8Dw8a+d25Nd9mU89p93zG9/VSPfRCYi/4JLMbSdZf1GQ0acC4TNWD5x0QIIVsJhp9fu2/44WeYGuZy/dCwGRLWn3G/7I99QhujBp/NdlQm9mFVMYzwrgeX1TsePK5+RdfhFt2TRR7oZaaM1xO3mYjr79OFweJYYMb4AfDzuo6Y30bbjTnc5+kfDK+6T//gGPJ4AY55p/6Rge9Mlj8aNOBcaMCEkN4B04RRomc4bI8wNuA4XxDvB+g9YrEV5obfqXu9yAsG6c07lQYMehwkTBhlIn+003id4Iu0kft8sR/hMM+f+fSSqX98TINAml/WPXQa8LYz4JPqK+aVxJfUJz6fCh/MHZ9/Qmw/oT5xFvmdU/9SxBkm3tbhj91p+WQiTpnuHQMh3QPGhCHiYXu/oMmAm0CZ6Jn+pjbfX9a91R/VpgiTTMUFiA8w7wrjG9Q7BoiDIe9U2DgGjB8pb/yCbVvqfmDkQwPOZfpzwF85Z7zHKMOASnz+b9TxSrqEKeXG22L+5TLKL3T8kDTXiI4eAyFdBMaHxU+j9gaHNWBv+HjBP4afzXCz3lcXF2b58k8eMXGx4hrDyxhGRtggE65jHAMG+LGCofLx54FpwLlM1IBzsCZ0Tn3F/T+UkSRNKUEnzWvI8mnAhGQDM/q7f/CdLTNglPeK+x43C65wSw9WMMdGCnOFMb9kjzZe3VPGoiqYHnqfb3/wuPq1zz1hRg1HNeFxDRjpsNgM+aTyz4cGnMuUDdgNwZ79G3WH6wl/5SupeDX0wYBx7MnwCBowIVnYp199W71+/2jPfh7VgF+me7RYdHW7NlekRU8SdfE9Xhiv+VGgjRfxYL6oH8rDwir876ftRjHhNgwYC7uahs3zoAHnMtUh6DsOXYJ7uKFXYcaJuBXk0LWTNe/IlHLjCYYaGk4Qp6/8QEjUqfG4s47Bf7aqq/M4x+ZHK/B9lfOp+wEQzXEb1c31l+OaejX8wBr3HJH+gjnMURdggVEM2Jr+o2ru80+Y1c8wWhgo9uFe3l/eZ3u8mB+G8SL8pfccMWG/tLfoqcOA3/yFJ9SNOu2wJtyGAWPVOHvA22IRVtUAbaOauRhrIgacMgynrB8GDellOa0b8CV1XJivV9mUxj22woDtdEGs6LyljlHI1t/hjTbS8eVzCQMe/zhIv8FCJdwKdAcefpEwmkGMYsAAxoXHSuJJVzBh3K+LhU3eeFGf27TZ3vz7R0wvEwYLnv973zLD1kiHNhM9ZAxHY3U08sw14XENGD8M0HvH6MF4D+SgAecyPQNO9W5co53dm8kdls2M53tVcfl1+2NCr6xkBL4crVT5uabReAxaIh8/siDjjntsIByfljTQsD+U5+tV/TFVH1fu00gDb/k4SL+BAf/kntFWQINRDRjAWHHr0Ru0gWJ4GeaLnvhrtPHiR4E33jgdHugB84QJ+zrgcZX+nuMcEx7XgFFflIm8Bt0a1QwNOJepGbA3iVJPKPRuZK+0gVYN2JVdihPFbTTLprqnwnLyFDQeQ2x0rryQ97jHZvEmVz5nIP4uG/DG6uvijytRfvWHRDvHQfoNDAvzsdMwYIDyMf97s25TMe+LfTBe/DCI40qwcKtkwvp/zA1jdXTOsPC4BoweO34swPTHuxWJBpzLlOaA682qvpFP0KYB+ziNajCYZBkF9rikUQ5pGLnHaogMeNxjc9hjSMerHl9EPCTtj6Np1CM+5paOg/QbGCB6oW0bMPKFkWK/+V9vm/lmEceDIVwYLtLk9iaRBi/Hj3vCeJUiwlBuU0+4DQPG/3hcJg24BwZcS9wYp5RjTLmmlBMvp05NjXuyjIKpGvC4x+ZoMuDqiIb/kVUjfxzDGHBLx0H6jTfgUY0oZcB4OxEWTOH9vn9373fMc51/5v6lUN4wi6WawKhhxYT1/3Of18Z4t33NYV1ZNOB26L0B24Z8kBp6U542DXiAgQ5kQPqpGvC4x+ZoMuDy8fl6Oclj9Cbq6zKMAbd0HKTftNEDxssY0MtFfjA2GDLmc3H70G8+aBdV4TOGbDG3O/7DKyww4LqeMP6/UbfRcc8cPWwc8w/93rfMKwxpwOPR8yHo+uFnT/n2pHQcQ64pZcUbXK9mmtKnwrbQgMc+Nov/4VSdHojybzDKyryuj5v4HmrngMc8DtJvYEZ4E9E4Bvzzuqf7w7/3bfOCAzycAmYLA37d/u+qV2uTgyEjLl6aj4VLKPO6sUzLItfNxCaM45n7whPqJt1WIww/DHzv+5Y9R8yPDrz4YZRbrwDS4alc47+cnwacy9Yvwmrq8Xh8ozyooU023g0GPCBe6JnHZuB7bQmTkKTT+3K0UuY5IM9A7rEaYgMe/9hAyCPVk4diU43qVaTXCt9Fzffj6wWJ/W0cB+k3466C9uAxkTBAGOzbda/3NZ+xLyuA+f2w7m1igZV/Kf/P3m+HrFH2qMPRSGd6wML8UBZuUbrLmTBeGwij/JXPfsfcS4w6vkmbMlYww6jx/7DvA/bgNinMN6NcroLupQH7xnbw8LJvaJsXY/kekZU19ZQpjRavrIwh8cb0sUm68rMNI/cYRNxS3uMemz8n6XuOy3Xw9WqQrFsw7BqVfrgMcxyp74H0HZgg2rNR7wMGSAcDh7nif9xW9KKPuYd8uHJgjq/X+9E7fvsfHtefv2vCRu0JI2/8cLjx44+VjPz5MGHxXmNfNwDDHbXHG4O8Xrf/CV0P3gfcTwNO9uJqyOzRhGFKyDTUaVPKjZc0jyEb8FJPDyoZiMeVM0Te+cdQZzzjHZs34E/oX8mlfJqOT8qU5Q20ps5BOtz9vVRHS3KPgwa8HYGRYRgVPUE/rzkOWASFnjAMNy4HxvgruhcKE8RwNB5kgbnjUQwMxo1eNV78/2O6LfbDy8gLJoyFX+P26pvA0DuGsNHLT9UvHxpwLlOYAyazSmHA6fDWcT/CGqcrCImAYd2ge3H+YRgpsxkG9Dxf9aklMyeMvH0PF+YIk8T9u3izEUwYL8P/6ftg1t8yPcm4bhKkh4lLs8Yw9k/dc8TUXT6EA+aPBVa+FzwJYMBY5e0Xn40ODTiXiRow6RcTMeCa+eKiR7yFhk96A4wMzzUedUWwBMaKuVHcBgRDvHnPY+ZZzbI8Oxz9XXXXH9rFWni9IAwYBivjSWCsMFXE8auoMWqIp2JhPxZEIQ4eVYk5WQx3t/GDog58V/ihwR4wDZh0kMn0gBPDyVLJ4W1CmkEvDguj2jBgcKc2YQxpw4gx5PyiqHeLOVv0Hn2vG/PCg15sANN9+SftymXfm4YBG9PV9f879y+pO3SZr9H5oty3fDldt7bA8DbmoFGPVH3zoQHnwiFoks0kh6Bt3mVlPQ2NkAQwETyOsi0DBphPhrG+6tP2fb8oR/Zwr/uY7Qm/8j57CxSGo/HwDqyY9nFMPGHeMGi8yP/XPn/MPLrSG7C/txcrnNGrbmuhVR3Iv53HUAIacC5buwiLEEK2AAz/hoVYkdmMA3q3GAqGSaGX/eO6zYRh+nIxn4v539d9zr5+EOW/Whs2jPZ6bdC4hxcG7XvGSIt8YL7+hfwwcQxD//jdjxnTb7P+deAHQzsLsAANOBcaMCGkl2AeGCuK2145DBPGvcFY8fwrmOvVxioXUqGHizlgDB/j3tx3/NFx9QvuHmIMO9/66aPm3l6/WtqbMHrCMNtX3Pu4euk97o1KLde9DowUmB8Kuh7yOxwNGnAuNGBCSC8x88APLJmh4JTpjAPmhN+pjRWLltBj9cPGxlB1zxu9b2zjiVm4jQkGd8se+8hKGDFewv8LOgy9ZVlfzPXiXcKIP8kFVzH4kYJeeDuP1KQB5zJRA37erbcbEwY/dNPLwv7rd/9p2M+wyYYBGQYYtj3C8Hcgw/B3sl3DXveJA8FsXnjLy1sJ+7W7D5geNgz1b0XlXfef/jTMCb/g5nI61BNmi6dZPT8KQ55bMeQswY+JN37+mPnxIHvyo0MDzmWiBkwIIdMEC5nwdKe3TKg3iSHi133uCftYyP32ARrXi/JhwOgFo7fsX/CA3rJfiHXHF5fVbbo3jBXPWASFp3elypkkmKtGHVE3X+/xoAHnQgMmhPQWmAoejOFfaDAJzHD0g3aeF4un/KIsv1ALL3BA+be725fwowC9ZgxRIz0MEEPOk17pnAKLvO7QZWPBVxsvk7DQgHOhARNCegt6oxhWfbN7YUHKhNoAc6joBeP2JJgugBmbOWAdhtXQmIvGyxMwP4wHeeA+4Unf2zsIzE+j3u31fgENOBcaMCGk18BcsOp4ko9xBDBhLK56xX2Pm8VZmOOFwfk5XZgw4mAb4DP2xflsFbYOx8zisPEfviGhAedCAyaE9BoMBWO4903acCY9zIveLowewGBTcYwBT2G4OQZ1xAse2u39AhpwLjRgQkjvgcng0ZSTnAueNTAk3n7vF9CAc6EBE0J6D3rA6AnPYS64pme6nUDvF8Pl7Tx4I4YGnAsNmBCyLYDZvPSTj098LrjrYNX2r3/RvuJz/Oc+p6AB50IDJoRsG3BfLnp+29mEMQyPx122P/froQHnQgMmhGwb0OPzQ9HTvgVoGsB8X7MXj8CclPkCGnAuwYBvuhsGfMSaMCGE9JQXfuxR9ZP3YCgar/nTPeFtwlu0+c59YVld/3E8rSv93bTDo2rHx0+p99/zYaUeuEFt3P/KmULtv0Wd0Qb88O2f1QZ5rzHJSXFA53/grfeqHT91zxF1057HFHrChBDSV/DSgRsW7Kro33zwuLl1qO9gxTNAO48HgeA7SH037fCo+pG7/1p98N6PKPWZm9TlB26dKa5+7uVq5SNvVf/7jfvVn73lPo024Qlx4M771MF3fErtcO9ApyiKoihqC0UDpiiKoqgpiAZMURRFUVMQDZiiKIqipiAaMEVRFEVNQTRgiqIoipqCJm7Ae/fuVTt27Ajs2rXLhfQz7M4773QhSh04cIBhPQ178sknS2E7d+50IQzrcxgkw4AUw/oVhr+FSapcOkVRFEVRWyIaMEVRFEVNQRM34N27d7tPKS2q+R1zamHZbXZBywtqbse8rln0eSs1brnjpJ/FY25Mu6wW5uxw0txW/KHJukzru6QoqhXJaadJaOIGjIavVovzan5+fmsaxlz1odGcmJlNUJOq81YfjyxvWt8lRVGtqNG/WtAUDRg9E/R+dS94bkFvNQk9ZTcxPr/g0undcQNXafBEurgh1OZv98uwKH5ufoinj2Fh3oftUPM+sCkMMmVEYbJck17/UDG9uJp6mn1eqbB0/EVdJ//jZ3lhTn+3upxEvEJNxx/XUSh1jCVNqs4yD/03szjMd+n+PheKvxNTrvi7qf5wjPJy53G+7tzXli2FOPO6HvpYTbxoxKjxuxX5m+OWaXPKpqjtLVwfk9T0DNg02tZ40ahWG2UvO4RYanR9I+QauJA02q421iHENGp+qxQm82jIzzTE/oeDiTdCmKmHaBR9eZU6lL+f+uNykum1Bn8P4vuI0koNOv64GlY1x+g2gyZU51JYop61x6T/NUPXPrJLm/w7kUqUl86/6RilcJwwUJcOeYRym7/byrGJuHllU9T21swbcN0cMC76UuNQ2wCIhtZINDpxI1jajhons10XJlRpQGUaUZbMo6keTWEVuTKa0ps4dcflVErTHN80vtIkausXlyPybTymWIn6QhOps5YMq8RrOCZjwLIO8XZcR6em8krbzcdYCPvlj4a4HlIyjzg/mS63bIra3sKtiJPUxA04Lde7wC/7QE0DgEZL9BpKDcnABi4uQzQ6Jm7dfpdH3WejzHo0hTmhN1LUUYc1pdefGo8LKqXJ+R5qjl+qsr/h+BOqHKPbHzSJOkMyLI5XSSdNSn6G4m3UUW47ZZeXcR6NquXgu5S/V5PfLcqqu26yy6YoapKajgFXGodqo1IIjYVsJEWDNLCBk+kaJIcGZR6N+WXWoynM5CGO24c1pTdp5HZClTLq45vvfV6MQFTK8xri+EuqOUa3GTSROmvJsEq8hmOqGO4kDFiWXae4nKqRpr/bOP84XU7ZFEVNUlMZgsYQYmg0vBqGodHgluarQoNUbpxsWNGwyHQmfzmPJn8AZBlwQ35NDe3QYfp4sFioLo5WbT28ojSN9TafReOcKM8r+/il4jCzXZyzoCheW3UuhSXi1X+XseHG27ExOjWVF20PPI9G1mTDtdH0vZvtok6V/JvCkmVT1PZWD29DQkNWbgStaho0I9cImYYIq16LeH4+EMwtLOgwmbdIF+WNBsinKw+Jon5uX9zAlfIT+5sa2qYws1nU365U1T0afRy16Y3qj8tKHIPZTsW3ccJvntAIx2mlMo8/UvIYK5EnVOemc2FUc0wmT/ndxttIN+C7j8urlJ86xli2nPl5/x2W4zV/tyJ/efeAUU3ZA84lRW0n4fqYpKZgwOOqruGjqD6qpb93GitFDS0acEU0YGo7adS/d98TT/RyKYrK0swbcPOjKCmKoiiqm+rpbUgURVEUtb1FA6YoiqKoKYhD0BRFURSVUL/fhkRRFEVRHdXML8KiAVMURVGzKBowRVEURU1BM2/AnAOmKIqiZlG8DYmiKIqieigaMEVRFEVNQRyCpiiKoqiEeBsSRVEURU1BXAVNURRFUVMQDZiiKIqipqCZN2DOAVMURVGzKN6GRFEURVE9FA2YoiiKoqYgDkFTFEVRVEK8DYmiKIqipiCugqYoiqKoKYgGTFEURVFT0MwbMOeAKYqiqFkUb0OiKIqiqB6KBkxRFEVRUxCHoCmKoigqId6GRFEURVFTEFdBUxRFUdQURAOmKIqiqClo5g2Yc8AURVHULIq3IVEURVFUD0UDpiiKoqgpiEPQFEVRFJUQb0OiKIqiqCmIq6ApiqIoagqiAVMURVHUFDTzBsw5YIqiKGoWxduQKIqiKKqHogFTFEVR1BTEIWiKoiiKSoi3IVEURVHUFMRV0BRFURQ1BdGAKYqiKGoKmnkD5hwwRVEUNYvibUgURVEU1UPRgCmKoihqCuIQNEVRFEUlxNuQKIqiKGoK4ipoiqIoipqCaMAURVEUNQXNvAFzDpiiKIqaRfE2JIqiKIrqoWjAFEVRFDUFcQiaoiiKohLibUgURVEUNQVxFTRFURRFTUE0YIqiKIqagmbegDGGjoOQc8H4jH2eXbt2uRCl9u7dy7BtEibnV7Dcn2HbI2znzp0uRKknn3ySYdMK++37XMgQ6ebm1G9nlgfJMCA1C2H4252kyrWgKIqiKGpLRAOmKIqiqCmIBkxRFEVRUxANmKIoiqKmIBowRVEURU1BM2/Atx/4wcyz43+dIYSQbHzbcd2tt5lVuze/891h384P7HGreefUwrJtJ0+ubqqDT22ovXsPqkW7Sy0vL6uHP4p0q+qg2wctL8ypOZ/QaEO9/wP3Fvktzqtd9z1iQg4uXVD3PWM+IqGa0+X6MGjh/z2ro+u6zC+afH9r1y51eEXXZUnX84vfd7F0louL6uk/+R21e2lDnTxxQRyDRR7fz33sT8z/fRANuAOEC+vVv1T80b3tHxf7/83dpT/GbR1225uKsA//T4b1Nez+vyyHveQVDBOEtkOHy7akjvesXDPtJYzP7nOmu7Ja3labat8hl+bEptgeFP4DtXtFb4b8quE+j0odVi+p97g0Ofhj7oNowB0gXFj/5N+XLjJCCCkBQ9b/+7bjZe/9QKktSXNBPbSh1NrKhfJ+3duMDRa9zxB+6JI6qfdZw8wJl2Ybh/s41e1SnhnQgDuk+OTMIpWLjBBCUkQGnEXFCFP7Y3OM9w0KjzDmblWEx/Eb0jdAA+6Q4pMzi1QuMkIISdGmAacMdvmCGA5OhJfyKKexQ85eG2p3Zg+4nOdgfvS1bzb/90E04A4QLi4OQRNCmhhlCHqIHvCZdTkfKw0yZZYiTaqMCRmwpw+iAXeA+OIihJAmQtvhhmNrwariVdszPXPiojE8Iyx8iuaAD9sQt5DKmqORMeVVdRSfz9tFVnbB1aUizXmUoXu9ptwLat+q3Q0dhsGaelw120e94R7aUGtmDxTNH2fQB9GAO0C4sGjAhJAMQtuRYcDGUN2c7Jmn/P5Na37RKmjfA8Zw8sEl10N9CrcGWfM+el5vr7g8ZRrR20VaHx/aOOfK14Zt8gsGfNEYuE+T2xPmbUgdUnxyZpFwYdGACSEZhLYjpwfsVhnv1uZZ0tpFEbdswKaHK+XNcxlGW145LU27kI2z+6z7fLww8cJoLxrT9so1YH/MfRANuAOEC4tzwISQJtyPdN92DJwDFgY8uJepDdXdk5uOi6FlbaZL2oTDvbtFGh/P9oCLMs1nUQ/P7pVi2BmGTwOeQcUnZxapXGSEEJIiMuCBlIzP9li9YkMMc7fxHLDWyROrJkwaq32AhkwT5QN5c04YMPZ5YVi7Wp80NOAOKT45s0jlIiOEkBTDGnAP4W1IHVJ8cmaRcHFxCJoQ0sSwQ9A9pg+iAXeA+OIihJAmQtvhhmO3I30QDbgDhAuLBkwIySC0HcMa8CH5pKtMkGZpo7xIyt12lDtvWyHObwh4G1KHFJ+cWSRcWDRgQkgGoe0YyoCrK5YHgzQb4X5dv3/wiuom7AKvUdP7Y+6DaMAdIFxYnAMmhDThfqT7tkPOAeOduSbcgXfqyrDwjt/FeR32cLHK+amHzHt85/GiYBO2J7xa8K4vnzZRsD/k6Xq/Sp1WC3O6LLzrdxl5P652yxXQ7v3ACP/eI4+7NBvq3927ZD7pTNW8DpfHgM/yGFJhz7vhRrPdB9GAO0DlIiOEkBQwJv1/qh0ZTNED/tA5+35gL/O0Kr3f3I8bnnSl0xy6LB4XqeXSoweMF+tLYTja3/drblNS19QZDFHjdiPXiz69Vi5XXRq2R17QB9GAO0DlIiOEkBQtGPCHjDlWZeZzTe+2eEBG3RC0NXAXD/f4nlo3Pdwzaz6t7glf1MaOp23p8NPn3H3DiOueiAUDH30YmwbcCaVOTJvs/6tLrqTJlRUuLg5BE0KaGNuAXU9UG2LJ/NBLVVd0eOpJV7EB2xc3hBf8G1N1PV3f69X737MCk76idpvnTguzpgEH0YAHcPlqMWSSCm+D+OIihJAmfNtx3a23mfldv405WtOOOMphX1ILT6Mle1otzM2rh02rZvX9b35P4bHNzy3OmXRm7teY8AV13zM2zuK8y/Ojf6G3rqmTx115mANe0OnmFtRxHXJy3URX6pnD6ncxrwwt/66tizPgr+pdX19cLvLMPoY95pjxuQ+iAdfwkSfW1NnL9vVZXql4bRAuLPzBiYuMEEJShLZDtxmyLRmI6aXWK90j1b1gEVZ5qUOkas86zrec37D4Y+6DaMAJMOwse75eqbhtEC4sGjAhJIPQdoxkwHKONwdhmGaOGG0j8O//rcOuiDaLukpxacBeNOCIx85dcTlXlYrfBuHC4hwwIaQJ9yPdtx3yNp08RjG/Io1d3bxpXs6P1dFN+Zi4bhhbvshhXAPms6A7pPjkjMqhZzcqvV7sk0qla4PKRZbkglrUf/gLX0uFTYmvrallta7m489bybjljpN+Fo+5Me2zauGC/VtfPvZsIrxlZF2m9V3OGpEBD82hC24V9DV17pQ3RHv7UX3P2BqmfyMSblGyRqx1tngLUjmPyGRNz9v3gn1+Rfmj0AfRgB1SmPvFMHS8P07TFpWLLMUj62rx9PrWNIy59KHRnJiZTZBJ1Xmrj0eWN63vctYYy4C18bnVzXaFslTzcLI1V+iqesiZdHwvsczDxA8rqYF7QIe7vzjkV4ozHH0QDdgBPXflmnr4mcuV/V5yf5uEi6t2CBo9E/R+dS/4wpqaS8bxoKfsdHrNpdP74wau0uCJdHFDqM2/kA+L4ufmh3j6GBbcA3agxUcywny42w+ZMFmuSa9/qJheXE09fV61Yen487pO/sfP3DH961//GKrPtz6fdB0FqWMsxZlUnWUe+m/mkWG+S/f3eaz4OzHlir+b6g/HKC93Hhfrzn1t2XGcdV0P1zuLR4wav1uRvzlumTan7C1ijCHo0GuFCWI1Mt7Ba3aUe6ZGCWM0i682N5U9RUhj4xfjhOXeL7YPhluNmvMeBj4LukOKT86o/PGp9eR+qVR4G8QXVwXTaFvjRaNabZQ9dgix1Oj6Rsg1cKHxiLarjfUFG881aj5eKUzm0ZCfaYj9DwcTb4QwUw/RKPryKnUofz/1x+WQ6TWDvwfxfURpJYOOP30Oa44xjjehOpfCEvWsPSY/dF36u4i3E2Umykvnn3EeDThOLZ8OeYRym7/byrGJuHllby2h7dBthmxLmil6wGZI2H2GMfv5XTlkXBoi9o+f3FgP6RG+G/cuOQOv5uMWYQ3Ke0j8MfdBNOABSKXC2yBcWDUGjIu+1DjUNgCioQ3bOQYcNU6lfOIwQaUBlWlEWbn1aAqr4MpoSl+pe1wvTSlNc3zT+GqFc1Fbv7gckW/jMcUk6gsmUucorBKv4ZjCCI0Pi7fjOjqayittNx9jAfbLHw1xPSQyjzg/mS637K0ltB1jGLA3QW+OxTCzk38cpYuTI5tPMZeck/ew0IA7pPjktI1UKrwNwoWVNGDXuyippgFAoyV6DaWGZGADF0s0OiauV7zf5VH32ZBZj6YwB3ojhXRYU/pBx1VJk/M91By/pLK/4fgTVI4xjjOJOsdhcbxKOmlS8nNqG3WU247s8jLOY4hX3o/vMu7FFxJl11032WVvLaHtaNGAS73UEm7+9rw2YW+cvge8ctX2jPV+mGycT2rfuNCAO6T45LSNVCq8DcKFlZoDrjQO1UalAI2FbCRFgzSwgZPpGpBDgzKPxvwy69EUZvIQx+3DmtLnHFeljPr45ns/LUYgKuV5hjj+EjXHGMebSJ2jsEq8hmPaEgOWZdcRl1M10vR3G+cfp8spe4twP9J92zHcbUhiIVTCgEvztFphmFjHxY+Ofcd1mlXfE3bzxibM6uRZn2eRD+LX5y1+EAwBb0PqkOKT0zZSqfA2qFxkAgwhVsy2YRgaDW5pvio0SOXGyYYVDYtMVzJZ+TnebmhAa/NramiHDtPHg8VCdXE0tfXwRGka620+i8Y5UZ4n+/glcZjZLs5ZXby26lwKS8Sr/y5jw423Y2N0NJUXbQ88jwZrsuHaaPrezXZRp0r+TWHJsreIyIC3AjN8DKMUpl0iejl/qgdcit8SfRANeABSqfA2qFxkATRk5UbQUtOghTAns+q1iOfnA6HlY2s6TOYt0kV5owEqJNOgfm5f3MCV8hP7mxrapjCNrL9dqap7NPo4atMb6o/LIo6hNr6NE34IhUY4TivJPP6I5DH6cgMTqnPTuTDUHJPJU3638TbSDfju4/Iq5aeOMcaWs3jaf4fleM3frchf3j0Qh8k8B5zLibDVBuzM1ZhonQFr7Bxv3mrqtuiDaMADkEqFt0G4uFp/ElZdw0dIH2np730axprLWEPQ/YC3IXVI8clpG6lUeBvEF1d70IDJdmLUv3ffE/fq/jUT2g7dZsi2ZDvgj7kPogEPQCoV3gbhwmrdgAkhfSS0HW0ZsFhMBZWHmjGkvKn2nfBx/FBzGjscXajtOWAacIcUn5y2kUqFt0G4sGjAhJAMQtvRhgE78y2M0s3hhnt13XbGfK4xX3GPLxZkYURhuLcvNUMD7pDik9M2UqnwNggXFt+GRAhpwv1I923H+HPA8ZuKHMaUy4+WrFuAVeB6ytJs5SKuUtzR4W1IHVJ8ctpGKhXeBpWLjBBCUkQGPDZ1Blnabw14aBMVw9ohrd5X5DNivo4+iAY8AKlUeBtULjJCCEmxVQZcMsd8o7RDzl4bancbRl5DH0QDHoBUKrwNwsXFIWhCSBNtD0G32QNO5TUBA+ZtSB1SfHLaRioV3gbxxUUIIU2EtkO3GbItaaLcO91U+5Zgjpvq0YuY371YNkc3B2zNszDOch7RvLBLc8YGlXRw2RpxkFnQNZoh+2Pug2jAHSBcWDRgQkgGoe3INODyk6o0YX5WG/Gy/QzjlD1VtXLJGaTdPrwSrWh2vdtgwkeu6BJ0Pk+5cJ+P1toK4sSGSwOmAXeAcGHRgAkhGYS2I8eAa4aZS7cILaV6tt4g7f8w6PRqaflihmsaL5u3NX98pgHHogF3gHBhcQ6YENKE+5Hu246sOWBpkhJjzL5HmzJDsc8NL5duMQp5+HQ2fv2DOtoxYN6G1CHFJ2cWqVxkhBCSIjLgHGxPtw0DrleRzr3yUKjecEczYE8fRAPuAJWLjBBCUoxgwM2911F6wHr/6oYh3dMtKIafsU0DjkUD7gDh4uIQNCGkiVGGoGuMrjQH7OKU5ngTw8v4jHSIh/8Hm6csO65Hul6D4G1IHVJ8cmaR+OIihJAmQtuh2wzZltRRNluNM9dinxs6Ds97LoaSvUH6PB695NLoPM6YtVtuO9XTjnvOeqsw+dEM2B9zH0QD7gDhwqIBE0IyCG1HpgEbonncgyfkEDTCy/fwyvt/fR7vOXXVBgZdUwcrhitVNuTwpiTeB2xEA+4A4cKiARNCMghtxzAGHDNwDrgKDLQURxtu5dYkw2jmmgMNuEOKT84sEi4szgETQppwP9J92zHWoyiHNmDEiRdepfb5/ZMxYN6G1CHFJ2cWqVxkhBCSIjLgsfAGfMTPBzuJ9/7aed9Csrdrw6T5WtM9uaJ7xSa2U8Z7hEehD6IBd4DKRUYIISnaNOAS1R5r3cKtwoTL7xI28YPZTq4H7OmDaMAdIFxcHIImhDTR5hB0idgwXW82nt81i6xErzdsI75ccDU5A+ZtSB1SfHJmkfjiIoSQJkLbodsM2ZaMTmSYxliloTqOrKvTiPdUsfgqrGxeWRVxUwacYcq1i7oK/DH3QTTgDhAuLBowISSD0HZM1IDrVTJRF3dosx0RGnCHFJ+cWSRcWDRgQkgGoe1oNGBrgujJHlxxT60SPUzM2VqD9PG01t0cbuntSHbIOSzIQk835LOqHg23Bm+qPSatNG83XJ3a5+aUrVxvW9SvDhpwhxSfnFkkXFh+Dvj+v7Rm7HnJK4o4o4YBGQYYtj3C8Hcgw/B3wrDZDLv+RrPPtx24JQf7d35gT9h38zvfbfbNLSyrxXmEfckslsKwsdTJb55UX/3iHmfEl9Tf6H1PH/iWes4GG9l3+15Qd71vj1rU208/vai+boOMltauKXXhgJrbMaf2n1Xqikbq7LHTpg475nXqxQfUV/U+vFcYxn/z+76k81pWCwvIGfqe2u0M2B+DRx7fja9/m/m/D6IBd4BwoRFCSAapdiRmtzY6P4f7nhX7nt5i7nZVHcaO86vFHK7XWczlrqolt2l7p6KXjO3jG+r0Odv1PXfSlWece9OZ6EWbv7qmTh7X4W4f8vAGfPuBi6XbleIe+iD6IBpwB0hdYIQQUkeqHYkphpgvqIObSq2taGMTBrf7PFrQTfXQKcRbVUdNi6rlbyU6dMksuCrrahhmPnPJ7rmEfI2hX1OXrugd5+3LGnb73vBlnV/CgHevXA23NYUnbNGAZ0uHf4Az3h/t3bu3NPSya9cuF8IwGXbnnXe6EKUOHDjAsJ6GPfnkk6WwnTt3upDtHUb1Q+wBd4DUL1xCCKnDtx2YG5UmjbnTVBjmg7/xsXSYTfdPTe8UvdA47LfehXR2CPqDH47C9I9k28v+gXrjf3+gFPba3/5npoebytPWM51n3THEYX0QDbgDhAuLD+IghGSQakdqcUPJdkFVeb83SG+G3kwtct+A8FJejsq+OI9Unvn0QTTgDhAuLPzKExcZIYSUcG1Eqh2pp/zIyMASVkX7hVoDDHZQuMlLPCELmH0yTZxHKs/B8ElYHVJ8cmaR+OIihJAkkQFnP4qyxgyLp1c5M1y+IF6cIA0yZZYiTU1vFyqMP84jledg8B3g/z6IBtwB4ouLEEKSRAbszSgLZ8JeMMbwcA2tNc0Z/yAOgzTIlFnafT6NzMv3rO0tTnW9bBowDbgDhIuLc8CEkCaGNWBtuidXYYz+hQlO5lYju+17qKUnXVXiOjN1PWb/uZzGl2uHvI38LU2lerh4rtds5U16MDTgDik+ObNI5SIjhJAGQtuRYcDeHIv7gu1+f19uqUfqDLMa15q0uV93pchTprHbNq00dfNZ1CNwqBjuLpU3AL6Qv0OKT84skrrACCGkDt92DJwDjsyzXuiZXlJn1FX10InyULXReTm8rNS5UzZPY8CXrtg3JC2JXrOWKffIFZ1zobLJip6yVq4Be/ogGnAHCBcWh6AJIRmk2pEkwoCrvUxrmMU+GLCW7tF+KOoBQweXYJibap/exnyx7dEWBuyHkVHO6XPesK+pM64HbPcVQ9DyUZmmZ00Dnj2lTsysES4sN79DCCFJojnggQgD9obrVR2Cds9mXrtYibtx7mLpVib7bGndWz6kTdk9krIop9inNtaLOeBT6+WV0s7YIQxrF+mb4W1IHVJ8cmaR+OIihJAkkQFn34aUJO4Bx9saf3vRUxvp/dhXuQUpY58231LYEPh57z6IBtwB4ouLEEKSRAbszWg08g0YQ9NlwxRxhzbgRDlDQAPukOKTM4uEi4tzwISQJrpiwNJgacAjiwbcASoXGSGENBDajmEN2N36g4VSUnb+NWXA6+qcjWLlbzlaLqeHzOsOXbr3nLLvCj4a8rJ5Y9bXLODyim5hyoG3IXVI8cmZRVIXGCGE1OHbDpiR6RVr8OYgvx9vDfL7izBtgtrw/v4/fG8p7IP/7VOmZ4pFWXi7kQzb+YGH1cF1a6b/+B8VeeLtSkcf/E92FbPu2f7b3btL6V72z3/HGDdMGfPUMmzX+/5DMPo4TM5pN4WBPogG3AHChcUhaEJIBql2ZBCy1+tXQBvhUZJyRbI2xsqTriJZS3a3ER3fdPf6Yu8VbfJmw2lD7V7a1L3ea6EnffQpn6d4KtYI9EE0YMc937+oHjt3RZ29bP+0vLD9xHObav9fXUqma4NwYeGXnrjICCGkhGsjfNtx3a23Zb8/F73ZxaeXdau2rPbvX1YPf9SFafP9/jeX9F6lvvUtpRYXF5X6hu9Nr6qvPnNcfV2HLc67PD/6F3rrmjp53JU3r+Mvzqsdcwvqr3SIH4r+7T97VpnioOcW1V26LsbQVy6pr+pdX19cLvLMPoY95pjxuQ+iAWtgvDlCvFT6cYkvLkIISeLaiNB26G3ZljSzqg6up3u0XgeXsVBKPpcZw9Yb6jDC/Hyu6C2ndHLZxcOiK/cErTA/rNP63vfhlfzHT0r8MfdB296A0bsdRoifymcc4ouLEEKStGLAm+qhUynz80+60sYZFkfVGbDtAfvt8IAO3cOVn8/pqAfP26FpM9xMAy5pWxswhpWlTqxtqj8+tV6Kg+14WDqOMy7h4uIcMCGkiciA44VJzRTPXq4+t3m1/KQrDBUbE5ZpfD6rxpDPPOW2hQGXnu+8odtN5LF0xRixidOCAXMVdIcUn5xhgOF6HXp2IxnHI00Y6VJxRqVykRFCSAOpdiQXu7BKDjP7FzWU9xVYsy5MNicPm6bca/aLrqr5jUIftK0N+PJVPM/UKhUuiXvLqTijkrrAqlxQi/qPe+FrqbAp8bU1tazW1Xz8eSsZt9xx0s/iMTemfVYtXLB/38vHnk2Et4ysy7S+yxkl1Y4MgzVQqeYVyeFNSrpHu8d9Ll644CVftKA3wzA2cD1j90pCmd+w9wF7+iAuwhoCqVT4qIQLq2kI+pF1tXh6fWsaxlz60GhOzMwmyKTqvNXHI8ub1nc5o/i2Y7gh6Ex0b1UON5d6suZpVpvq4ArMd7zbiEaFL2PokOKTM0m80HNOhY9KuLBqF2GhZ4Ler+4FX1hTc8k4HvSUnU6vuXR6f9zAVRo8kS5uCLX5F/JhUfzc/BBPH8OCfX+Z0eIjGWE+3O2HTJgs16TXP1RML66mnj6v2rB0/HldJ//jZ+6Ybnz0j6H6fOvzSddRkDrGUpxJ1Vnmof9mHhnmu3R/n8eKvxNTrvi7qf5wjPJy53Gx7tzXlh3HWdf18D2zaMSo8bsV+Zvjlmlzyt4ixlqEpfEvwS/N20oiw422bc9ZG2/qUZNbBBdhdUjxyZkUWHjlNbE54DoDNo22NV40qtVG2WOHEEuNrm+EXAMXGo9ou9pYX7DxXKPm45XCZB4N+ZmG2P9wMPFGCDP1EI2iL69Sh/L3U39cDpleM/h7EN9HlFYy6PjT57DmGON4E6pzKSxRz9pj8kPXpb+LeDtRZqK8dP4Z59GA49Ty6ZBHKLf5u60cm4ibV/YWMZYBazP1Q74jGbAcRi4PKW8lNOAOKT45k+LpS8UirLYfyhFfXDG46EuNQ20DIBrasJ1jwFHjVMonDhNUGlCZRpSVW4+msAqujKb0lbrH9dKU0jTHN42vVjgXtfWLyxH5Nh5TTKK+YCJ1jsIq8RqOKYzQ+LB4O66jo6m80nbzMRZgv/zRENdDIvOI85PpcsveIsYw4DDvC9OEAeMdvGaHG0o+dDnxnGZnwCdsj7fQhtpj8rtafla0k83HDlVb87b5GI0x7wtowB1SfHImwcPPXHaltd/7BeHiSs4Bu95FSTUNABot0WsoNSQDG7hYotExcb3i/S6Pus+GzHo0hTnQGymkw5rSDzquSpqc76Hm+CWV/Q3Hn6ByjHGcSdQ5DovjVdJJk5KfU9uoo9x2ZJeXcR5DvPJ+fJdxL76QKLvuuskue4uIDHi4OeByD9gbIYwZJmn/d4b7lO8he+PUYc/p/65eUR83xntNnTtlbydaMYuxinuL8SIGGLC/tanI29WjtvedB29D6pDik9M2eESlF25FSsUZl8pFJqk0DtVGpQCNhWwkRYM0sIGT6RqQQ4Myj8b8MuvRFGbyEMftw5rS5xxXpYz6+OZ7Py1GICrleYY4/hI1xxjHm0ido7BKvIZj2hIDlmXXEZdTNdL0dxvnH6fLKXtrSbUjgykbsDdBb45hZbKXGV62Bnzy1LrpAW+c0/vc/O/a+dVKGpvPptq3bG87Qi+5Pu+4fsPRB9GAG4D5+luV8D+2U/HGJXWBeTCEWDHbhmFoNLil+arQIJUbJxtWNCwyXclk5ed4u6EBrc2vqaEdOkwfDxYL1cXR1NbDE6VprLf5LBrnRHme7OOXxGFmuzhndfHaqnMpLBGv/ruMDTfejo3R0VRetD3wPBqsyYZro+l7N9tFnSr5N4Uly95aUu3IYJoNuNQD9r1VZ8B4aEaT8FQsmGzI57g16aPnEz3gluiDaMA1bJX5gnBhVYag0ZCVG0FLTYMWwpzMqtcinp8PhJaPrekwmbdIF+WNBqiQTIP6uX1xA1fKT+xvamibwjSy/nalqu7R6OOoTW+oPy6LOIba+DZO+CEUGuE4rSTz+COSx+jLDUyozk3nwlBzTCZP+d3G20g34LuPy6uUnzrGGFvO4mn/HZbjNX+3In9590AcJvMccC4niW87RnoSlp8Djgy4GG62kkPQJ/Gb5PymOrlafIfmXb9PFc9SSGltfUDeI8wH8zakDik+OW0g53wx7DxJ8wXhwqpZhDU6dQ0fIX2kpb/3KRrrQMZYhJWHNcqit+qNc1PtO16eFzZxMJesYMLFU7Fkb9f3iov8x4eLsDqk+OSMCx5J6TWpOd+Y+OJqDxow2U6M+vfue+JeHb5mJmXAxkgLhbcXabM9avZcVQ+t+DtBNs0+2bO1i65smni+9zANuFY0YIG81WgSbz2qI764CCEkySQM2JlvbKhmqPrQhvmMEeji9qFyLxk9XqsN9SDMV6ezJmxXRsvecRvQgDuk+OSMAoaYn7tSzGV8/UzzixnaJlxcfBsSIaSJyIDHfxSlnRf2vVdQ9GB1r/eQNdszmiJO2YBBYcJe/t7i9p+YxduQOqT45AzLR55YKy22avtVgzlULjJCCGkg1Y6MRJ1BlvZXDTcLMazdpgF7+qBtb8D+NYOTXuncROoCI4SQOlLtyEjU9lCl6eYbcLknPNlnRvdB29qA5WrnYZXKb1TChcUhaEJIBr7tGHsIus0ecCqvCRgwb0PqkOKTMwzyJfvDKpXfqIQLi4uwCCFNtL4IqzoHbDDDxzUv16/DpIleUVha4NUOXITVIcUnZxjGUSq/UYkvLkIISdK6AWsqJmkNt3hc5Kg9YJePVjB4XVYcPqw504A7pPjkzCLxxUUIIUkmYcDAmbBXuUecb5TlOWDbg/a3JO1zK6qHNdwYGnCHFJ+cWSRcXJwDJoQ0ERnw+LchbSXtGDBvQ+qQ4pMzi1QuMkIIaSDVjgyi0jtdwpBx0zxvdV98v29l7tgNQ0uZ9PF+81CP8Qy5D6IBd4DUBUYIIXWk2pEmdp9Fa3lNm11skFUDjh8leeYpm4c1XzuUfLTkw3rfCQxh25fze0OtmrV9f3BhuDRgGnAHCBcWh6AJIRn4tiNrCNr1Ps3jJbWCQa7YBxCdXMa2NUO8PlAuvjpsYljTRTh6vHtMRlfsu36fssZrhfzsKujCrKt1GNeAeRtShxSfnFkkXFhchEUIaWKURVhmgdVm9DhJjTbF0zDNi8Vw8Blpmm6fMU1jtDrsyLrp5RrThqleuqLzcMatw23v2r6soTI8vWR7xOY1hiL/YQ2Yi7A6pPjkzCLxxUUIIUlGMGDfG4UBl8zO9ErRay16uH642eAME7IGXK9g0IcuqH3mzQ2FQpmHLhszL8qgAdOAO0B8cRFCSJIRDNj2gDE/K3u3mpIBXzIG/ex5OW9re7KyB3z4EvaLh23ovE1P1/WyTf7RLU2xaMCFaMAdIFxcnAMmhDQRGXDebUh+KLlswLZnXDZgzOYWPVY5b+t6yCaGfNoV9uvtigHb4WifzuYZG268nQdvQ+qQ4pMzi1QuMkIIaSDVjjTxnlN2odS5U25e1pmrkZvHDTK3CNlHVFZ1Lax0LlY5+/f+wsx1GWc3jWkXwmsNUQ9ruMXc8GgG7OmDaMAdIHWBEUJIHal2pBFpuE4HV6yBylXQcgD6sFslDRnT1HmUjNrpzMoV90nHvyxzgIped+n2Jt4HbEQD7gDhwuIQNCEkA992ZD8JyxnwwRNlIy6Gpa0ZHnam7IUec/EoSR3PDC9vqAdL9wpfVQ+aBVvX1EFntsjP3sIkJYeuXQ873PKUD29D6pDikzOLhAuLi7AIIU2MsggLeAOWvU2zr2zAIVzO6fr44Mi66QVjUZYfSi56tpvR3PAIvVtdbuX2pQguwuqQ4pMzi8QXFyGEJNlSA65X6naltRVpnOMNLzdBA+6Q4pMzi8QXFyGEJBnKgK0Jomd68OzVcDuR72FiEZU1SB9Pax1zs3qfuAe4/HQrrdKtSlKbao9JK83bDTun9rkfBVbFEDd7wDOk+OTMIuHiuu1N9gJ7ySuKfff/pd3nyQ0DMgwwbHuE4e9AhuHvhGH9CdP/+7YDt+Qgzs4P7An7bn7nu82+uYVltTiPsC+Z+VaY7c0f/Qu1vDAXwr/6xT3OiFfVw7o9XXxg0YTPLTytntHb1qAvqLvehzzn1eLygppDeV/8njHKD527ptSFA3rfnNp/VqnL33yvCVMrl4yp//k3Tps67Jhf1JnPm3p647/5fR80ecm6eAP2x+CRx3fj699m/u+DaMAdIFxchBCSQaodidm9Uszhht6u6GH6ffHLF+zCKLmIqhimti9h0NvHkc9F+8hJs4pas4zATXNPsH/xwulzsly7Dwu9vLHLW53i+g2iD6IBd4DUBUYIIXWk2pGYYLr6M0w2Nji/r2LE5hahIo+yimHmMxjT3riqTgtDP4eR5vObpoyQ3yWdnyi3KK/4gZCq3yD6oJk34MM/8Peg9Ud79+4tDb/s2rXLhWy/sDvvvNOFKHXgwAGG9TTsySefLIXt3LnThTBMhr32ta91IVQfxB5wBwi/bHkfMCEkA992XHfrbcGcMW/q92POVBr3XV8+HV6oEP/ItensQqwPfvjeUthvvcvnuao+mPjhbHqtifL8j2qEx2HlPB8ohb224Rjk8YE+iAbcAcKFhT80cZERQkgK33bkPojDv/vXG6Y3XPnuX7Md5nv98HMx/9sc7oawxYM14nCfR6UOYsg7Bz6Io0OKT84sEi4sGjAhJINUO1KPXexUmVtdQo+4bLClOKV7h3PCpdnG4T5OdTt3zteDdhL/90E04A4QLiwaMCGkCddGpNqRWipGmNrvzHH5guiNSsOMzVPsK6VxGHO3ig23fjsPGnCHFJ+cWSRcXJwDJoQ0ERlw1hB0nQFrA5TPa8ai5jP+QRwuPMeAfRo75Oy1oXZn9oCr9WqGBtwhxSdnFqlcZIQQkiIyYG9GteC2nkv2VYRH3bt5jTDvemjDmK59hKQwY3cfcIhrDHbV3POrzts5Xjvfe6lIc/ayMNvy/b2HsQ/1WPX1cHVz5VtFw9cN8H3AHVJ8cmaRykVGCCEpRjBgtXLRGGJ4KIbbfzLxOkLZmw0v0zePr7QP0Th6Xm+vIM/CpE0aM+RcPLLSzOuafc7gTT3s07FCHQ5dNAaObVue259JH0QD7gDh4uIQNCEkg9B25PSAhRnWa9P0cNfx8vwTibjR85/ti/2dAV+2L/Q3Q9gIdPK92+Ktwja8MNqLptfsRQOeQaVOzKwRLiz365YQQprwbcfAOWBvwPqzvxXJy/dqrfFZM11HwOol9aGoBwzBPE+ub6p9Ok9jrq5H6w24bLXys05zfMP0wCE/BL175WoYtg5PwpJ1r4G3IXVI8cmZRcKFRQMmhGSQakeSCAMuzetqlQ0YuB7p2sVK3I1zdhi7bOa6t3zogtp3ycYpyin2qY11u6gL9Ti1LuaJ7T4vDGsX6Zvxvf4+iAbcAcKFRQMmhDTh2ohUOzI8rocbDDje1uTcwpSKk7tvBGjAHVJ8cmaRcHFxDpgQ0kRkwLlPwkozhgHLuDTgkUUD7gCVi4wQQlJEBuzNaDRmswfM25A6pPjkzCKVi4wQQlKMa8CH6p50ldoGF9S+iyq8cjBg3v3rVkNvsQF7+iAacAcIFxeHoAkhGYS2YygD1gZbevFBjgHrfevWbM88VewzD+BwD+UYyYCXNqJyhqcPogF3gHBhuV+3hBDShG87MAeM1/SZtsOB1/j5cBk2t7BsG033EI2H7ZZSywtqToe//3G7CWP819/QHxbnizQnYM1Wu/7jnyi7d1ktzO1QL71/Sdn1zBvq3713QfkkyPc/vu8DdgX0yob6ntm5qObnF80npR43D+7wxyGPQc5t14X1QTTgDhAuLPyBiYuMEEJSpNqRwRQ94NKTp8StSuZ+3PCkK59mIzyxyucVp/fxw1Ow5GeEi3L9/cOHV4Z/+pWkD6IBR3z9zIZ62j071evs5avqsXNX1D3fx/1x6XTjEC4sGjAhpAnXRqTakcEUBryneAizlbn3V8cxw8TiucyHLovnNWsJI4WBSsFsd+t9SGuMVudzBsZsDN7ec3zy/FXXW3a6JIfEh6MPogE7Hn7msrp8tfykmJROrG0m049DuLg4B0wIaSJhwBhyNvsdGHZOh82rh596yDzlCk+q+v6iC5tbMEPKx7+8oPat4klXl9T3nzlshqWRZnF5Uf25Dve9VeT53m9e1nvsEPTNH/2L8JCNv37yvFpemNPp5tT+s0pdXlowBmyegoU85xd1+O8qDEL/+TdOl/Is6tl0DEVYH0QD1sB8hxF6xKl8RqVykRFCSAqYkP4/1Y4MpnhLke+RevkXM5wRw8e2t1ukKYaL7SIs+xYlve2HsDHUrK7oXraJrpRZvLWhdi9t6l6061WL3jCHoGnA6iNPrJV6vjBXGLKMs/+vLpmer9ShZzdKccahcpERQkiKyIDlYqUsjEmKIWZP4y1C0eroIfIwry2EwpwyiPIbkT5o2xsw5na9MPebiuOB6Xo9d+VaMs4ohIuLQ9CEkAxC26ENWbYlAzHmWa98A65XKQ8Xt5zveAbMlzF0SPHJGRYYqRd6w6k4EqlU+CiEC8v9uiWEkCZC2zGSASd6rxIdpzBHa5al1wjm5GGww9dmVbV7V7DdP54B+2PugzgHPCReGLZOhY9CuLBowISQDELbMawB+5fgm5fsuzncErE5Jgw400DjeeSiPBqwFw14CJ54rpgHxudUnFEIF1ajAV9Qi/pX58LXUmFT4mtralmtq/n481YybrnjpJ/FY25M+6xauGD/vpePPZsIbxlZl2l9l7OGayN82zHcHLA2Pm2IfhW0fam+DbNztejV1huwNGx/m5HsBRd5FOlCPqbX7HvBNiz9A2AwNOAOKT45bYNhaSzKkvcGt9n7BeHiapoDfmRdLZ5e35qGMZc+NJoTM7MJMqk6b/XxyPKm9V3OGpEBD4M1Ta2V1crL+Y05Ju/5tWZ5NL5vWMff4/NLyLzYX10VK53du4Yhne8evzjLlFGtaxN8GUOHFJ+ctogfxuGF/TlzxcNQucgqoGeC3q/uBV9YU3PJOB70lJ1Or7l0en/cwFUaPJEubgi1+RfyYVH83PwQTx/DwmkXpLX4SEaYD3f7IRMmyzXp9Q8V04urqafPqzYsHX9e18n/+Jk7phse/WOoPt/6fNJ1FKSOsRRnUnWWeei/mUeG+S7d3+ex4u/ElCv+bqo/HKO83HlcrDv3tWXHcdZ1PbwxRCNGjd+tyN8ct0ybU/YWMYYB+x6wMTz0SN1nGDNM0v7veq5hiNpum57tcZum1IM+dMFtb6qHTrl8Tl01Rn7yxKqdAw55u3roskft/Ur6IBpwDbgdKSXcjoTbklJpRqVykcWYRtsaLxrVaqPssUOIpUbXN0KugQuNR7Rdbawv2HiuUfPxSmEyj4b8TEPsfziYeCOEmXqIRtGXV6lD+fupPy6HTK8Z/D2I7yNKKxl0/OlzWHOMcbwJ1bkUlqhn7TH5oevS30W8nSgzUV46/4zzaMBxavl0yCOU2/zdVo5NxM0re4toYQjaG7A3QW+O4ZYhL3PrkDVgE9encbcbrZmXMYierZbNR5v1sh1yRi+5Pu+4fsPRB9GAa8DqaPR2QcqM43uFxyFcXDVD0LjoS41DbQMgGtqwnWPAUeNUyicOE1QaUJlGlJVbj6awCq6MpvSVusf10pTSNMc3ja9WOBe19YvLEfk2HlNMor5gInWOwirxGo4pjND4sHg7rqOjqbzSdvMxFmC//NEQ10Mi84jzk+lyy95aQtvh5kPzaDbgUg/Y91adAZtt9JqFKeNBHLvPYyjbzvvCZEM+x61JHz2f6AGPCW9D6pDikzMpMOwcD0u31RMOF5b7dVvG9S5KqmkA0GiJXkOpIRnYwMUSjY6J6xXvd3nUfTZk1qMpzIHeSCEd1pR+0HFV0uR8DzXHL6nsbzj+BJVjjONMos5xWByvkk6alPyc2kYd5bYju7yM8xjilffju4x78YVE2XXXTXbZW0toO4YyYPdUK5howoC9sXrZ8LIBn1y1P+igo9j3VHqk0GttfUDe/gfBEPhj7oNowEMiTbitldDhwkoZcKVxqDYqBWgsZCMpGqSBDZxM14AcGpR5NOaXWY+mMJOHOG4f1pQ+57gqZdTHN9/7aTECUSnPM8Txl6g5xjjeROochVXiNRzTlhiwLLuOuJyqkaa/2zj/OF1O2VtLaDuGMuAchOHG28G0y/vwg0Suhpa9Xd8r9mFtQAPukOKTM2nwRiSvtlZDhwsrYcAYQqyYbcMwNBrc0nxVaJDKjZMNKxoWma5ksvJzvN3QgNbm19TQDh2mjweLheriaGrr4YnSNNbbfBaNc6I8T/bxS+Iws12cs7p4bdW5FJaIV/9dxoYbb8fG6GgqL9oeeB4N1mTDtdH0vZvtok6V/JvCkmVvEa6N8G3H0I+iHMiQBlyJX+wzGqGHOwgacIcUn5ytQCoVPizh4qrMAaMhKzeClpoGLYQ5mVWvRTw/HwgtH1vTYTJvkS7KGw1QIZkG9XP74gaulJ/Y39TQNoVpZP3tSlXdo9HHUZveUH9cFnEMtfFtnPBDKDTCcVpJ5vFHJI/RlxuYUJ2bzoWh5phMnvK7jbeRbsB3H5dXKT91jDG2nMXT/jssx2v+bkX+8u6BOEzmOeBcToTIgNvHmqcfnm4yWL8PPV58L/X3BLcLb0PqkOKTsxVIpcKHpXKRtUZdw0dIH2np730axprLxA1YrFg2vdfBBgysCUvJR09Ohj5o2xuwfBNSzgv35asL23otYeUiaw0aMNlOjPr37nviXh2+ZiY+BD079EHb3oDl4yWxwCoVRyIN++tn2nklYbi4+DYkQkgGoe1w86FjYxZTFSqGoAF6vJtq3wkfp7l3G9/zW+49jw9vQ+qQ4pMzLHJRFQQT/uNT66U4uAUJZivNt82X8ocLy/26JYSQJkLb0YYBO/MtjNIOMRcPy3DbGQuqjPmKh2yk5ofHxR9zH8Q5YI0cVs4RjDhnuDqXcGHRgAkhGYS2Y2wDjt9U5CjdXmQNuBKnguspS7NtfNH/aNCAO6T45IwKTFj2cOuEHvLEngVNAyaENOHaCN92jD0HXGeQpf3WgIc2UTGsTQNOiwYcgaHm+IlXeCwl5orbfga0J1xcnAMmhDQRGfDY1PZQpenmG3B5NTTesNR+D5i3IXVI8cmZRSoXGSGEpNgqAx6lB5zKawIG7OmDaMAdoHKREUJIiraHoIeYAx5ooiZNtEK6ssCrPfogGnAHCBcXh6AJIRmEtsPNhw7E9ES1oS7ZHqmXMd7IJKu3EVUNuBxH52tuUbqqzul/fbz44RyDF3HlwduQOqT45Mwi4cJyv24JIaSJ0HYMZcBWwUil8brPXt4s/W1EchjZmq/o6Ya09qX8ha6pR4/4+Nac2zBhf8x9EA24A4QLiwZMCMkgtB1DGnBsgMZgw/296OkOuI2oZk7Xmmx5yLpitsaox39EJQ24Q4pPziwSLiwaMCGkCddG+LYjew64xjitKUamWwqzCunqTFTmU5dnXR2GhAbcIcUnZxYJFxfngAkhTUQGnI0xv4QpRmY56DYiG55jwPUa14B5G1KHFJ+cWaRykRFCSIpJGnCqhxrvM/FH7AG3TB9EA+4AlYuMEEJSjDkEHc/LmrlbPwecMlezTxhwyqQ1frGWNd3M25bGpA+iAXeAcHFxCJoQkkFoO9x86ECccZZ6prG5Ht9Ua3LbGSkkjbtpFbTP2xryNXXyuIsT0o3fM+ZtSB1SfHJmkXBhuV+3hBDSRGg7hjTggye8EVvFZnt4Rc4BW7NMGafd56XNuNJ7XlWHbaCQDLcPAJFvTsrFH3MfRAPuAOHCogETQjIIbcewBlw7LDzmsHHCgCc1DE0D7pDikzOLhAuLBkwIacK1Eb7tGPs2JBEWJN77W14VrdTJU+shn2JFtDXbkycu2v9XNmrzawMacIcUn5xZJFxcnAMmhDQRGXA2I/SAywurNC6PkytX9L9lBUMuPdSjqbzR4W1IHVJ8cmaRykVGCCEpRjXggcSG6Xu1A55mFbYRX84TT86APX0QDbgDVC4yQghJMeoQ9EAiwzTGmlixnOhJhwVZpQVVNOAc0YA7QLi4OARNCMkgtB1uPnR8UgZcr5Kxurhls52cAfM2pA4pPjmzSLiw3K9bQghpIrQdEzXgRA+4gr2d6OCKH4r2+ydnwP6Y+yAacAcIFxYNmBCSQWg7JmXAmQZaLLyKX+xPA84RDbgDhAuLBkwIacK1Eb7twIrgnR/YE7Zvfue7bRxHftgetajb0+WFuRDmV0HveV+Rbh6R1LOuZ7yqHtZbi/MuTxP4PdcLtmE+P59nXl2aw553w43mcx808wbcJ73rXe9yn5R68skny3+EO3e6kMmEQTIMSDGsv2H4O5Bh+DvxYli3wl784he7PVQfVL4SKYqiKIraEtGAKYqiKGoKogFTFEVR1BREA6YoiqKoKYgGTFEURVFTEA2YoiiKoqYgGjBFURRFTUE0YIqiKIqagmjAFEVRFDUF0YApiqIoagqiAVMURVHUFEQDpiiKoqgpiAZMURRFUVMQDZiiKIqipiAaMEVRFEVNQTRgiqIoipqCaMAURVEUNQXRgCmKoihqCqIBUxRFUdQURAOmKIqiqCmIBkxRFEVRUxANmKIoiqKmIBowRVEURU1BNGCKoiiKmoJowBRFURQ1BdGAKYqiKGoKogFTFEVR1BREA6YoiqKoKYgGTFEURVFTEA2YoiiKoqYgGjBFURRFbbmU+v86/ZHqShLUXAAAAABJRU5ErkJggg==</SerializedThumbnailImagePng>
</SlideLayoutData>
</file>

<file path=customXml/item7.xml><?xml version="1.0" encoding="utf-8"?>
<SlideLayoutData xmlns:i="http://www.w3.org/2001/XMLSchema-instance" xmlns="http://firmglobal.com/Confirmit/reporting/powerpoint/09-09-2009">
  <SerializedThumbnailImagePng>iVBORw0KGgoAAAANSUhEUgAAAoAAAAFoCAYAAADHMkpRAAAAAXNSR0IArs4c6QAAAARnQU1BAACxjwv8YQUAAAAJcEhZcwAADsMAAA7DAcdvqGQAABgFSURBVHhe7d09juNGGgZgH2GPMEfwEXwB38GhD2FgYwN7AgMDh84nN5zZ6aYTDTbcwMDeoLc/SV9PiaL4I6rURdXzAERPq8hisSip3ubffPMCAEBXBEAAgM4IgAAAnREAAQA6IwACAHRGAAQA6IwACADQGQEQAKAzAiAAQGcEQACAzgiAAACdEQABADojAAIAdEYABADojAAIANAZARAAoDMCIABAZwRAAIDOCIAAAJ0RAAEAOiMAAgB0RgAEAOiMAAgA0BkBEACgMwIgAEBnBEAAgM4IgAAAnREAAQA6IwACAHRGAAQA6IwACADQGQEQAKAzAiAAQGcEQACAzgiAAACdEQABADojAAIAdEYABADojAAIANAZARAAoDMCIABAZwRAAIDOCIAAAJ0RAAEAOiMAAgB0RgAEAOiMAAgA0BkBEACgMwIgAEBnBEAAgM4IgAAAnREAAQA6IwACAHRGAAQA6IwACADQGQEQAKAzAiAAQGcEQACAzgiAAACdEQABADojAAIAdEYABADojAAIANAZARAAoDMCIABAZwRAAIDOCIAAAJ0RAAEAOiMAAgB0RgAEAOiMAAgA0BkBEACgMwIgAEBnBEAAgM4IgAAAnREAAQA6IwACAHRGAAQA6IwACADQGQEQAKAzAiAAQGcEQACAzgiAAACdEQABADojAAIAdEYABADojAAIANAZARAAoDMCIABAZwRAAIDO7C4Afvvtty/ffffd6beXlz/++OPlm2++eZuUHT267MuXL2dlHz58OJUoe+ayUJbFVFL2XGXxXkjxPlDWR1l896f43lc2Xhb5ZE/OP+07EJ0OANCSveUTARAAYCMBsLJ//vOfp38BALShPCW8Bw6nAQB0RgAEAOiMU8AAABvFncB7srsA6CYQAKA1bgKpTAAEAFojAFYmAAIArREAK3MNIADQGo+BAQCgaQIgAEBnnAIGANjIY2AqcxMIANAaN4FUJgACAK0RACsTAAGA1giAlbkGEABojcfAAADQNAEQAKAzTgEDAGzkMTCVuQkEAGiNm0AqEwABgNYIgJUJgABAawTAylwDCAC0xmNgAABomgAIANAZp4ABADbyGJjK3AQCALTGTSCVCYAAQGsEwMoEQACgNQJgZa4BBABa4zEwAAA0TQAEAOiMU8AAABt5DExlbgIBAFrjJpDKBEAAoDUCYGUCIADQGgGwMtcAAgCt8RgYAACaJgACAHTGKWAAgI08BqYyN4EAAK1xE0hlAiAA0BoBsDIBEABojQBYmWsAAYDWeAwMAABNEwABADrjFDAAwEZ7yye7C4BuAgEAWuMmkMoEQACgNQJgZQIgANAaAbAy1wACAK1xDSAAAE0TAAEAOuMUMADARk4BV+YmEACgNW4CqUwABABaIwBWJgACAK0RACtzDSAA0BrXAAIA0DQBEACgM04BAwBs5BRwZW4CAQBa4yaQygRAAKA1AmBlAiAA0BoBsDLXAAIArXENIAAATRMAAQA64xQwAMBGTgFX5iYQAKA1bgKpTAAEAFojAFYmAAIArREAK3MNIADQGtcAAgDQNAEQAKAzTgEDAGzkFHBlbgIBAFrjJpDKBEAAoDUCYGUCIADQGgGwMtcAAgCtcQ0gAABNEwABADrjFDAAwEZOAVfmJhAAoDVuAqlMAAQAWiMAViYAAgCtEQArcw0gANAa1wACANA0ARAAoDNOAQMAbOQUcGVuAgEAWuMmkMoEQACgNQJgZQIgANAaAbAy1wACAK1xDSAAAE0TAAEAOuMUMADARk4BV+YmEACgNW4CqUwABABaIwBWJgACAK0RACtzDSAA0BrXAAIA0DQBEACgM04BAwBs5BRwZW4CAQBa4yaQygRAAKA1AmBlAiAA0BoBsDLXAAIArXENIE343//+9/Kf//zn9Fs/crtzepRe+xuAfRIAn9S//vWvw+Ho33///fTK88ttLqfvv//+IcGsx/4GYL+6OQX8+fPnl7/++utwpKYl0aYIDdG+e+otkPz0009voS+2PaZ87RF9IAAC9M0p4MpikF3r3//+91s4iCNCLanVrp4CSbl///vf/55ePXpU4BcAAfoWY8CedBEAc3DO6d5H20prrz3LNs0FwLX19hRIfvvtt8O2/vLLL6dXttPfAKwRY8CePH0AjCNAsUxMeUowAkMtua6l4WHpKeC19fYUSGpsq/4GYI0YA/ZkdwFw7Tn2CFixU+LoUHmqsJasf83RoyXW1ttTIMm+EQABeC+uAWzMjz/+eBiYI/yFHNjz93vL+gXAx8m+EQABYJmnDoBxQ0AO5CmOBMbvMWDXkOsTAB8n+0YABIBlnvoUcN4cUF7zV54GvtcdojHo55R1xzrL12Mau84vXouysaBRLru23lsCSfRN1B/L5hTLD++svZdY36dPn87WF+tfcnS23P7sm2xvOa1RLnev/o5LEMrti/Jb33eP2D+xjrE6h9sR+23tHzmx3VFP/BE2rOuWbRjWFf+Oto9NS/r80e9/4Lk4BVxZDLJLxZ21Mf9wwM7X48t9qxgEo64lUwwoQ/FalA3bUqveMTHwZZ9cm2KQvpfYH3lq/toU7bnW9jV9szSk3Lu/I5xM9emSkJseuX+G2zG37ghdcyJAZb1T05K6wpL+GE5Tn4NHv/+B5xTfFXvytAEwQkbMG1/sQ/FXfpRFCLmHGFxyinpj2nrkKJTL3rPeUpRn3dEfMRhGGIop6s2+iinuot4q6i/Xl0eScorfy3AY6x9Tbn/OG9tcvh7TGuVy5frL12Oa6+/ss3jvxe+5bbHt5baN1TMUy+f8j9g/Y9sRU/y7XG/OF1P8+5ryLvzoj9i/sXzWFdtT1jUXAsv3Tyw3rKvs31hXbEdM144APrp/gecV3xN78rQBMAaSmDe+wIfiyz2/1O99eifrjXUsUQ64U2rUGwNc1jvWT6kcdOfaOWXp+kI58Mb6p+R8W9o2lHWu7e88khRh4VroyMcRReCY8uj9E8a249pnJAJWrvfaPoplMwhPKff31Gcy2zUVFLN/Y1umvEf/As8rviP2ZHcBcOk59vzCji/5MXmkYC6IrJXr3UMAzD5Ycuot6ol5YwC+Va5vbmBOOZDPrTPmiemeg3PWuba/Y4p2TymDx1TYefT+CWu2I+T8c2F2iVxvnD4fUwaxqWv6Wu5f4Hm5BrABMYDEl/XUoJRHL+79hR51xtR6ACwHySUXyIec/1qonlIO3ku3oWzj1DpznhYC4NIglPVfCzuP3j9p7XaU+3UqbC0x957Nz+ySYJptaq1/AVrxlAEwjxzFgHFNDFb5hX7t9NUtss7WA2CeclsymKbs11uCVq5v7ZGiCOix3NS+jPJb23VN1nnv/Zha2z9p7XaEmD+ma2FrqVx3/BwzV17KNrXWvwCteLpTwPHXfH75zx2RyC/0JaeAlsp1tx4As3wqWA3lMrf0V/b12lPuuc74eU2Ux3TPgTnrfK8AmOWP2j9p7XaEDOlb+z/XHT/HZGi7Vl6K+WK6FkpzXY/uX+B5OQVcWXwBT4kv9JhnyZGmPFU8V+caWV/rATDri36KeZdMOdDHv9fK9a0NCUv25611T8k63ysA5voftX9SLLtmO0Ius2S98QdaHHGP+mPfxjI5zbV/6ed1yWnpLH90/wLPK74f9uTpAmB8occ88Vd6DN5TUzlQbD19lbK+qH+JGExi/rkB9971Zn23TGvCQbp12Zg/l73m1rqnZJ333o+ptf2T1m5HyGXi5zXRj3kUeG6aqidD2NRRuPwOmKqnXN/a6Z7vM+B5xPfDnjxVAIxBpvyiXjOtuRZoSta3lwD4qMHs1vXF/LFcr0cA77lNS6zdjpDLxM8xUVduT+zHOPIXf3xF35ZTBsRr9YQIfllXzF/WE3/EZUCMn1OXgGQdj+5f4HnFd8qe7C4ATp1jz2uEbp223sUYsq4YkJZYOuDeu94cKNdcA7VFtn/tgJsD/lQouLXuKVnnvfdjam3/pLXbETK4jS0T/RdlMc1d/5nrvrav887d6Jvsn7EpQubcZ/m9+hd4Xq4BfEf5pb72dO49B4MchFoPgHOD7b1lSFh7AX0uNxUeonxqW2+Rdb5XAHz0/klrtyPE/DGNfe4ywMd+nDO3zfleyMewxNG/eF/E/DHF53fpI1rm1gXw7J4mAJbX8y19rlfKI4dTpxmXyja0HgBjsIzyCL+PkH28Zn3lHd2xf6/JedaEljlZ53sFwEfvn5TtWvrHUPk8vbGjblm2pF9y3fFzTNZ1D+/VvwCteJpTwGuONAyVg9jSIwjXZD1TgaW0NDjcu94YrNfWuUXZx0vXtzQ0Zr1Lw9cSa9u6dD+m1vZPynYtXe/cH09Z15J+ySN80YYxWdc9+uO9+hd4Xk4BVxZf2ENLjxRNiZARy8eAtkUMhGvqWRocatSb88S2z10zdQ+5DUvWF/sx5p3bhrB0vjVq7cfU4v4Juc6cpj5PcXQ057u2HRnq5v4wK2/uiDaMKdsW9cU6h1O0ae1R23v1b9SR7QD6E98ne/IUAXDp88Gm5CmhrTswj4iMDSpjg0wOQnODRo16Y7moL+udGuzjCF7UGfPdKtYX65pbX7Q554t1zsl57znw1tqPqcX9E7JdGdyutTHWl22bCnflvhwL0xHWcl1Z39Q+L4Pi3BT1jO2rdO/+zb6L6Z7vRWAf4rO/J08RAPNozdobDEoxGOSX99RAMKc8GhlTDAo5cMTPoRw05gaMWvWWg+Cw7pjKIBBT9PUWZXCIKds/tq54bYmc/56Dbq3+Tkvnf/T+KdsVn4Ost9xP+XmLaSr8pbKN1/Z3hMNYZ/w7yq7JZeJnzF9O8fkf1hvrWxoCc8r2DeuKaap/Y/6cL9oD9CU++3uyuwA4PMd+r+AW7hEkQ4SccpDMaWxQyEFjyYBRq94Q8w0HwnKK+u71sOwIVzHgX1tfDLpr9mXWc6/2pZr93er+GbYrPl/5WjlFW5a2PVxrf/Rv9HPII/nXPn/Zjnh/zIl2Z3iLdcy5R/+WZxFym4B+uAaQNzEIrbkmaala9Yay7lrrKD1yXbeq2d9r1d4/wwCYIrTfY51lHVHnUhGool0R0pYuF+vIQBb9tsTW/l2zTQDvSQAE3lwLgO8tr8mM9q2RAXBtkAN4drs/BQzcT6sBMNs1diPJNXnUMCZH5oDanAKuLL7MgTpaDYC3PLg5rwFce9QQ4BZ7yycCIPCm1QAYR/CiXTHFTR1TNwlFWd68E4Fx6fV/AFvsLZ8IgMCbVgNgiGA3dqdutDmmYVmEQOEPeJT43tmT3aUp1wBCPS0HwBSPY8l2DqcIgfEYma2PhAJYyzWAAAA0TQAEAOiMU8AAABs5BVxZXOcDANCSveUTARAAYCMBsDIBEABojQBY2XfffXfo5Ji+fPlyevXl5cOHD2+vv0fZH3/8cSo5b6Oy5y779ddfTyUvLz/88IOyJy2La3vKsvJaH2XPWxbvgbIs3iNJ2XOVxXd7iu/8W8rK984e7C4Afvvtt4dOb+mNc2vZPd5wytoviz8cyrL44yEpe96yUJbFVFL2XGXxXkjxPlDWR1l896dyvN+D83f0DkSHAwC0ZG/5ZHdpam+HWAGA5ycAAgB0RgAE3sXnTz+//PxzTB9f/vz79GIT/n758+PPL58+n34FeELl9YB78FyngD9/Og6AuxtpjgNkO+1urT3M+vvPl4/NBb8kAAK0ZncBcOoQaxwB+fQpQuCnl5bHmsORmrPRsI8AeLnd29y7vnt5l+08/PHTxvv+2vu7wV0F0K3nCYCHIyAxALY/2LQaXGp7l2D0Dt5lOyMAfvzz9d3//i7bKwACz698/NcePE0A/PvPj2+DTvnvqw6B8XWgOkyvwfEtQB4KLwesiyMsp6NkZR2nkoM8HZ3TYXAeLvM6nVZybdD8Ou/luj99/vzy6a28PP03Vx6m23/enqjndfnP2WdZ13QdXw3ne53e6p6o49CHZbuP2/Pp81R9Q1NtvLZdY5Zs6/ts52FfXcxzyz7L9R5/fi0vl1nTR6/ToS3H17e8H8/FvLH8hvrOPv85lXWsaQ/A9BnKFu0uAI5fA5gDTP4aX+4LBqq3BXIgyS/5QX3hLAAOl49VvobOPAIzs/6xIzrnr13WfxzkB+sv1nEofzsCtKy8bMKwTee/D/snzPTBiOE6ltRRtnu6jWMu6z8s87YdY9s1Zr6/SpdltbfzVbw/z/p+2T471H21P/L3r9tetvOay/ae1jv3fi2WmX4vXdZ3mP+t3cfysgnnbTpu18evCw8+r2vbAyAAvo+zo3fh+AX+9gU/NBbQRgLe2RhWlo8GvBhU8rXBADNwOUAOXjtrSzrWeZxlpn2z5ZdGA8lbBeW6T2b74NLFdi+q49SXH8sB/misH8/M9uPIdi00FQgevp0htvWsPSPbdkN/XKx75n0ULtu79fM0NFLfSNtLZ/vrYn2D+m54bwMIgO/g+Nf/66AznK79xT42iJ29tmTAGlnf6/R1meOAdHz9fOAYG9DPXhsdZMsBbi7gzZW/GtuG1QFwsPxpOpuvcLHdC+vI/TsM1GP9eGa2H0e265qZ/io9fDtDbOuuA+DXPimns2XejNQ3bPvk/jrOe/UI4Or2AHgMTHWXp4BHBrow/FIvjZWdDWxLBqwVRwMOy36df2xAP3ttdJAtt3NjADwNcGX58IjWeRtH+nhtH7y62O4ldWRbD3d3n8871o9nZvvxyntnaEF/lR6+nSG2ddcBcM17aaS+so7Z/XXczqvBbnV7APZndwHw4hDr1QHpOEiMn4Y9DgDnRwBiIPhaz/kglgNGlh/rnh2U02BAOdQ9CA+j6yvqP19mZkCdK78YIE/rK9o01p6z+k7rWNwHry63e66O8/Lh8pf1Dc3149h2jVjQX6XHb+er2L9n84xt2/r+OJSfv3Dl8/bVte0/a8vI+/V6/wyd5i8+U8ejpwvf3xd9NbRwf03WAdC23QfAiwGqcDYoDL2Fvphe57kY2E6DRpYf5i/LcxAqp1P5oa7zsrMmlus+FVxuR7n+1+mGAfV6eTQh+ibrfx1I/zwfFM/bcxkMjib6YMzIdk/Vcbn/ju24DO6v02XjTqb68dp2XZrrrzPvsZ0Xoebatq3rj1sC4GV759+PU/1zKesrt+X8iN3c/jovP07nfTXVnlPZtf0PdMljYCqrdpHlkoENaMBIoFzhMnC/8vkHNnITSGWT/xXcFgYA2Ik7BMDB0bvRUAiwggC4VwIg7MS2AJjLj5/eBbiNAAgA0BmPgams2ilgAIBO7C4A7u0QKwBAawRAAICNPAamMgEQAGiNm0Aqcw0gANAaARAAoDMCIABAZzwGpjKngAEAttldAHQTCADANgIgAMBGHgNTmQAIALTGTSCVuQYQAGiNAAgA0BkBEACgMx4DU5lTwAAA2+wuALoJBABgGwEQAGAjj4GpTAAEAFrjJpDKXAMIALRGAAQA6IwACADQGY+BqcwpYACAbXYXAN0EAgCwjQAIALCRx8BUJgACAK1xE0hlrgEEAFojAAIAdEYABADojMfAVOYUMADANrsLgG4CAQDYRgAEANjIY2AqEwABgNa4CaQy1wACAK0RAAEAOiMAAgB0xmNgKnMKGABgm90FQDeBAABsIwACAGzkMTCVCYAAQGvcBFKZawABgNYIgAAAnREAAQA64zEwlTkFDACwze4CoJtAAAC2EQABADbyGJjKBEAAoDVuAqnMNYAAQGsEQACAzgiAAACd8RiYypwCBgDYZncB0E0gAADbCIAAABt5DExlAiAA0Bo3gVTmGkAAoDUCIABAZwRAAIDOeAxMZU4BAwBss7sA6CYQAIBtBEAAgI08BqYyARAAaI2bQCqLhF1eaBm/R6fndGvZr7/+eip5efnhhx+UPWlZXENalpXXlCp73rJ4D5Rl8R5Jyp63LL7zy7LyCI2y5yr78OHDqeTl5cuXL+9S9o9//OP0yj44nAYA0BkBEACgMwIgAEBnBEAAgM4IgAAAnREAAQA6IwACAHRGAAQA6IwACADQGQEQAKAzAiAAQGcEQACAzgiAAACdEQABADojAAIAdEYABADojAAIANAZARAAoDMCIABAZwRAAIDOCIAAAJ0RAAEAOiMAAgB0RgAEAOiMAAgA0BkBEACgMwIgAEBnBEAAgM4IgAAAnREAAQA6IwACAHRGAAQA6IwACADQGQEQAKAzAiAAQGcEQACAzgiAAACdEQABADojAAIAdOXl5f8HyZFh4AoVTgAAAABJRU5ErkJggg==</SerializedThumbnailImagePng>
</SlideLayoutData>
</file>

<file path=customXml/item70.xml><?xml version="1.0" encoding="utf-8"?>
<ShapeData xmlns="http://firmglobal.com/Confirmit/reporting/powerpoint/09-09-2009" xmlns:i="http://www.w3.org/2001/XMLSchema-instance" i:type="PageTitleData">
  <PowerPointShapeId>6477af83-491c-4092-8bd3-f5c5cb8fd2b0</PowerPointShapeId>
  <ReportId>aea39904-5828-42fb-94a9-5d82d3c560fd</ReportId>
  <OriginMode>View</OriginMode>
  <Name>_University_of_Minnesota_2019__Faculty_All_NVG_v210__Engagement_Profile__Page_Title_1</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PageTitleId>620170c4-eaf0-4753-8643-c7aee63664ac</PageTitleId>
</ShapeData>
</file>

<file path=customXml/item71.xml><?xml version="1.0" encoding="utf-8"?>
<ShapeData xmlns="http://firmglobal.com/Confirmit/reporting/powerpoint/09-09-2009" xmlns:i="http://www.w3.org/2001/XMLSchema-instance" i:type="TextData">
  <PowerPointShapeId>d8d74393-eeea-43d3-a043-870d003c4fc2</PowerPointShapeId>
  <ReportId>aea39904-5828-42fb-94a9-5d82d3c560fd</ReportId>
  <OriginMode>View</OriginMode>
  <Name>_University_of_Minnesota_2019__Faculty_All_NVG_v210__Engagement_Profile__MostEffective</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722c180a-9c90-4c72-8496-319a4f7141fa</TextId>
</ShapeData>
</file>

<file path=customXml/item72.xml><?xml version="1.0" encoding="utf-8"?>
<ShapeData xmlns="http://firmglobal.com/Confirmit/reporting/powerpoint/09-09-2009" xmlns:i="http://www.w3.org/2001/XMLSchema-instance" i:type="TextData">
  <PowerPointShapeId>38abb887-e54d-4098-b861-fa46781bfc54</PowerPointShapeId>
  <ReportId>aea39904-5828-42fb-94a9-5d82d3c560fd</ReportId>
  <OriginMode>View</OriginMode>
  <Name>_University_of_Minnesota_2019__Faculty_All_NVG_v210__Engagement_Profile__DetachedPct</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11afb4f5-a185-46c8-a85a-ec46dbc99caa</TextId>
</ShapeData>
</file>

<file path=customXml/item73.xml><?xml version="1.0" encoding="utf-8"?>
<ShapeData xmlns="http://firmglobal.com/Confirmit/reporting/powerpoint/09-09-2009" xmlns:i="http://www.w3.org/2001/XMLSchema-instance" i:type="TableData">
  <PowerPointShapeId>5bbe6575-736b-410d-b4c8-f70e0041c9fc</PowerPointShapeId>
  <ReportId>aea39904-5828-42fb-94a9-5d82d3c560fd</ReportId>
  <OriginMode>View</OriginMode>
  <Name>_University_of_Minnesota_2019__Faculty_All_NVG_v210__Key_Metrics_and_Drivers__t0</Name>
  <PageId>169e5723-eb54-4ae4-8150-08c65eb42d32</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Key="DEMOGR"&gt;&lt;Argument xsi:type="ParameterValueResponse" ValueId="00000000-0000-0000-0000-000000000000" IsIterator="false" Type="String" StringKeyValue="Orgcode" StringValue="Orgcode" NumericValue="-79228162514264337593543950335" DateValue="0001-01-01T00:00:00" /&gt;&lt;/Argument&gt;&lt;Argument Key="SORTBY"&gt;&lt;Argument xsi:type="ParameterValueResponse" ValueId="00000000-0000-0000-0000-000000000000" IsIterator="false" Type="String" StringKeyValue="NONE" StringValue="NONE" NumericValue="-79228162514264337593543950335" DateValue="0001-01-01T00:00:00" /&gt;&lt;/Argument&gt;&lt;Argument Key="LAST_VISITED_PAGE"&gt;&lt;Argument xsi:type="ParameterValueResponse" ValueId="00000000-0000-0000-0000-000000000000" IsIterator="false" Type="String" StringKeyValue="dim_main" StringValue="dim_main"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Key="SURVEY_DIMENSIONS_PAGED"&gt;&lt;Argument xsi:type="ParameterValueResponse" ValueId="00000000-0000-0000-0000-000000000000" IsIterator="false" Type="String" StringKeyValue="0" StringValue="undefined"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Key="COMPARATORS_EXTERNAL"&gt;&lt;Argument xsi:type="ParameterValueCollection" ValueId="00000000-0000-0000-0000-000000000000" IsIterator="false"&gt;&lt;Values /&gt;&lt;/Argument&gt;&lt;/Argument&gt;&lt;Argument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Key="ITEM"&gt;&lt;Argument xsi:type="ParameterValueResponse" ValueId="00000000-0000-0000-0000-000000000000" IsIterator="false" Type="String" StringKeyValue="CQ_DM02" StringValue="CQ_DM02"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XRXhwbG9yZVN1cnZleURpbWVuc2lvbnMBBwAAAAUAAAAGDAAAAARwYXRoBg0AAAA3WW91IGFyZSBoZXJlOiBFeHBsb3JlIFJlc3VsdHMgPiBLZXkgTWV0cmljcyBhbmQgRHJpdmVycws=&lt;/pageContext&gt;&lt;/DynamicReportState&gt;</SerializedDynamicReportState>
  <OverrideDynamicReportState>false</OverrideDynamicReportState>
  <TableId>d6bddcc2-a2e8-4e79-9790-2cc8ccda2fa2</TableId>
</ShapeData>
</file>

<file path=customXml/item74.xml><?xml version="1.0" encoding="utf-8"?>
<ShapeData xmlns="http://firmglobal.com/Confirmit/reporting/powerpoint/09-09-2009" xmlns:i="http://www.w3.org/2001/XMLSchema-instance" i:type="TextData">
  <PowerPointShapeId>71a65fef-d8d8-4e38-ab32-7f537cb685ed</PowerPointShapeId>
  <ReportId>7e4c9f2d-b76a-4fc4-b77b-4b575acc6be1</ReportId>
  <OriginMode>View</OriginMode>
  <Name>_University_of_Minnesota_2019__Staff_All_NVG_v210__Engagement_Profile__Preamble</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fae5763c-4fd0-405f-9c58-f2715cb59fa7</TextId>
</ShapeData>
</file>

<file path=customXml/item75.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CO0SURBVHhe7d1djCVlncfxDvI+I+jIqMACg+IrKsMKAi04zavulffuzVx1NjHeeeEdiaths1mkGZhhBmYYYRhUxsvNiG6k9dYbmFdm6ElYE90YjQkXmxhN3Nrn91Q95zxVp6pOnT5V/czz9PeT/Jk+p95PN/U7z1NPnbOQAQCADUcAAwAQAAEMAEAABDAAAAEQwAAABEAAAwAQAAEMAEAABDAAAAEQwAAABEAAAwAQAAEMAEAABDAAAAEQwAAABEAAAwAQAAEMAEAACx/ddyrbtvdk9qFnKYqi0q3rTF3z9FvZrc+fyR47tpY99JP06xFTSz9+J7vOnOM/8MwJ+xrUvTb91Insimd+l31n/xNZ9uK27K+Hbouq/v7Kjdkfn3go+8V9R7I3Hjxgav9gtbp0IPv1Y89nC9ueOZm9f88pU/qXoigqzbpq5US27dlT2ZIJpV0/Xsse2CT10GsXsi+9ct4e/9an61+bfupEtvD077Nv7/t+lh3amv3t4M1RVXZke/anf30g+/ldL2dv3G+C8v7nBqtVs/7Vh/ZnC3rnYl+8p09QFEUlWVtNXfXUW9k9JogeNAF8/4/eyR7YRPXoa2vZJw+ezS7/wVu1r08/9Va2sPK77Nt7v5dlB7dmf33h5qjq/17env3RBPDrd72U/dKE5C/v3zdYKYR/9fABApiiqPTrChM8nzp0NnvEBFFdQKVeXzH1sDn2j+w7lV05WAgTwF2LAKYoalPUlablu33vqeyhTRq+rpZ+8k62+Or5bMtTJ7KtK/Wv1XxFAHctApiiqOTLdT3rGuhm7HqulnoA1BOgHoG612u+IoC7FgFMUVTypaD52AtnNm3Xc7XUFf2gaQlr8K3emNS9ZusvArhrEcAURSVdav1evfJWdt/R89mSRgRXwmizlrriP/viEAOyCOCuRQBTFJV0qfW74/kzdvBRXRD1XXnrUrf95PfgPmhCX8/VzetK82v/VLpft26evusrZjvallrBV/d6LZgA7lqDBvAlN34qW1hYyC675+uj5678xnftc66YtnHT3nfbXaNpV3/rENMSnbbl8Z+Vpl2y7YZNPW2LCRe1fu999lelaVduv3EURnfvWe1tmsL2H18+l3383/9rYpq79lxd7vLrbsxuPnA6u+X509kdT71RmtZ1X1T+NNW0aQr82w+fnZjmXk/V7NPyAK5O80NuyGl33HR56flZK5kA1otR9zxFUdRGlG61+Yf9p2du/U5rsbpSoO4yrUhdW9bPGtj0QdOi1Ihrv/ScQlnzajl1hWuZe8wbg+ufO2XnUUtddeVTJ7LPvvh29uixC7aVWt1mn6X161iv3WPevPTWCg7bAq4G86yVTABf/rV/qX2eoihqI0rB9kUTfOrirQugprr/1aIb2ZQLzdJ0UwouBbt+1gCva8z2FKC63qxt67Fu87n8B2/a69Cf++Hbdp0K3ntN8KrFu8XM69+Pq2UUhFeY/Va3uQZKKaxdy3mI0jHcZvZf++72Y76iC7prcQ2YoqgkS0GozzyeNXw1v1qy282ynzeh+YAJY4WUnlcYq3R9V48/8+JZuy2FV7UFqecUvJ84eNaG6Fd/esEuq8dXFy1eTVfo+su5uuzJt7IP7z1pl5l2DHafzDy6pjtrWGsZtcT1eml/6vZltiKAuxYBTFFUkqWAu+3g7IOvFGSfNAF86X+8adehgLzFtFbVhfxlE8aqLx45Zz9N6nITkmrF+iHqwvWG507bef/JBO/Dr12wYf4Bc461wWvCuil4XWm65tW5WaHqjkPdxgpk7Wceumt2Oztfetu29hXG1WOaVvpc7A9pMJbZ97p9ma0I4K5FFzRFUUmWup93vjR797NCTS1g1zVsu4TNz7pf9po9JhhN6Wf7uLJNPadRxQrCR4+tZY8du5DdafZhu2nJah1qZU4LXr80r7tPVwGrY1EY6w3Ap80+6vq2zt26hvs+84bh1gPmDceMx6vSMe8wbzL0mlX3YfbiGnDXYhAWRVHJlUJTQamW4awtwmoAV9db7Wp2pdajBlvp2vDXTKtX61JAuvCuW0Y17eMgFcLaptav87S+TvAqE+RuvXpe0xWeH3/hjN3/6jFNKy1zh2mhE8CbLoB/m71uv5L4L9meo3XTp9euo+e9x+ezPX/W+t7LvunNM8t8G1fu2Atrv62Zp1wX3zFQ1MVXCiZ1Ec/a+lW1BXBbaZtqmepa7x2mtfp+E4oKybp5VZpfpeuuCr4urWPNoy7vumnzBLDepNz3an5uaXqD0b0I4K4VPoBff89mj9UhgEp19A/ZhYnlakKp63wbXN9c0/bHLvzGD9dKXaTHQFEXYyn4NNhpva3BWQPYBb6+4F/dz7a72TzXNK/C8sbnTtl5NeJa3cvqRta0Wbqo/ZongFV6s6Ku8vmvAxPAXSv4NeA8hN7LXi/+nSlIakOppi7K8Jpx+wQwRXUuhdEXfvj2hgWwtnfTgdN2wJVu6dEI5mqQKlwVzB/ea4LXtJT9kdWPHLuQ3fvKedv6XG8IzxvAWk6DzbSeuvV3LwZhda1BA3h6FV2wf/5DtqtoCb/+et18DZVCAOvYa6dXigCmqE6lLl11037pyPo++3m9AXyDadFq0NVdJly1rFqS2hfX4lXw2jcFJng1n8JX+6ftaWCV/r3nlXN2fesJ4T4CWAO72rrNuxUB3LWCBvCu3/xF6VF0vXphXDPvRPld14U8vCuh1HU+r2bqGq6p6vITbxBq9qn1uDsdg/s517TP8xyb663Q61VeT9MbgMo1bqvpWn95XrtfLW+w5v0dUemWWpHrHYClWk8A56F/Ils8et6OflbQKkD1nO7lveOlvMWr68MKXk2/ft8pO+1zh8ctdf17/6vns2vNsrOGcB8BrFHjtIA3RRf0ZADmJ9WOg7EGCeC6wCh0emPQsry/nd4D+C/ZBS98nXIozXts4wDOLxdUVX5vdcfoyfe/KBe0FRfW3qsJ4PmPg0q7NFBJtwLtMq3Lrh8p6dd6Alil4NLHSuqTrhTCul9XA5tc8Gp/Pm/C9rpnT9lWpgJWddmTb9pua/dViWohqztao6O1zq4hPG8A642BWu/qPZjvAzm4Bty1wg3CqmvdFCftzq2Zrt2yHedzrarq9puer9aoVVYKArcdo277XUOj9RgMbz2uZ8Gfd95jU42Oz/ADdPT8aHtuvybfTDXP6z9nyg/wno+DSrsUwB/Zu74R0Kr1BrBKwapbj+4xAaruZYWvWuK3m+DVmwIXvNXl9IEeCs9RCJt90MdVunuOu4TwvAGs/dU2ta5pt0a1FwHctYIFsAuJUkto1LrxW6Ut1WsAF9suzVOZtzUs2/a9blqXdXrVegzVoCu2N1r3vMeWlwu58u9MVX0tW8oFq9sXd1w12598I9HPcVBplwJL12NDBLBK29f1X30Mpq776jkFr94YVOf1SwO3SiFs/tW1YY2O7tItPG8Aq8WuNwsK/fluRSKAu1agAG4Oq+aTfE31GcBunlYtAVO7jXHlx+UH5YyB0fVYbVUCeN5jKyo/hvr5Jo+vUtUuaXccbb0e1WPu6TiotEsBqFZo3wGs9SpI9bz91zy215u9eVypC1eBq2W6tia1jL4cv9oS1lcpapq229YS7iOA9a8+LpMATvkacPVkXKdLMHUNpS7zddmntpN77TbGFTSA5z22otoCeLJHw73JauCOY5YA7uk4qLTLBfB6g6gugPXtRBowpS9f+MLht+3nOn/84JnR9mYZLDWtJkLY/Lt41ATjM/nXHDZtiwDup5IJ4KbKT+TTtLSmXPUZwFMCdGpNWT5oAM97bEW1BXD5+Nx+FfxjdCHq9mWWAO7pOKi0q48WsL6MQa1crU/BpkDW9VzdPvTVY/mgKv2sLltd253/wyvG1dQS1r/XmnN0tWWuFraO+ZIn37RfYUgAz1eJB3Bz97Or8u1J9fPY6hpKneabvl/t1bZ83bQNDOC5jy0v98Zp8vJAZf0tQTlxXdfNW/M6NF4DnvM4qLRLYaRvIpongD9tWrqXPvmW/YIDfTiFwlYBfPeRc9nHTMgpkDWvvjRfA5e0zavnCq3Jqoawjmfx1fPZNnOu1jS9MXCt7+17T9k3Hfrih/XceqXScvpUrvm/nJ8A7lob3wXd1uJx5U7K0060tSfvlgCeMt+oZV4NA9dqqwkJv+qXd9sx6sJzyjpH1fVYbVUDeP5jU43WUdeSl2qoVvZrvLwxei0aXh+3X+I938dxUGnXvKOgXeljIhWACthHTKv39hfzLytQ+F1qWpsaYOW+lP+TB/Mua217vd3RWs7eAuSFn7alW5QeLUJYXxuooLzz5bftvcTaxy+bUNYIZgW1/p31+4Bd6TYpXW/WdhkFneQgLHeynd697E607YOxXIsol4d6XSitb76yDl3irctXQ7LYfufA6HoM3ryldc97bO53Un/PcXkf3H618PdtFNgNSm9cZjmOuteBSr0Ugjqfrfc+YJWWU4ArXPWvbiu66qm8ZegCVuH4JfO8WsePvHbB/HzOTltvS1jr1huHa58+WQryyxTC3vcau31TKXDX2+KtltZ19xF9HCb3AacZwLWtuIbq2KIZdVOKPVHXh1LX+WrDY8YTeKmlJ6UAcVVsZ4Z1dz+GpuCZ79hcAO8x75JL62k7Pp/dlgvQhn0eMdOLv5fJ3pKux0EAb8ZSkKkbVS1Bd11zntIgKLWEFbjV7SgY7zStUIWguqP1QRa6dryeAFNwq1WtL/6/xpyLXfey1qUQ1sCveVv1baWud3Vhq5Vft3/diwDuWhvcAqZirnEA10/vvYo3Ya2XKyiqUgqsraYV5z4Moy5sZim1PG99/oy9Jqx1uxauwlEhqft39c1GCmF9Gf4tBxTWb9qWZHXf/NLyCnE/rNWN/dF9p+y++x/CofDXACvXCh6iFMAa5e0Gn62/COCutfHXgKloa5AAbrhePG4Rb2DgU8mUgkyfa7zeEcF+KVh1bVS3ASkQr9t70n5Ws7+9vDv6XPboa/lgLX29oAJYAevP55eCVaGqedwoahu2JtD1vAZE6bE+qlLXZNXd3ccbiqbSa6U3GrG3gOetZAKYSquGaQHXdCf7aru3Kaq91IrTwKg+Ali1ZEJYXdoKYnU5X1Vp3eqarVqPrtWt68LTvthAoXvjc/nIZQWta+3a0DX7/4mDZ7JdZpu3m/Vquw/+pH7f+ip1b+satPajbn+7FwHctQhgqnMN2QWdr7us06ehUVRNKUT0cZR9BbBK15MVrLe+kH/fr7bjt3CvfipvCd98IL8FSt3R+vAOjZh289j5vPBWQOuL/O89+o796Ep94IcC2N3bqxHOalX3NdCqqbT+fj6GUkUAdy26oCmKSq7U/TsaiFUJm3lKrVt1BSuk1Mr+oDlnKjDddnU9V9d/734l//pBbf9jJrAVtFtMQOseXgW0axlrWa1H4atvQHL3+Kob+oPPnLSh3+f+N5XeMPQzAEvFNeCuxSAsiqKSLF0H1ojivkcOK4R1b7BGPN+pa70mWP2BVGrh6hqwuo91b+5jP72Qfaa4h1jdzre9cNbe2+tGS7sQVktYYXvT/tPZ9fuKb1Tqed+bSj0F9o2C2Q//NVxfEcBdiwCmKCrJsteBD52xXcF1oTNP6Zrw10ywatCSWqyu29gGqml5q/Wtx/rELN3GpIDbvjf/yEoFsb6E/zNmmlrL/v7qWq++S1jzDzngqlp6k6JWeD8fqUkAdy0CmKKoJEthomuwfbeAXSmE1cJWoLprwtc+k59DFb7umrDm0WdH655h18WrsNWnWWmgla4Ru0/W0jo3osvZL23zvqPv2DcPfkt+/UUAd63BrwFf+Y3v2hfE1WX3fH00fZZp77vtrtG0q791iGmbZNol224YTdvy+M+Ylug0lT9NNcQ0P3j6mnb3K+fzj4U8cm5imgJYrWC1lqvTtH+7frSWfd60hqvT2rY3xDTto94UzPp6tk3zA7g6zQ+8Wz50aWnaO/92w9zT5qlkApiiKCpkKVT0wRjuCw2GKNsdfSy/zqvBU25QlhuopS9w0PbvKm5f0uhmtYTVStbyGqylLuehRzrXlQZ57TLb1oCv/r5MglHQXYsApigq2dpiSt2q9xdfWFAXQn2UurnVClZXtEJXpTC214DNNI2G1rVofXmCrg/rgzx0n/DQ9/ZOK12f1n671m8/RQB3LQKYoqikS+GiUcdDfoyjSiGswVU3HThtB2fpGq8Czl3TVQhrHj1W6Wc9V13PRlW+D+/YwWHzf/iGXwRw1yKAKYpKutQVrO7eL5vAGbqbV61dBb2qafCXDeAA3c3V0j7qCx76bf2qCOCuRQBTFJV8KWT00ZRDXguOrdQl3n/rV0UAdy0CmKKo5EstYLWEF3UtuKFluplKrV91l/fzwRvVIoC7FgFMUdSmKIXN9c+dHvxa8MVeGrX9wI/yr/ic/3Of64oA7loEMEVRm6Z0X65afps5hNUNr4+77P/arysCuGsRwBRFbZpSi891RYe+BShEKXxvP6yPwBwqfFUEcNcaBfA2fYTanlN5CFMURSVaVz51IvvIPnVF62v+TEt4k9SDJnwXX13Ltjx90lbda9NPncgWnv599u1938+yQ1uzvx28OarKjmzP/mQC+Od3vWwCcr8NyaFq1ax/9aH92cJH953Ktu09maklTFEUlWrpSwe2ruSjor967IK9dSj10ohnlc7z+iAQvQZ1r00/dSK74pnfZd/Z/0SWvbgt++uh26Kqv79yY/bHJx7KfnHfkeyNBw+YMiE8UK0uHch+/djz2ULxHegAAGADEcAAAARAAAMAEAABDABAAAQwAAABEMAAAASwYQF8+PDhbGFhYVS7d+8upjCt67SlpaViSpatrq4yLdFp7777bmnajh07iilMS3ma+NNUPqZt/LSdO3cWzwyjvNUBPP7448VPAADEoxrMfRs8gIc+AAAAYhQ4gI9nywuL2cpa8fBisLaSLS4smz2r/LyR5t3uPMvHeMyty65lK4t5d9LiRvyh+fsS6rUEEIWwAXx8OVteXt6YE2NXKZw0BwuzAQ21zxt9PP72Qr2WAKIweAA3XwNWy0StX9MKXlwxj9qopVxcLF9eKZYzT1dPcBMnPG+56onQhH/+vD+tMn/X9Wk+cwwry27aQrbsJrZNE7uNyjR/u3Z580bFtuIa9tM+59RNq5//uNkn9+ZnbWXRvLZmOzXzjbUdf3UfPXXHWDLUPvvrMH8zx2d5LYu/z5Xx34ndrvd3M/nGsbKu4ve43PS7b9y2T/Msm/0wx2rnq/QYtb623vrtcfvLdtk2sLnp/48hDR7AjexJOw9enVQnT8pO3oVYOum6k1BxghstWnk8ebIeTbEnNfeoNM1fR8v67InYvXGw861jmt0P76TotjexD+XXp/m4Cv7yxvTXwXs9Ksv6ph1/dTdyDcdYPBwZaJ9L02r2s/GYzH9t17WbuVi29u/EV7O9+vW3HaNPx6kALZbTOkbbbX9tJ47Nm7fbtoHNLdkA1v/0pZND4wnAO9Fa3kmnehIsPa6cnOzjpmmeiROov4y3LX8dbfvRNm1CsY225e08TcdVKC3TPr89+foh0bh/1e146209pqqa/ZVB9tnwp03M13JMNoD9fag+ru5joW17pcftxzim5/03DdX98PnrqK7PX67rtoHNLfoAru+CLloX5uDG1XAC0EnLazWUTiRTT3DVbXgnHTtv0/PFOpp+tjruR9u0gloj430009qWNz+1HpeUlunyOjQcv2/i+ZbjrzFxjMXzI0Pss/jTqvNNLOeHlP+zVB9rH/3Hhc7b6/B7tCa3o9fSf79a+9pqW03/33TeNrC56f+NIQ0ewLUHMHFymDypjOlk4Z8kvRPS1BOcv1wLv2vQX0fr+jruR9s0uw7vuN20tuXtMv7jGhPbaJ7fvu7LXg/ExPacGY6/pOEYi4cjg+yz4U+bmK/lmCYCd4gA9rfdpLqdySCtf22r668u12XbAIYUJIDVhTg6aTgt3dA64ZauV41OSOWTUz5tfGLxl7Pr96+j+W8AOgVwy/raTrQzTzPHo8FCTfMYjfvhVJZp3W/7s3dyrtme0/n4fdVp9vH4dzZSma+vfS5Nq5mv+bWsBm71cTUYC23bqzye+nu08pAd/b/R9rrbx+N9mlh/27TabQMYUoAA1omsfBLMNZzQrOIkZE9EGvU6ns9dD1QtrqyYaf66veUq69YJyC1X7hLV/hXPVU9wpfV5z7edaNum2Yfj/c9HqpoWjTmOxuWt5uPKecdgH9fNn88zes8zOglXl/V1PP6K2mOcmHmgfW77XVgNx2TX6b+21cdabsprX93exPbrjrEq387ysnsNy/O1v7be+v27B6yGbU/5XQLoz+AB3P9HUTad+IAU9fT3TrACM9Mb1CENHsD9I4Cxmaz37921xGtauQA6IYABAAgg+gDm25AAADGKPoCHPgAAAGJEAAMAEAABDABAAIOnI9eAAQAxiv4aMAAAMSKAAQAIIPoApgsaABCj6AOYQVgAgBitrq4WPw2DAAYAIAACGACAAAZPR64BAwBitLS0VPw0DJqnAADUiH4QFgAAMYo+gOmCBgDEKPoAZhAWACBG3IYEAECCCGAAAAIYPB25BgwAiBG3IQEAEED0g7AAAIhR9AFMFzQAIEbRBzCDsAAAMeI2JAAAEkQAAwAQwODpyDVgAECMuA0JAIAAoh+EBQBAjKIPYLqgAQAxij6AGYQFAIgRtyEBAJAgAhgAgAAGT0ddAz58+LANYle7d+8upmZM62GaP1ReXSZuW0xLe9qOHTvMs7l3333XPueKabkUpok/TeVj2nDTdu7cWTw7jPKWAQDAhiCAAQAIgAAGACAAAhgAgAB6C+Dv/ed/Z//8whmKoiiK2jR19n/+t0jB2dECBgAgAAIYAIAACGAAAAIYPIB1I/PQH1BwMd00z7SNmyb+NJWPaelO09+BP01/Jw7T0pqmc7+j8/7FMq0P5b/qAWinAQBAGQEMAEAAg6dj2/cBH182zfrl48Wjga2tZWv69/hytrhif+rXPOt1+zaL9SzTVV/7s7aSLZo3YL2/3kP/LgGghrqk+xSweXo8W15ctjV8BGtbK8MF1lzWs29DHk9/+7O2spj1//7K2xYBDGAD9d2jGyyAdXLWybP+JG1OsuZAFxbMtOViuneyHS/j5jM1CgDvuYU83DW/fayFRutZy1YWK8uaafly42Vrnytadvlzi5ldnVuv/l3U9jRv3f6VlfatZn6/l8D9XF7GqT+e8b4U6vbd09v+jLbjvT6jfWnY12VTdhkzj3mc76O378bE79Jfxs7R8prXzV/7erh1eH9/besFsCno//8+BeqC1gm4ONnpBFg5oekkm5/08hO1/VknzyIt3PTxfEYxvfScWX7NnVD9E30xn78+F54uREbrqXvO627152tch7jpE8b71jS/gm7ZBMc44LzjKWjZtuMZqdv3kn72R6rL+69L7b562619Da3y79JfRvOV5vf22fLmH02reT3G6xj//bWuF8CmEF0A1+5wqdWRtzTK58nx49GJzzvpuedsC8xfTz7juKXit2gqJ15/G3Z/8hVObKP2ueLE7LZbms+bv37/qsb71ji/fb3812gy8KYdz1jNvpf0sz/SFFpT99X7ubQOa/J3Ke1/EwV/G267Na9H3d9ft98lgJQlcRuSTmal85d/YjT8k+5oXm8e99zkyblitMzkSVvLuvWNfva2MVp3zXP+CXpi/+rW0Wq8b/XzKyDM9o6bwBiF3GTgjY7B/9nbF6d230v62R8pLV95XVr3tfU1nPxdiptvcn6PmX8UnMWyda+Hv47Of2sAMKMAAWxOoJXrepPPjVslum6Yn/g0T/Nz9nlzJtWJ0j0eXxcs1qeFRidtr+XTckJves5tQ12xdrqbz5vfPJjYv0nevk3Mf9xO87ef76u/jNN+PCN1+17S1/7k00dPlfZlyr56P5fWYXnbqp2v5TXX/OZvJ59W/G2Y59y849djvI62vzX7nNt/AJjR4AHcdhtSF5MnYGCd/JBv4f/N1fcSANiMEroNqRsCGL3pGMCl1i4tXAAFnRP6dNEHMAAAF4PoAnjeLmgAAC4G0QVw3zsMAEAIfBsSAAAJIIABAAhg8HTkGjAAIAWb7jYkAAAuBtENwgIAIAXRBTBd0ACAFEQXwAzCAgCkgNuQAABIAAEMAEAAg6cj14ABACngNiQAAAKIbhAWAAApiC6A6YIGAKQgugBmEBYAIAXchgQAQAIIYAAAAhg8HbkGDABIAbchAQAQQHSDsAAASEF0AUwXNAAgBdEFMIOwAAAp4DYkAAASQAADABDA4OnINWAAQAq4DQkAgACiG4QFAEAKogtguqABACmILoAZhAUASAG3IQEAkAACGACAAAZPR64BAwBSwG1IAAAEEN0gLAAAUhBdANMFDQBIQXQBzCAsAEAKuA0JAIAEEMAAAAQweDpyDRgAkAJuQwIAIIDoBmEBAJCC6AKYLmgAQAqiC2AGYQEAUsBtSAAAJIAABgAggMHTkWvAAIAUcBsSAAABRDcICwCAFEQXwHRBAwBSEF0AMwgLAJACbkMCACABBDAAAAEMno5cAwYApIDbkAAACCC6QVgAAKQgugCmCxoAkILoAphBWACAFHAbEgAACSCAAQAIYPB05BowACAF3IYEAEAA0Q3CAgAgBdEFMF3QAIAURBfADMICAKSA25AAAEgAAQwAQACDpyPXgAEAKeA2JAAAAohuEBYAACmILoDpggYApCC6AGYQFgAgBdyGBABAAghgAAACGDwduQYMAEgBtyEBABBAdIOwAABIQXQBTBc0ACAF0QUwg7AAACnou0FJAAMAEAABDABAAIOnI9eAAQApiK4LGgCAFEQ3CAsAgBREF8B0QQMAUhBdADMICwCQAm5DAgAgAQQwAAABDJ6OXAMGAKSA25AAAAggukFYAACkILoApgsaAJCC6AKYQVgAgBRwGxIAAAkggAEACGDwdOQaMAAgBdyGBABAANENwgIAIAXRBTBd0ACAFEQXwAzCAgCkgNuQAABIAAEMAEAAg6cj14ABACngNiQAAAKIbhAWAAApiC6A6YIGAKQgugBmEBYAIAXchgQAQAIIYAAAAhg8HbkGDABIAbchAQAQQHSDsAAASEF0AUwXNAAgBdEFMIOwAAAp4DYkAAASQAADABDA4OnINWAAQAq4DQkAgACiG4QFAEAKogtguqABACmILoAZhAUASAG3IQEAkAACGACAAAZPR64BAwBSwG1IAAAEEN0gLAAAUhBdANMFDQBIQXQBzCAsAEAKuA0JAIAEEMAAAAQweDpyDRgAkAJuQwIAIIDoBmEBAJCC6AKYLmgAQAqiC2AGYQEAUsBtSAAAJIAABgAggMHTkWvAAIAUcBsSAAABRDcICwCAFEQXwHRBAwBSEF0AMwgLAJACbkMCACABBDAAAAEMno5cAwYApIDbkAAACCC6QVgAAKQgugCmCxoAkILoAphBWACAFHAbEgAACSCAAQAIYPB05BowACAF3IYEAEAA0Q3CAgAgBdEFMF3QAIAURBfADMICAKSA25AAAEgAAQwAQACDpyPXgAEAKeA2JAAAAohuEBYAACmILoDpggYApCC6AGYQFgAgBdyGBABAAghgAAACGDwduQYMAEgBtyEBABBAdIOwAABIQXQBTBc0ACAF0QUwg7AAACngNiQAABJAAAMAEMDg6cg1YABACrgNCQCAAKIbhAUAQAqiC2C6oAEAKYgugBmEBQBIAbchAQCQAAIYAIAABk9HrgEDAFLAbUgAAAQQ3SAsAABSEF0A0wUNAEhBdAHMICwAQAq4DQkAgAQQwAAABDB4OnINGACQAm5DAgAggOgGYQEAkILoApguaABACqILYAZhAQBSwG1IAAAkgAAGACCAwdORa8AAgBRwGxIAAAFENwgLAIAURBfAdEEDAFIQXQAzCAsAkAJuQwIAIAEEMAAAAQyejlwDBgCkgNuQAAAIILpBWAAApCC6AKYLGgCQgugCmEFYAIAUcBsSAAAJIIABAAhg8HTkGjAAIAXchgQAQADRDcICACAF0QUwXdAAgBREF8AMwgIApIDbkAAASAABDABAAIOn49LSkg3h1dXV4pnxc66Ylmubtnv37tK0w4cPF1OYlvI0dXn50/wuMKalNU1/B47+Bph2cU/rA81TAAACIIABAAiAAAYAIAACGACADZdl/w+NZoaJnmQH2wAAAABJRU5ErkJggg==</SerializedThumbnailImagePng>
</SlideLayoutData>
</file>

<file path=customXml/item76.xml><?xml version="1.0" encoding="utf-8"?>
<ShapeData xmlns="http://firmglobal.com/Confirmit/reporting/powerpoint/09-09-2009" xmlns:i="http://www.w3.org/2001/XMLSchema-instance" i:type="TextData">
  <PowerPointShapeId>59784a19-ea56-4cae-87eb-679643ad9661</PowerPointShapeId>
  <ReportId>7e4c9f2d-b76a-4fc4-b77b-4b575acc6be1</ReportId>
  <OriginMode>View</OriginMode>
  <Name>_University_of_Minnesota_2019__Staff_All_NVG_v210__Engagement_Profile__ScaleX</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9e985e8e-353b-4a4d-a3d0-c6ece0bbaaec</TextId>
</ShapeData>
</file>

<file path=customXml/item77.xml><?xml version="1.0" encoding="utf-8"?>
<ShapeData xmlns="http://firmglobal.com/Confirmit/reporting/powerpoint/09-09-2009" xmlns:i="http://www.w3.org/2001/XMLSchema-instance" i:type="TextData">
  <PowerPointShapeId>a44c3e5a-d44d-4001-99bd-3cbf2b7aac02</PowerPointShapeId>
  <ReportId>7e4c9f2d-b76a-4fc4-b77b-4b575acc6be1</ReportId>
  <OriginMode>View</OriginMode>
  <Name>_University_of_Minnesota_2019__Staff_All_NVG_v210__Engagement_Profile__DetachedPct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ef850b26-45ff-4a04-82d4-60104a40a6b8</TextId>
</ShapeData>
</file>

<file path=customXml/item78.xml><?xml version="1.0" encoding="utf-8"?>
<ShapeData xmlns="http://firmglobal.com/Confirmit/reporting/powerpoint/09-09-2009" xmlns:i="http://www.w3.org/2001/XMLSchema-instance" i:type="TextData">
  <PowerPointShapeId>c23ec04d-eba2-4dd9-bf71-e842c491adec</PowerPointShapeId>
  <ReportId>7e4c9f2d-b76a-4fc4-b77b-4b575acc6be1</ReportId>
  <OriginMode>View</OriginMode>
  <Name>_University_of_Minnesota_2019__Staff_All_NVG_v210__Engagement_Profile__ScaleY</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2b51d3bb-ffa3-4e84-86ea-8a38afdd62a6</TextId>
</ShapeData>
</file>

<file path=customXml/item79.xml><?xml version="1.0" encoding="utf-8"?>
<ShapeData xmlns="http://firmglobal.com/Confirmit/reporting/powerpoint/09-09-2009" xmlns:i="http://www.w3.org/2001/XMLSchema-instance" i:type="TextData">
  <PowerPointShapeId>42793891-2547-4af5-82e0-7975411bbff6</PowerPointShapeId>
  <ReportId>7e4c9f2d-b76a-4fc4-b77b-4b575acc6be1</ReportId>
  <OriginMode>View</OriginMode>
  <Name>_University_of_Minnesota_2019__Staff_All_NVG_v210__Engagement_Profile__LeastEffective</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e13db670-1aec-4298-b0fc-6c128aa70f16</TextId>
</ShapeData>
</file>

<file path=customXml/item8.xml><?xml version="1.0" encoding="utf-8"?>
<ShapeData xmlns="http://firmglobal.com/Confirmit/reporting/powerpoint/09-09-2009" xmlns:i="http://www.w3.org/2001/XMLSchema-instance" i:type="TextData">
  <PowerPointShapeId>42793891-2547-4af5-82e0-7975411bbff6</PowerPointShapeId>
  <ReportId>7e4c9f2d-b76a-4fc4-b77b-4b575acc6be1</ReportId>
  <OriginMode>View</OriginMode>
  <Name>_University_of_Minnesota_2019__Staff_All_NVG_v210__Engagement_Profile__LeastEffective</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e13db670-1aec-4298-b0fc-6c128aa70f16</TextId>
</ShapeData>
</file>

<file path=customXml/item80.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DvXSURBVHhe7Z1vzG1VfedvbVUEqkhFqlRFS/9SK7ZY9Yrlgko7bzpNkyadaSYhaXIzSTMhk9Skr4bMTI2ZWOsDlCsgSBWwrTTRzItbqqFXTTMmEnvhAsrlItS0olB1zBUrNXT2rO/ae+3nt9dZa599nrP3OXvv5/NNPvees9f/fdbz+5619j7nHCgQQgghtHFhwAghhNAWhAEjhBBCWxAGjBBCCG1BGDBCCCG0BWHACCGE0BaEASOEEEJbEAaMEEIIbUEYMEIIIbQFYcAIIYTQFoQBI4QQQlsQBowQQghtQRgwQgghtAVhwAghhNAWhAEjhBBCW9CBHz/yYHHujSeKH/tTAID58jLHi6+7v3jtLQ8XV919qrjyL+fPOx2H/uLR4mUuxp9zwwP+HKTOTT88ULzwhn8q/vCm9xbFh88t/vW2iybFv915QfH0e68sPvXWO4q/veJmx02DcezQzcVnr7qlOHDuDSeKH73+QYf+BwCYJy/aeaA4908fLA45U7r8L04Vb98nXPnxx4pfufOkH//Z16XPTT88UBy47mvFHxx5T1Hcdnbxg1tfPSmKO84r/vl/vr34m0s/WvztZc4oL/vgYBxz9R+78qbigN65+JN33QMAALPkbMeLPnB/8WZnRFc4A77szx8t3r6PeNfHTxU/feuXihf8yf3J89MP9xcHdv6p+IMb/6gobj27+NcPvXpS/L+Pnlc87Qz4nks/UtzrTPLey44Mhkz4M++4GQMGgPnzQmc8P3Pbl4p3OiNKGdTc+VXHO9zYzz/yYHHGYCaMAXcFAwaAfcEZbuV73o0PFlfuU/MNHPrLR4uDHztZnPWBB4qzd9Lnaj0w4K5gwAAwe8LWs66B7set5xjtAGgnQDsCqfO1HhhwVzBgAJg9MprXfejhfbv1HKOt6CvcSlg33+qNSeqc7R0MuCsYMADMGq1+z9y5v3jrXSeLQ7ojODKj/Yq24n/+w0PckIUBdwUDBoBZo9Xvhbc87G8+ShlR35SrS33sp/wM7hXO9HUslTeg/Oqf0Od1U3n65lddO2pLq+Aze70WjAF3BQMGgNmi1e9Zzlz86teZXMqI+kDXlC93ZiYDldn+0kcfKX7WrS5/zvHL7rFW3mrfXnvWYx17h0P5X33zQ8VrbnnIX6fWMVv/UKi/F9/+peKFvW5DY8BdwYABYLboozY/cdNDK69+l61YA8F4dW1Zj3Vj00vdilJ3XFt0TCarvConQ1aZN7s3Bq/44IM+j1bq4owPPFD8/Ie/XLzr7sf8KjVus09Uv8b6kuvLNyqpc7g6GHBXMGAAmC0yNq1AtcWbMqAcl32s2kZ2BNNspDtkXDJ2PdYNXi927clAdb1Zbeu5Pubzgj857lfiv/BnX/Z1ynjf4oxXK96zXF77eVyVkRFqRaptc90oJbNWG3Ef+kJjuMj1X30P/VgPDLgrGzHgM/7j/ygOHDhQ8/w3/3vSRpD2wxddWqed+V9uI22maWdd+9eNtOed+8p9kSYjfOl/v6eRdsZ5F9TG86brjyXTZJKv+1+fXkjTcZnxm29ollN7Mi8ZZ6ovP3Xrl7yJ/uqRzzTSfsilyZi96VblnnfBz9Tjev777y9efuMJ3+ayNxDKozcLuqa7qlmrjFbiOl/qT2h/72DAXRnUgF/w6/85eRwAYGhkihfduvrNVzKyn77tS8WP/PFxX4cM8jVutaot5Le5lbH45Tse8d8m9QJnklrFKk9o98xqO/mVH3zI5/13f/WY68NjxevdCvgcF2OVppWxLROQCYfHSldexWaZahiHto3D6rw03VO+nUs+8mW/2k+t2Jeha9E/ppuxXN9tf/YGBtyVQQ3YTiYAgE2i7edLPrL69rNMTddyw9aw3xJ2j/V52Rdf74zRocf+edSmjumuYhnhu+4+VVx192PFG10fznMrWdWhVWbKeANxzFTe8DldGazGIjPWG4CfdX3U9W3Fbl3D/WH3huG1N7s3HCuOV2jMF7o3GTpntv29gQF3BQMGgNkh05RRamW46oowNuC4XhEfF1o96mYrXRv+dbfqVV0yyGDeqTJi2ddByoTVpupXnNbPCb7IGXmoV8eVLvP8yQ897Psfj2kZKvMGt0LHgPedAX+1uMf/JPH3i+vvSqUv5/K7TprnJ4vrv6X6vlP8vsmzSr7NEcZe6dRXE3majG8MAONDxqQt4lVXv6LNgNtQm1qZ/poz3ze41eqPOlOUSabyCuUXuu4q41u2OhbKoy3vVNo6Bqw3KW/9WBlbcm8wuoMBd2X714Dv+Y73Hq8OBtTgrm8Ujy2US5hS13wb5vdPqf1dPfYFa64RIx0DwBiR8enmp72uBlc14GD4+oF/bT/77WZ3LJdXZnnBBx/0eXXHtbaXtY2stGUmnGMdAxZ6s6Kt8vWvA2PAXRnUgLtQmtB3inuq/1cykqQpJRilea3YPgYM0BmZ0S/+2Zc3ZsBq71U3P+RvuNJHenQHc2ykMlcZ88tvdMbrVsq6qUqmp9XnO+9+rHjLnSf9ruFeTXhdA1Y53WymelL1dwcD7sqWDbjagv3WN4rLq5XwPfek8mWYgwFr7Mn0CAwYoBPlt1/dX/zKHXv77ue9GvAr3YpWN11d6sxVZbWSVF/CilfG698UOONVPpmv+qf2dGOV/g+X7fZiwn0YsG7sats27wYG3JWtbkFf/oXvyz2qrVdjxom8C9it60qleUem1DWfYaWt4QRx+YU3CIk+tY670xjC41K5Pq8ztrBbofPVrCf3BiC6xu2Vu9bfzOv71fIGa93XCOaLrmHu9QYssRcDLk3/geLgXSf93c8yWhmojumzvG/4SLni1fVhGa/SX3HkQZ/2C7fvrtRlwJd97GTxEld2VRPuw4B11zgr4H1xE9aiAZZBtePNWIMYcMowKnV6Y9BS3rbTuwF/v3jMmG9Q05TWHduuAZeXC2JFr1tqjEZl/yuC0UZ67NR3Ega8/jhg3uhGJX0U6HJ9+UXCaJaxFwMWMi59raS+6UomrM/r6samYLzqz+ud2b7sTx/0q0wZrHj++4/7bWuVU8zUClnb0bo7WnV2NeF1DVhvDLR61+7Bel/IgQF3ZXsGnFrdVEG782qm67Zsx3xhVRW3nzseU6/KGkYQ2nFKtd/VNFrH4GTqCTsLNu+6YxP1+JysgdbH6/ZCvxbfTOXz2mMOa+A9jwPmjQz4/Bv3dge02KsBCxmrPnr0Zmeg2l6W+WolfrEzXr0pCMYbl9MXesg8ZcKhD/q6yvCZ4y4mvK4Bq79qU3Ut+2hUOxhwV7ZmwMEkGiuhenVjV6Ut9GrAVduNPFHeVrNs63sqrUudhtYxxEZXtVfXve7YSoLJNV8zEZ/LFoKxhr6EcSXaX3wj0c84YN7IsHQ9dhsGLNS+rv++zMVUXffVMRmv3hjEeS26cathwu5/XRvW3dFdtoXXNWCt2PVmQaa/3keRMOCubOkacN6s8kE+QZ8GHPK0qsVgkm3sUo7LGuWKhtF1rJ7IgNcdW0U5hnS+xfFFxFvSYRxtux7xmHsaB8wbGaBWoX0bsOqVkeq4/98999ebTZ6AtnBluCrTdTWpMvpx/HglrJ9SVJrabVsJ92HA+l9fl4kBz8CAs8TBOKUuxtTVlLrk69KntuCebGOXrRrwumOraDPgxR2N8CYrozCOVQy4p3HAvAkGvFcjShmwfp1IN0zp931/8fYv++91/slbH67bW+VmqTa0a7hgwu7/g3c5Y7yh/JnDXFsYcD/M3oDLQL5MLaupQJ8GvMRAl7Kk/FYNeN2xVbQZcHN8oV+V7BiDiYa+rGLAPY0D5k0fK2D9GINWuapPxiZD1vVcfXzo1+4ub6rSY23Z6tru+l9eUSIDzq2E9f9LXIyOV+ZaYWvMz3v/cf8Thhjwesx8Czq//RxofjwpncfT1ZQ65Vver3bayqfSNmjAa4+tJLxxWrw8ENXfYpQL13VD3sR5yF4DXnMcMG9kRvolonUM+GfdSvdH3n+//4EDfTmFzFYG/KY7Hile50xOhqy8+tF83bikNs9cy7RK7H0zsQlrPAc/drI418VqpemNQVh9n3fjg/5Nh374YS8fvRIqp2/lWv/H+THgrmz+Jqy2FU8gBOVlgTYZvFsMeEm+emUem0FYtSVMwpIuH9pxSpnnkjpruo7VExvw+mMTdR2plbwUm2rUr93yTvW5yJyf0C/JHO9jHDBv1r0LOqCviZQBymDf6Va9F3+4/LECmd+PuNWmbrAKP8r/07eWW9Zqe6/b0SrnV8DG/NSWPqL0rsqE9bOBMso3fvTL/rPE6uPbnCnrDmYZtf5f9feAA/qYlK43q13ugp6lAYdgu3x7OQTa9puxwoqoVGnqKVPaW76mOmyJt5aPTbJqv7NhdB2Dyduoe92xhdck/ZnjZh9Cv1pk+1YbdkaNNy6rjCN1HmDuyAQVz/b6OWChcjJwmav+18eKXvSB6ks+qnZkjr/ijmt1/M6PP+YeP+LT9roSVt164/CS6040jPz5MmHzu8ahb0KGu9cVb4zqetMdJ10/+BzwPA04uYrL0HFFU29TSj5Qp02pa76keawYwBsrPalhIIGqnRXq7j6GnPGsN7ZgwNe7d8mNetrGZ+XbCgaa6XMtl17Nl8Xdkq7jwID3IzIybaNqJRiua66DboLSSliGG7cjY3yjW4XKBLUdrS+y0LXjvRiYjFurav3w/4tdLA7by6pLJqwbv9Zd1behrXdtYWuVn+pfdzDgrmzhGjBMlV0DTqf3TvUmrPVyBUCEDOtst4oLX4aRMptV0Mrztbc87K8Jq+6wwpU5yiT1+V39spFMWD+G/5qbZdbH/Uoy7ptF5WXi1qy1jf3jRx70fbdfwiHz1w1WYRU8BDJg3eUdbj7bOxhwVwY1YJgXgxhw5nrx7op4g4YPs0FGpu813usdwRYZq66N6mNAMsSX3XjCf1ezba/cjn6keNfHy5u19POCMmAZrM1nkbHKVJUn3EWtXUN9K5aO64Yo5dFXVeqarLa7+3hDkUPnSm80WAFjwDBChlkBJ7aTrZLb2wDtaBWnG6P6MGBxyJmwtrRlxNpyflG0utU1W60ew6pb14WX/bCBTPeCD5Z3LofVtAzYm67r/0/d+nBxuWvzYlev2r3iL9N96wttb+satPqR6m93MOCusAUNnRlyC7qsu6lO34YGkEAmoq+j7MuAha4ny1hf+6Hy937Vjl3hnvmBciX86pvLj0BpO1pf3qE7pkMen8+YtwxaP+T/lrse9V9dGQw4fLZXdzhrVd3XjVY5VH8/X0MpMOCubPYmLACADaDt3/pGrMhs1kGrW20Fy6S0yn6pi5kyzNCurufq+u+b7ix/flDtv84Ztoz2LGfQ+gyvDDqsjFVW9ch8ww/yy8S1Df3SG0540++z/zn0hqGfG7AEBtwVDBgAZomuA+uO4r7vHJYJ67PBuuP5jbrW64zV3kilFa6uAWv7WJ/NveqvHit+rvoMsbadL/rQl/xne8Pd0sGEtRKW2b7qpoeKVxypflGp577n0E6Bf6Pg+mHP4d7AgLuCAQPALPHXgW972G8Fp0xnHXRN+NedseqmJa1Yw7axN1S38tbqW8/1jVn6GJMM7rwby6+slBHrR/h/zqVptWz7q2u9+i1h5R/yhqsYvUnRKryfr9TEgLsyqAH/8EWXehMWzzv3lfXxs6796/o4acOmCZsmSNsfaZoHNk3zZL+mven6Y7XZnHHeBb2kveWGY36FLUP9oai9M//bX9fXhF/wsmY59VNmq2+zen6Upjo3seVs0ZuJt971qH/zYFfyewcD7sqgBgwAsE10I5O+3emKgVaT2iJ+050ny6+FvKP8Ao2zTPsyYK2CtVoOP/Cg1XK4EevyPz9VvN6thnXHs26C0rd3pdoZEl2rVh/Vt9Dv9cCAu4IBA8BskanoizHCDxoMgd+Ovru8zqubp8JNWeFGLf2Ag9q/tPr4kt4UaNWsLWqVlwFqy3noO51T6Cavy13buuGrjx+TKMGAu4IBA8Bs0WpU26qXVT9YkDKhPtA1VK2C9fEkma6QGftrwC5Nd0PrWrR+PEHXh/VFHvqc8NCf7V2Grk+r3/2tfgUG3BUMGABmjcxFdx0P+TWOQiasm6tedfND/uYsXeOVwYVrujJh5dFzocc6FtezKco+POpvDlv/yzcsGHBXMGAAmDXaCtZ279uc4Qy9zavVroxeyGBTebwBb2G7OUZ91A889Lv6FRhwVzBgAJg9Mhl9NeWQ14KnhrbE+1/9Cgy4KxgwAMwerYC1Ej6oa8GZlel+QqtfbZf388UbMRhwVzBgANgXyGxe8cGHBr8WPHZ01/bb/7z8ic/1v/c5BQbcFQwYAPYN+lyuVn772YS1Da+vu+z/2m8AA+4KBgwA+wat+MJW9LY/ArQNZL4X366vwBzKfAUG3JXagM+9QQb8YGnCAAAz5YwPPFCcf0Rb0fqZP7cS3idc4cz34MdOFWddp2/rSp+bfnigOHDd14o/OPKeorjt7OIHt756UhR3nFf8szPgv7n0o84gb/ImORTHXP3HrrypOPDjRx4szr3xRKGVMADAXNGPDpy9U94V/Wt3P+Y/OjR3dMezUJzXF4HoHKTOTT88ULzwhn8q/vCm9xbFh88t/vW2iybFv915QfH0e68sPvXWO4q/veJmhzPhgTh26Obis1fdUhyofgMdIYQQQhsUBowQQghtQRgwQgghtAVhwAghhNAWhAEjhBBCWxAGjBBCCG1BgxvwJZdcUhw4cMBz9dVXV0eL4vbbb6+Pk7a3tEOHDlUpRXHs2DHSZpr2xBNPNNIuvPDCKoW0OadJNk1Ykba5tKE0eCvXXntt9QghhBBCQZuxeYQQQmhiGnolvGUDPlocPnCw2DlVPR2DTu0UBw8cdj2LHm9S67a7Tvkpjrm17Kli52C5pXRwExPN9mVb5xIh1Ismb8CtW9BHDxeHDx/eTGDsqjkEzcHMbEAN1edNj8e2t61ziRDqRZM34PwAtDLR6tetgg/uuGdt0kq5ujh+eKcq5w7HAW4h4JlycSB05l8et2lR/q71KZ8bw87hkHagOBwS29Ik30aUZtv15d0bFb+Ky/TTHwtKpaXzH3V9Cm9+Tu0cdOfWtZPIt6u28cd9NEqNsaGh+mzrcHPm6CrnspqfO7vzxLdr5s3iG8eorup1PJx77bNtWynPYdcPN1afL9oxaj23pn4/blu2S9sI7W/p72NIbc+AfdAujVdBdTEoB5VbiI2gG4JQFeDqotHzxWBdp/igFp410mwdLfX5QBzeOPh8e0jz/TBBMbS30Ifm+cmPq5It77T8PJjzEZW1Wjb+uBulMmOsntYaqM+NtEQ/s2Ny//qt65C5KpucJ1aJ9tL1t43RSuOUgVblVEfdbvu5XRibydutbYTQkNqaAeuPvhEcsgHABFovE3TiINh4HgUn/zyXZrQQQG0Z05ato60fbWkLqtpoK+/z5MZVqVGmPb8PvtYksv2L2zH1to4pVqK/0iB9drJpC/laxuQN2PYhfh73sVJbe43n7WPclY7bNw1xP6xsHXF9tlzXthFCQ2pwA05fA65WF3pnX5MJAApaZtXQCCRLA1zchgk6Pm/ueFVH7rFXx360pVXSamS3jy6trbx71DouqVGmy3nIjN9q4XjL+BNaGGN1vNYQfZZsWpxvoZw1KftYip+rj/Z5pc7tdXgdvRbb0bm071eT51Zt5f5uOreNEBpSgxtwUgvBYTGo7ErBwgZJE5CWBjhbrkV2a9DW0Vpfx360pfk6zLhDWlt5X8Y+T2ihjXx+f94Pmx2IhfaCVhh/Q5kxVk9rDdJnJ5u2kK9lTAuGO4QB27ZzittZNNL0uY3rj8t1aRuh/S29OR1SWzFgbSHWQSOoZRtaAbdxvaoOSM3gVKbtBhZbztdvr6PZNwCdDLilvrZAu3KaG49uFsrlccr2Iygq09pv/9gE50R7QZ3HbxWn+ee7r1mtKF9ffW6kJfLlz2VsuPHz2BgrtbUXPV/6OnqVJlv/bbSdd/98t08L9belJdtGaH9r8ga8uAWtQNYMgqUyAc2rCkI+EOmu19184XqgOLiz49Js3aZcVLcCUCjX3BJV/6pjcYBr1GeOtwXatjT/dLf/5Z2qbkXjxpEt75UfVykzBv88lb/MU7/nqYNwXNaq4/gjJce4kHmgPre9Fl6ZMfk67bmNn6vcknMft7fQfmqMscp2Dh8O57CZr/3cmvrtpwe8Mm0veS0R2k/S38eQGtyA+x9ALvAhNEf1NN8xVoRWFga8IAwY7Sftdb6HlXhilYsQGoUmaMAIIYTQ9DW4O/JrSAghhNCiWJ4ihBBCCU3+GjBCCCE0RU3egNmCRgghNEVN3oC5CQshhNAUhQEjhBBCMxQGjBBCCG1Bg7sj14ARQgihRbE8RQghhBKa/DVghBBCaIqavAGzBY0QQmiK4i5ohBBCaAvCgBFCCKEt6NixY9WjYYQBI4QQQlvQ4O7INWCEEEJoUSxPEUIIoYQOHTpUPRpGGDBCCCGU0ORvwmILGiGE0BTFXdAIIYTQFoQBI4QQQlsQH0NCCCGEZqjB3ZFrwAghhNCiWJ4ihBBCCfExJIQQQmgLmvxNWGxBI4QQmqK4CxohhBDagjBghBBCaAviY0gdZLe5b7/9dt9m4Oqrr65SSBtrmr3RQROetHmmPfHEE420Cy+8sEohbW5pl1xySZWC2jS4O/7mb/5m44UZIoCLoL7qHFPaNoMmadtLG1NAJa3UEGmSTRNWpI0jbQgN38IGtIkThRBCCPUpDBghhBDagmbhXMs+6vSp+44WVz3y3erZJvX14pp7TxVf0cPTp4qrwuMhted2TF9X1jplV9UQ/fxuceTeo8X5nzxaXPO16lCv2sI8QGiLYlHUTfM/Swp4951yAfZ48anq0MY0pWC7Tl83Oc4h+jl0/239mzxXCG1JGHA3zf4safWrVc1XHvlccnWjdK18zndB8UiVtxkktTr6XHHktH9SFF87XuYX9329Ori7ghLlatscU12mTvWlmddJ6fcdL66pjtd154472Xoa+ev2XDnfh+rNR7LvUtRXHUrk9eeqcV7U/68vljXKjjXuW6XkmGoN0U+3Og3l1ZdE35aPoVl/c7clNQ92yzXGmH19KrWUzZ63us7jxRGXp/4bWNYWQmsIA+6mWZyl/Ba0gmsV4H3wigxCQSgcU7oLRq0GHNURzN3XUwexTJvhsW8nmI7ymrobx00dueN1XxLHfTnzxqGR3/Q9yKa35NVjGYw3uTDmKH8t3wfbdztW07egRj1mTFY2T9TuWv20dcbnbdkY4sdxG/aYzZt9PROvj9QoWxq7z9Moa8+b6a9/nMqfaQuhNYQBd9MszlLuxdaqwK5G4kCTfd4IUMaA7aqhwtfvA2N1zK4mbD3hccOsO7SZOy7ZdmMDaJRzyvU9yOZvzVsG/sYqMm4rqNNYIymtbteMNWiIftrjcZ4uY2grL2XTO8wtq6juxvxWWl02NXdM37u0hRAaXDM24PIdfxxobECuA1KltEGYVUQUjBdkgmA2SHcJ6F0M2AfRzMpM+RvlnLr0PeRvy6t8foxVe+GYbSuo01iNcmOyGqKf9nicp8sY2spL2fTo9Wx7faSo7tqAc+ctyl/3vUtbCKHBNV8DTgYZE/Ak5akDVGnYdXC1W4M2oNUBXXWV+f31tyhI+8BoA2B4bOvOBsuOBhza9AE4yt8o5+TbXex7LZs/m9c8tucubivI17PcGGrlxmQ1VD9zeXwbS8bQVl7Kpqufpr7kWIxyebLnzfR3YX4vaQshNLhmYcCL14AVVELQjGSDlZPMslwdHy+uCSsEe9zf9BKClZMPcFVash6VCQG2DHr+uQm89oaZOvC1BebU8VC3qG7SqoNr1F6tTN9Lmb7q6ULeMlAvjNk/j8oaLR+rVWZMDQ3QT9ufRN+WjmFJ+Ua7jXT7ejq1vj5OvmzqJqyW81bX6Y6b+Z1uS/Vk/m4QWkFcA+4mzpKRAvViwEdoJEqae1dFZo/QgMKAu4mzZIQBo1FrZQM2K2MHN1qhTQkD7qZZnCV+9B8hhMYjDLibZnGWeLERQghNTRgwQgghtAVhwAghhNAWNAvnsj9mz4+a7880yaYJK9Lmm6Z5YNM0T4JI207aOeecUx1FbWrOZIQQQghtRBgwQgghtAVhwAghhNAWhAEjhBBCW9DkDfh1f/R/Js+B//ppAABYkakLAx4BqYkFAADtTF0Y8AhoTKqr3t24zf/AxVeR1mfaT7xhN+23/5i0uab93p3NtBefT9pc0gxTFwY8AlITCwAA2pm6MOARUE+ot/ynxuQCAACDVsPm+dSFAY+A3OQCAAADBjwupQxtauQmFwAAGDDgcSllaFMjN7kAAMCAAY9LKUObGvWE4howAEBnpi4MeASkJhYAALQzdWHAIyA1sQAAoJ2pCwMeAfWEYgsaACAP14DHpZShTY3c5AIAAAMGPC6lDK1fjhe3fFMtfat4dzJ9fXKTCwAADBjwuJQytD75jb/7l6olDBgAYKtgwONSytD6Ytd8pQ0YMNeAAQA6M3VhwBne/UjVQK0NGDAAAHRm6sKAY275x+Lxqm7p8W9ucAsaAAA6M3VhwA1OFvdW9Ur3fsId+8S3qmfb34I+fKIoTn3688m0YTlRHP3G48VBPX7f48Wp8HhI9tyO6evKrFN2VYbo5+eLnW+Us/XoHXFaH2xhHgBYuAY8LqUMbe9UBvzIyd1jmzTgtpuwFPBOPO4C7FPF4VT6kEwp2K7T102Oc4h+Dt1/W/8mzxVAAAMel1KG1isjMWCtfrWqOfjpZ5KrG6V7uaC4U+VtBkmtjp4pdt5XlbnjqaqA04kTVT27KyipXG2bY6rL1Km+BNUrc6WfeKo4Wh2v684dj+pp5K/bc+V8H6o3H8m+i6ivmbz+XDXOi/p/YrGsITvWuG+J/M0+iiH66Van1WHfl0Tflo+hWX9ztyU1D3bLNcaYfX0qWspmz1td51PFjstT/w0sawvmBQY8LqUMrVdGYcAKrlWA98ErMggFoXBM6a63rQYc1RHM3ddTB7FMm+GxbyeYjvKauhvHTR2543VfEsd9OfPGoZHf9L163khvyavHMhhvcmHMUf4a3wfbdztW0zebv67HjCmXJ2p3rX7aOuPztmwM8eO4DXvM5s2+nonXJ+Spy5bG7vM0ytrzZvrrH6fyZ9qCeYEBj0spQ+uVEVwD1qrArkbiQJN93ghQxoDtqqGSr98Hxkp2NWHrCY8bZt2hzdzxUGfVbBEbQKOcI9f3kG7zt+YtA39jFRm3Feg01gillU06mbHa9L77aY/HebqMoa18a3qHuZWrx9GY30qryi3MhSp/3fcubcGsmbow4GVs0oCTlO/4F5QKSPHzRuAyq4goGC9ggmA2SHcJ6F0M2AfRzMpM+RvlqvzL+h7yt+VVPj/Cqr1wzLYV6DRWQ25MNs8Q/bTH4zxdxtBWvjU9ej3bXh8R1V0bcO68RfnrvndpC2bN1IUBL2PbBpwMMibghTx1gCoNuw6udmvQBrQ6oKuuMr+//hYFaR8YbQAMj23d2WDZ0YBDmz4AR/kb5arjib6HPjfayeY1j+25i9sK+HqWG0NNbkw2z1D9zOXxbSwZQ1v51nT109SXHIshlyd73kx/F+b3krZg1kxdGPAytroFraASgmaEDVYOmWWpp4qjYYVgj/ubXkKwqsoHJetxqgNsGfT8cxN47Q0zdeBrC8yp46FuqbpJqw6uUXuhj7m+l5i+JvOWgXphzP55VNawfKyWzJhSefrsp+1Pom9Lx7CkfKPdRrp9PR2tr4/Dl03dhNVy3uo63XEzv9NtqZ7M3w1MG64Bj0spQ+uVUdyEtRoK1IsBH2AkJM29K5HZw/4CAx6XUobWKxgwQL+sbMBmZezEjVb7GAx4XEoZWq9M0IABAGYJBjwupQytV7Z6DRgAAHJMXRjwMjZpwAAA0JmpCwNeBgYMADBKpi4MeBlsQQMAjAOuAY9LKUObGrnJBQAABgx4XEoZ2tTITS4AADBgwONSytCmRm5yAQCAAQMel1KGNjXqCcU1YACAzkxdGPAISE0sAABoZ+rCgEdAamIBAEA7UxcGPALqCcUWNABAHq4Bj0spQ5sauckFAAAGDHhcShna1MhNLgAAMGDA41LK0KZGbnIBAIABAx6XUoY2NeoJ9Uu/VU6wwIvP3037vTtJm3KasGmCtP2Rpnlg0zRPSNt7mmHqwoBHQGpiAQBAO1PX5A0YIYQQmqJYAY+A1Ds7AABoZ+rCgEdAY1Jd9e7mtY+LryKtz7SfeMNu2m//MWlzTdM1Q5uma4qkzSPNMHVhwCMgNbEAAKCdqQsDHgH1hOKbsAAA8mg1bJ5PXRjwCMhNLgAAMGDA41LK0KZGbnIBAIABAx6XUoY2NXKTCwAADBjwuJQytKlRTyiuAQMAdGbqwoBHQGpiAQBAO1MXBjwCUhMLAADambow4JhPfKuqual7P5HI2xP1hGILGgAgD9eAx6WUoe2N48Ut36wqzemb/1j8RrLseuQmFwAAGDDgcSllaHvh3Y9UFTo9/nfHG2m/8Xf/UqU4PXKykdYHuckFAAAGDHhcShnaytzyj8XjVX25reZdE/6X4pZb0nn2Sm5yAQCAAQMel1KGtiq1ubZuMZ8s7i1zLayQ16WeUFwDBgDozNSFATvq7efW7eXda8SDGTAAAHRm6sKAO7OBFTAAAHRm6sKAO2JvxOr7I0n1hFqyBX34RFGc+vTnk2nDcqI4+o3Hi4N6/L7Hi1Ph8ZDsuR3T15VZp+yqDNHPzxc73yjn6NE74rQ+2MI8ALBwDXhcShla/+yufof4KFJucjVQwDvxuAuwTxWHU+lDMqVgu05fNznOIfo5dP9t/Zs8VwABDHhcShlavzQ/HzzEF3LkJpdFq1+tag5++pnk6kbpXi4o7lR5m0FSq6Nnip33VWXueKoq4HTiRFXP7gpKKlfb5pjqMnWqL0H1ylzpJ54qjlbH67pzx6N6Gvnr9lw534fqzUey7yLqayavP1eN86L+n1gsa8iONe5bIn+zj2KIfrrVaXXY9yXRt+VjaNbf3G1JzYPdco0xZl+fipay2fNW1/lUsePy1H8Dy9qCeYEBj0spQ+uPpvn2fe03kJtcuyi4VgHeB6/IIBSEwjGlu762GnBURzB3X08dxDJthse+nWA6ymvqbhw3deSO131JHPflzBuHRn7T9+p5I70lrx7LYLzJhTFH+Wt8H2zf7VhN32z+uh4zplyeqN21+mnrjM/bsjHEj+M27DGbN/t6Jl6fkKcuWxq7z9Moa8+b6a9/nMqfaQvmBQY8LqUMrR/MtrM0wBdwBOoJlbkGrFWBXY3EgSb7vBGgjAHbVUMlX78PjJXsasLWEx43zLpDm7njoc6q2SI2gEY5R67vId3mb81bBv7GKjJuK9BprBFKK5t0MmO16X330x6P83QZQ1v51vQOcytXj6Mxv5VWlVuYC1X+uu9d2oJZM3VhwCnMF3N4DWi+IjWxdinf8S8oFZDi543AZVYRUTBewATBbJDuEtC7GLAPopmVmfI3ylX5l/U95G/Lq3x+hFV74ZhtK9BprIbcmGyeIfppj8d5uoyhrXxrevR6tr0+Iqq7NuDceYvy133v0hbMmqkLA46JzHeobWdLamLVJIOMCXghTx2gSsOug6vdGrQBrQ7oqqvM76+/RUHaB0YbAMNjW3c2WHY04NCmD8BR/ka56nii76HPjXayec1je+7itgK+nuXGUJMbk80zVD9zeXwbS8bQVr41Xf009SXHYsjlyZ4309+F+b2kLZg1UxcGbIl+CWnIX0Cy1BNqYQtaQSUEzQgbrBwyy1JPFUfDCsEe9ze9hGBVlQ9K1uNUB9gy6PnnJvDaG2bqwNcWmFPHQ91SdZNWHVyj9kIfc30vMX1N5i0D9cKY/fOorGH5WC2ZMaXy9NlP259E35aOYUn5RruNdPt6OlpfH4cvm7oJq+W81XW642Z+p9tSPZm/G5g2XAMel1KGtieile+mzFfkJtdeUaBeDPgAIyFp7l2JzB72FxjwuJQytNVp3nC1SfMVucm1VzBgGDUrG7BZGTtxo9U+BgMel1KGtir2W642cc03Jje5AADAgAGPSylDW43o40Zd1PNd0fWE4teQAAA6M3VhwPFHjrpoKAMGAIDOTF0Y8AhITSwAAGhn6sKAR0A9odiCBgDIwzXgcSllaFMjN7kAAMCAAY9LKUObGrnJBQAABgx4XEoZ2tTITS4AADBgwONSytCmRj2huAYMANCZqQsDHgGpiQUAAO1MXRjwCEhNLAAAaGfqwoBHQD2h2IIGAMjDNeBxKWVoUyM3uQAAwIABj0spQ5sauckFAAAGDHhcShna1MhNLgAAMGDA41LK0KZGPaF+6bfKCRZ48fm7ab93J2lTThM2TZC2P9I0D2ya5glpe08zTF0Y8AhITSwAAGhn6pq8ASOEEEJTFAaMEEIIbUEYMEIIIbQFYcAIIYTQFoQBI4QQQlsQBowQQghtQRgwQgghtAVhwAghhNAWhAEjhBBCW9AsDPiSSy6pv7Ls6quvro4Wxe233974OjPSSo057dChQ1VKURw7doy0maY98cQTjbQLL7ywSiFtDmmKyWi5ZmHA1157bfUIIYTQtiVTRsvFWUIIIdSrMOBu2hdn6VP3HS2ueuS71bNN6uvFNfeeKr6ih6dPFVeFx0Nqz+2Yvq6sdcquqiH6+d3iyL1Hi/M/ebS45mvVoV61hXmA0BaFAXfTLM5S6xa0At59p1yAPV58qjq0MU0p2K7T102Oc4h+Dt1/W/8mzxVCaNSahQG3vdvS6lermq888rnk6kbpWvmc74LikSpvM0hqdfS54shp/6Qovna8zC/u+3p1cHcFJcrVtjmmukyd6kszr5PS7zteXFMdr+vOHXey9TTy1+25cr4P1ZuPZN+lqK86lMjrz1XjvKj/X18sa5Qda9y3Sskx1Rqin251GsqrL4m+LR9Ds/7mbktqHuyWa4wx+/pUaimbPW91nceLIy5P/TewrC2E0OCauQEruFYB3gevyCAUhMIxpbtg1GrAUR3B3H09dRDLtBke+3aC6Sivqbtx3NSRO173JXHclzNvHBr5Td+DbHpLXj2WwXiTC2OO8tfyfbB9t2M1fQtq1GPGZGXzRO2u1U9bZ3zelo0hfhy3YY/ZvNnXM/H6SI2ypbH7PI2y9ryZ/vrHqfyZthBCg2vWBqxVgV2NxIEm+7wRoIwB21VDha/fB8bqmF1N2HrC44ZZd2gzd1yy7cYG0CjnlOt7kM3fmrcM/I1VZNxWUKexRlJa3a4Za9AQ/bTH4zxdxtBWXsqmd5hbVlHdjfmttLpsau6YvndpC6E1xDXgbprFWUpfAy7f8ceBxgbkOiBVShuEWUVEwXhBJghmg3SXgN7FgH0QzazMlL9RzqlL30P+trzK58dYtReO2baCOo3VKDcmqyH6aY/HebqMoa28lE2PXs+210eK6q4NOHfeovx137u0hdAawoC7ab5nKRlkTMCTlKcOUKVh18HVbg3agFYHdNVV5vfX36Ig7QOjDYDhsa07Gyw7GnBo0wfgKH+jnJNvd7HvtWz+bF7z2J67uK0gX89yY6iVG5PVUP3M5fFtLBlDW3kpm65+mvqSYzHK5cmeN9Pfhfm9pC2E1hAG3E0zPUsKKiFoRrLByklmWa6OjxfXhBWCPe5vegnByskHuCotWY/KhABbBj3/3ARee8NMHfjaAnPqeKhbVDdp1cE1aq9Wpu+lTF/1dCFvGagXxuyfR2WNlo/VKjOmhgbop+1Pom9Lx7CkfKPdRrp9PZ1aXx8nXzZ1E1bLeavrdMfN/E63pXoyfzcIrSAMuJtmcZb6+iYsBerFgI/QSJQ0966KzB4htHXNwoD7ereFAaNRa2UDNitjBzdaITQuYcAIIYTQFoQBI4QQ6lXE5G6axVnSz5xt++e3SNtMmmTThBVp803TPLBpmidBpI0r7ZxzzqmOoDY1ZzhCCCGENqLJG/CB//3PAACwD5m6Jm/Alx77v5MnNbEAAKCdqQsDHgH1hLrmhsa1lQPv+B3S+kx7/dt2097zSdLmmnbr3zfTXv4q0sQc0iKmLgx4BKQmFgAARMiQzfOpCwMeAXZCAQBABgx4XEoZ2tSoJ9R/eHdjcgEAgAEDHpdShjY1cpMLAAAMGPC4lDK0qZGbXAAAkGfqwoBHQD2hMGAAgM5MXRjwCKgnFNeAAQA6M3VhwCMgNbEAACCCa8DjUsrQpoadUAAAkAEDHpdShjY16gnFFjQAQB4MeFxKGVp/nC4+8oxa+UFxbTK9H3KTCwAADBjwuJQytL743X94rmoFAwYAGBtTFwacYdd8JQwYAGBsTF0YcIJrn64qr7UhA+YaMABAZ6YuDNjyhe8XX63qlb76zIa3oAEAIA/XgMellKHtjWeKz1Z1Sp992B17+AfVMwwYAGDrYMDjUsrQ9kZlwE8/s3ts0wa8ZAv68JNFcerRbyfThuV0cfT094qDevyZ7xWnwuMh2XM7pq8rs07ZVRmin98udk6XM/boF+O0PtjCPACwYMDjUsrQemPTBtx2E5YC3pPfcwH22eJwKn1IphRs1+nrJsc5RD+H7r+tf5PnCiCAAY9LKUPrjREZsFa/WtUcfPS55OpG6V4uKO5UeZtBUquj54qdz1RlvvhsVcDpydNVPbsrKKlcbZtjqsvUqb4E1StzpT/5bHG0Ol7XnTse1dPIX7fnyvk+VG8+kn0XUV8zef25apwX9f/0YllDdqxx3xL5m30UQ/TTrU6rw74vib4tH0Oz/uZuS2oe7JZrjDH7+lS0lM2et7rOZ4sdl6f+G1jWFsyaqQsDbmM0BqzgWgV4H7wig1AQCseU7nrcasBRHcHcfT11EMu0GR77doLpKK+pu3Hc1JE7XvclcdyXM28cGvlN36vnjfSWvHosg/EmF8Yc5a/xfbB9t2M1fbP563rMmHJ5onbX6qetMz5vy8YQP47bsMds3uzrmXh9Qp66bGnsPk+jrD1vpr/+cSp/pi2YNVMXBtzGSK4Ba1VgVyNxoMk+bwQoY8B21VDJ1+8DYyW7mrD1hMcNs+7QZu54qLNqtogNoFHOket7SLf5W/OWgb+xiozbCnQaa4TSyiadzFhtet/9tMfjPF3G0Fa+Nb3D3MrV42jMb6VV5RbmQpW/7nuXtmDWTF0YcBubNuAk5Tv+BaUCUvy8EbjMKiIKxguYIJgN0l0CehcD9kE0szJT/ka5Kv+yvof8bXmVz4+wai8cs20FOo3VkBuTzTNEP+3xOE+XMbSVb02PXs+210dEddcGnDtvUf66713agnnBNeBxKWVovTEGA04GGRPwQp46QJWGXQdXuzVoA1od0FVXmd9ff4uCtA+MNgCGx7bubLDsaMChTR+Ao/yNctXxRN9DnxvtZPOax/bcxW0FfD3LjaEmNyabZ6h+5vL4NpaMoa18a7r6aepLjsWQy5M9b6a/C/N7SVswLzDgcSllaL2x9S1oBZUQNCNssHLILEs9WxwNKwR73N/0EoJVVT4oWY9THWDLoOefm8Brb5ipA19bYE4dD3VL1U1adXCN2gt9zPW9xPQ1mbcM1Atj9s+jsoblY7VkxpTK02c/bX8SfVs6hiXlG+020u3r6Wh9fRy+bOomrJbzVtfpjpv5nW5L9WT+bmDaYMDjUsrQemM0N2GthgL1YsAHGAlJc+9KZPawv8CAx6WUofUGBgzQPysbsFkZO3GjFQSmLgy4jYkaMADAfmDqwoDb2Po1YAAAyDF1YcBtbNqAAQAgD9eAx6WUofUGBgwAMB4w4HEpZWhTo55QbEEDAOTBgMellKFNjdzkAgAAAwY8LqUMbWrkJhcAAOSZujDgEVBPKAwYAKAzUxcGPALqCcU1YACAzkxdGPAISE0sAACI4BrwuJQytKlhJxQAAGTAgMellKFNjXpCsQUNAJAHA0ZDSZMLIYRQWnOLkayAR0Du3R0AAOSZujDgEVBPKAwYAKAzUxcGPALqCRWuAd/696UZB17+qt08pE07Tdg0Qdr+SNM8sGmaJ6TtPc0xdWHAI8BOKAAA6MbUhQGPgNTEAgCAdqYuDHgEpCYWAAC0M3VhwCMgNbEAAKCdqQsDHgELE+uaG5o3Hrzjd0jrM+31b9tNe88nSZtrmm7YsWm6oYe0eaRVTF0Y8AioJxTfhAUA0JmpCwMeAfWE0rs8M7kAACDP1IUBj4B6QmHAAAB5ohg5dWHAIyA3uQAAwIABj0spQ5sa9YTiGjAAQB4MeFxKGdrUsBMKAAAyYMDjUsrQpoadUAAA0I2pCwMeAfWEYgsaAKAzUxcGPALqCcVNWAAAnZm6MOCYh39Q1dzUZx9O5O2JekJhwAAAebgGPC6lDG1vnC4+8kxVaU7PfL/43WTZ9chNLgAAMGDA41LK0PbCtU9XFTp99R9ON9J+9x+eq1Kcnn6mkdYH9YTiGjAAQB4MeFxKGdrKfOH7xVer+nJbzbsm/FzxkS+k8+wVO6EAACADBjwupQxtVWpzbd1ifqb4bJlrYYW8LnZCAQBAN6YuDNhRbz+3bi/vXiMezICXbEEffrIoTj367WTasJwujp7+XnFQjz/zveJUeDwke27H9HVl1im7KkP089vFzulyjh79YpzWB1uYBwAtTF0YcGc2sAJuuwlLAe/J77kA+2xxOJU+JFMKtuv0dZPjHKKfQ/ff1r/JcwWQYerCgDtib8Tq+yNJ9YRqMWCtfrWqOfjoc8nVjdK9XFDcqfI2g6RWR88VO5+pynzx2aqA05Onq3p2V1BSudo2x1SXqVN9CapX5kp/8tniaHW8rjt3PKqnkb9uz5XzfajefCT7LqK+ZvL6c9U4L+r/6cWyhuxY474l8jf7KIbop1udVod9XxJ9Wz6GZv3N3ZbUPNgt1xhj9vWpaCmbPW91nc8WOy5P/TewrC2YF1wDHpdShtY/u6vfIT6KlJtcuyi4VgHeB6/IIBSEwjGlu262GnBURzB3X08dxDJthse+nWA6ymvqbhw3deSO131JHPflzBuHRn7T9+p5I70lrx7LYLzJhTFH+Wt8H2zf7VhN32z+uh4zplyeqN21+mnrjM/bsjHEj+M27DGbN/t6Jl6fkKcuWxq7z9Moa8+b6a9/nMqfaQvmBQY8LqUMrV+anw8e4gs56gmVuQasVYFdjcSBJvu8EaCMAdtVQyVfvw+MlexqwtYTHjfMukObueOhzqpZ3WXeyN8o58j1PaTb/K15y8DfWEXGbQU6jTVCaWWTTmasNr3vftrjcZ4uY2gr35reYW7l6nE05rfSqnILc6HKX/e9S1swLzDgcSllaP3RNN++r/0G7IRapHzHv6BUQIqfNwKXWUVEwXgBEwSzQbpLQO9iwD6IZlZmyt8oV+Vf1veQvy2v8vkRVu2FY7atQKexGnJjsnmG6Kc9HufpMoa28q3p0evZ9vqIqO7agHPnLcpf971LWzAvMOBxKWVo/WC2naUBvoAjYCfUAskgYwJeyFMHqNKw6+BqtwZtQKsDuuoq8/vrb1GQ9oHRBsDw2NadDZYdDTi06QNwlL9Rrjqe6Hvoc6OdbF7z2J67uK2Ar2e5MdTkxmTzDNXPXB7fxpIxtJVvTVc/TX3JsRhyebLnzfR3YX4vaQtmzdSFAacwX8zhNaD5inpCLWxBK6iEoBlhg5VDZlnq2eJoWCHY4/6mlxCsqvJByXqc6gBbBj3/3ARee8NMHfjaAnPqeKhbqm7SqoNr1F7oY67vJaavybxloF4Ys38elTUsH6slM6ZUnj77afuT6NvSMSwp32i3kW5fT0fr6+PwZVM3YbWct7pOd9zM73RbqifzdwOzYurCgGMi8x1q29lST6jsTViroUC9GPABRkLS3LsSmT3sa6YuDNgS/RLSkL+AZKknFAYM+4GVDdisjJ240WofwzXgcSllaHsiWvluynxFbnIBAIABAx6XUoa2Os0brjZpvqKeUPwaEgBAHgx4XEoZ2qrYb7naxDXfGDuhAAAgAwY8LqUMbTWijxt1Uc93RdsJBQAA3Zi6MOD4I0ddNJQBswUNANCZqQsDHgH1hOImLACAzkxdGPAIqCcUBgwAkIdrwONSytCmRm5yAQCAAQMel1KGNjXqCcU1YACAPBjwuJQytKlhJxQAAGTAgMellKFNDTuhAACgG1MXBjwC6gnFFjQAQGemLgx4BNQTipuwAAA6M3VhwCOgnlAYMABAHq4Bj0spQ5sauckFAAAGDHhcShna1Kgn1OvfVk6wl79q99itf18eC5A2rTRh0wRp+yNN88CmaZ6Qtl7aWS/Zfe6YujDgEWAnFAAAdGPqmrwBI4QQQlMUBowQQghtQRgwQgghtAVhwAghhNAWhAEjhBBCWxAGjBBCCG1BGDBCCCG0BWHACCGE0BaEASOEEEJbEAaMEEIIbUEYMEIIIbQFYcAIIYTQFoQBI4QQQlsQBowQQghtQRgwQgghtAVhwAghhNDGVRT/H3iExi1KYTWXAAAAAElFTkSuQmCC</SerializedThumbnailImagePng>
</SlideLayoutData>
</file>

<file path=customXml/item81.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Gn9SURBVHhe7Z0HnBzFmfb57s4+p/N9TnefzyCwjdPZPgckwIBNcLYRkrENHMYGG1sggRDJAYzBgAEJJCEhlJAEEiCChHLOWVoJpc1Zq7Q557zvV29190x3T/VMT+wJz//Hw+50rOod1VNvpT6HAAAAAJBwYMAAAACAB8CAAQAAAA+AAQMAAAAeAAMGAAAAPAAGDAAAAHgADBgAAADwABgwAAAA4AEwYAAAAMADYMAAAACAB8CAAQAAAA+AAQMAAAAeAAMGAAAAPAAGDAAAAHgADBgAAADwgHP+36xc+ujMHPrYixAEQemrjwt9ePpx+vRL+fSDpaV0zdvpr+8JXfVWCX1clPH/d0a2fAaqZxMbZdO/zjhLf5nzDNHLH6XeBRemlAZf/xTVPXMNbf7Wa7T96rlCc+KmHVfNpV0/eInO+eiMHPq3F3KF+CcEQVB66v3TsumjL+bSVcKUrnyrlL6dIbpmSRld/HqxzP+HpqufTWyUTedMr6QHZz1FtOBD1Dd/WEqJXvsE1T/5bdo0/FXafoUwyitmx007xPV3XDOHzuGai3x407MhCILSUh8Sev/zx+kSYURXCwO+4s0S+nYG6ftLSunz8wvovVOPK59PbHSczpl2lh6c+Q+i+R+i3nnDUkpDr36C6oQBbxy+iLYJk9x2xay4iU1453fnwoAhCEp//aswni8sKKDvCSNSGVS66ztC3xV5/89ZufS+uJkwDNitYMAQBGWE3ici30/MzKVrMtR8DV31dgld9kYxffD5bPrQNPWzik4wYLeCAUMQlPYymp65DzQTm57t4hYAbgngFgHV84pOMGC3ggFDEJT2YqP5zLz8jG16touboq8WkTAPvuWKieqZRS4YsFvBgCEISmtx9PuBacfpW4uL6SoeEWwzo0wVN8X/98vxGJAFA3YrGDAEQWktjn4veClfDj5SGVGspUWXPO1Hm4N7tTB93qY61hAfz+lj8Xxd1TGx1nfEffheHAV/IKZ9wTBgt4IBQxCUtuLo94PCXGT0K0xOZUSxEPcpXynMjA2UzfabrxbRF0V0+SWhi8TvHHnz/c19z/w7b/uuEB8/bG4enf9Snuyn5m3m68dLnN4vv1JA/xrTZmgYsFvBgCEISlvxVJtz5+SFHf2GilgNGcbLfcv8Ow9s+oiIKHnEtVm8jU2Wj+Xz2JD5nEtExeCTs3PlMRyps973fDb998uF9P2lZTJKtd8zluLrc17//QWtoqJ6huELBuxWMGAIgtJWbGwcgXITr8qAnHTFG3ozspBhmpb9QmxcbOz8Ow/w+rC4Hxso9zfzvfkzT/N579RjMhL/ysJCeU023kuF8XLE+0FxrHk+Lp/DRsgRKTeb80ApNmu+hz0NsRLn4UKRfk67kY7oBAN2q4QY8PtufoLOOeccn95zySjsS4J9/3zhcN++D4xfgH1puu+Dj22w7Punj/5XRuxjI/zI4xst+973iU/5jGfECzuU+9gkPzNpS8A+3s5mfMkM63l8PzYvNk5VWj43v0Ca6Hdm7bTs+z9iHxuzNF39vH/61Bd8+XrPlOP0HzNz5D1DVSD4GK4scJ9uuGbN53Akzs+L02PcP3LBgN0qrgb83h/dqdwOQRAUb7EpXjg//MFXbGSfX1BA/zL5mLwGG+T5IlrlJuTLRWTMuui1Irma1HuFSXIUy8cY9/2A3pz8X7Pz5LE/fqdMpKGMvioi4P8ryljex5Gx+RxDbMLG77yfj+WymU3VyAc3GxvRuWa6pfI+X19UKKN9VcQeStwX/TEejCXSbk5PZIIBu1VcDdj8ZYIgCEqkuPn564vCb35mU+O+XKNpWDYJi995vuyHXxDGKMS/y8+2e/I2HlXMRvj9paX0g6Vl9A2Rhk+ISJavwVGmyngN2ctMPtaYp8sGy3lhM+YKwBdFGrl/m8tu7sP9Z1Fh+PRcUeEIM78szvMFopLBz8x8/8gEA3YrGDAEQWknNk02So4Mw40I7QZsvy7Lvp3F0SMPtuK+4R+JqJevxQZpmLfqHFao5SDZhPmefH0up/l1gu8XRm5cl7fzfjbPz87Ll+m35ymU+JyviQgdBpxxBnyKNspXEnfTC4tV+0PrysXFps/F9EIjX6+F7jIdE85xiZORd53SU4pjrEq+PEBQ8omNiZuIw41+WcEMOJj4nhyZ/lCY79dEtPpvwhTZJFXHsvh4Fve7svGFio5ZfAw3eav2RWPAXEn51hta2eJUwXAvGLBbed8HvLFFeo/EhQFZtLiGygLOU5iS2+MSrLtK+f5+yg6ZzdWmJM0DBCWj2Ph48FOk0WC4BmwYPr/gn5ufZXOz2OZ0LJvlp2bnymN5xDU3L3MzMu8LZcJOisaAWVxZ4aby6PuBYcBuFVcDdiPNhFpoo/4zLCNRmpJCSWleYd4fBgxBrsVm9D8LCxNmwHy/8+bmyQFXPKWHRzDbjZTNlY35P2YK4xWRMg+qYtPj6PN7S8vo0teLZathpCYcrQHzeTzYjK+jur57wYDdymMD1ptgG2voSj0S3rhRdZyD0sGAOe/K/TbBgCHIlbTVr47Txa9FtvZzpAb8XyKi5UFXw4W58rkcSXJajIiXjVdWCoTx8nFsvpw+vh8PrOKfRrddJCYcCwPmgV3Bms3dCQbsVp42QV95qJvdQ296NZmx4tgAmZuudTTztpmS2+NMCqtpWCH7+QEVBEWagubbVR6M3zWc0hxN3ozWCn5e1us4VQBsfdwSp75+67EyXUEqWNH+jaD0FfdhRjoAixWJAWumn02XLS6Wo5/ZaNlAeRvP5f3aIi3i5f5hNl7e/8lZuXLfV17xR+pswFe8UUz/Ls4N14RjYcA8ahwRcEYMwgo0QK1QdTkYKy4GrDIMHVcVgyDnm+8TcwPupjKT+RpYTSnavPkNWOsusGP7u6nyaEJLvy7DaG2UlbYoDDj6fEDpLR6oxFOBruTFLxRGE0qRGDCLjYuXleSVrtiEeb4uD2wyjJfT81Vhth9/MVdGmWywrPdMOSabrfk8LjM5QubmaB4dzdd0a8LRGjBXDDh659aD6BbkgAG7lXcGrIpu9ELbdTTjtlnW5XFGVGW/v9N2u3xRmcUIjPsIVPd3axpB8yAwXcdoWTAfG23eWL78CcwG6tvuu5+RrsDKlPOx5m1CZgOPcT6g9BYb8H/OjGwENCtSA2axsfLUo0uEgXLzMpsvR+JfFsbLlQLDeO3n8YIebJ5swkYaeLlKY86xGxOO1oA5vXxPvlaoqVHBBQN2K88M2DAJSyTki27MUWkQxdSA9XtbjrEdG9Qsg6Vdtc/NNU0Kmge70en381072rxpMkzO+jdj2Z9lEBnGaqTFyJfi/oEVidjkA0pvsWFxf6wXBszi+3P/78dFmcr9vryNjZcrBvZjzeKBWxYTFj+5b5hHR7tpFo7WgDli58oCm350U5FgwG7lUR+ws1k5F/IKxdKAjWOCEsRglPfwS8uX2SjDNAy3eZWyGXC0edOl5UF9XGD+bLI3SRv5CNbqYc9zjPIBpbfYADkKjbUB83XZSHm7/Ck+y/5m0zGGuAmXDZfPcRtN8jn8cnx7JMyvUuR9fN9gkXAsDJh/8nKZMOA0MGBH2QtjFW6Mya0puTnOTZqCFe7Ke/jlqQFHmzddwQw4sEXDqGQ5YOQjHAOOUT6g9JZhwJEakcqA+e1EPGCK3+/7P68UynWdPzs/33e/cAZLBRO3GgaYsPh52WJhjDO01xw63QsGHBulvQFrBXkogkRThmJpwCEMNKRCnO+pAUebN13BDNiaPyNdOuY8GiZqpCUcA45RPqD0ViwiYH4ZA0e5fD02NjZk7s/l6UM/XKoNquLfucmW+3ajX7xCExuwUyTMP/9dlNH2yJwjbM7zP005Jl9hCAOOTmneBO3c/GzIOj1JfYyUW1NydVzodAVXsPNV+xJowFHnTZNRcQrsHrBdP4hRBvTrGscqnoNjH3CU+YDSW2xG/CaiaAz4iyLS/Zcpx+ULDnhxCjZbNuARrxXRZ4TJsSHzsfzSfB64xPf8QFSmpck8bsZuwpyfy94opo+Kspr3ccXAiL4/MTNXVjr4xQ+RTL1i8Xm8Klf0L+eHAbtV4gdhBYt4DBmFcqiCVll4BzHgEMf5InO7GRhRm8IkzFKfb9xHoDLPENf0yW1epewGHH3eWL5rqCJ5xm6qtnT5zxf4noXD8zHSxZi2xyIfUHor2lHQhniZSDZANtjviaj3yy9rLytg8/sXEW3yACvjpfyfn681WfO9I22O5vNkBGwyP74XT1H6vm7C/NpANspvvFoo5xJzGi8XpswjmNmo+We47wM2xNOkuL+Z74tR0GlpwEZhG7p52Shogw/GMiIiDc3UVaYU2XFWXDSJBz3fbpL6/V0bhts8mI61XDvavBl/E/WcY2sajHQFwZw2n2E7YKm4hJMP1XOA0l1sglyeRToPmMXnsYGzufJPnlb0/uf1RT70+7A5Xiy2c3T8vSVl4vciuS/SSJivzRWHf5+eYzHy97AJm95rbKSNxYYbacRrF19rxGvFIh2YB5yeBqyM4hzkMqLxNVMysqBWm5Lb45TmEWYBbon0GIuBGNLvE8a13efByXiiy5thwC+IWrLlOsHyZ0beyzBQhzT7EPv170tga4nbfMCAM1FsZNyMypGg0a8ZjXgQFEfCbLj2+7AxfkNEoWyC3BzNC1lw33EkBsbGzVE1v/j/w6IsNpqX+VpswjzwK9qoPpi46Z2bsDnKV6XPvWDAbuVBHzCUqvIbsHp/zKVXwoJ2V0CQTWxYHxJRnLEYhspswhFHnp9+KV/2CfO1jQiXzZFNkufv8puN2IT5Zfjnz2WzPiYjSXvazOLz2cTNZs3N2P9vVq5Mu3kRDjZ/HmBlRMHxEBswj/I2Bp9FLhiwW8XVgKH0UlwM2KG/2B8RJ9DwobQRGxmvaxzpiGCz2Fi5b5SnAbEhfnxmjlyr2Xw/rTm6iL6/RBusxa8XZANmgzUfZxYbK5sqH2OMouZWQ14Vi7fzgCg+hpeq5D5Zbu6ORYXCSfysuKKBCBgGDCWh4hMBK5qTzSibtyEouDiK44FRsTBg1lXChLlJm42Ym5zfb4tuuc+Wo0cj6uZ+4VAvNmDT/dRsbeSyEU2zAUvTFen/3Px8ulLc88viunzfq99Wpy1W4uZt7oPmdKjS614wYLdCEzTkWvFsgtaubcXVamgQpBCbCC9HGSsDZnF/Mhvrp+dp7/vl+5gj3A88r0XCw+ZqU6C4OZoX7+AR08Yx8jiTebNB84v8L11cIpeuNAzYmNvLI5w5qo7VQCsn8fVjswwlCwbsVokdhAVBEJQAcfOvbyCWzWyiEUe33BTMJsVR9kdEmcmGadyX+3O5/3fE69rrB/n+nxGGzUb7QWHQPIeXDdqIjPlcvg6br/FCfjZxbob+yIwcafqxTL+TuMIQmwFYLBiwW8GAIQhKS3E/MI8ojvXIYTZhnhvMI56/wX29wljNA6k4wuU+YG4+5rm5P3injL6kzyHmZucL5xXIub3GaGnDhDkSZrM9b04efXKW/kalGKfdSdxSICsKIh3mZxiZYMBuBQOGICgtJfuBF+TLpmCV6UQj7hP+kTBWHrTEEavRbCwNVUTeHH3zZ14xi6cxscF9Yqa2ZCUbMb+E/0tiH0fL5vRyXy+/S5iPj+eAK7u4ksJReGyW1IQBu1VcDfifLxwuTZj1Tx/9L9/2Dz62wbcd++K7j2Xex8K+zNjH3wPzPv6eZOq+ES/s8JnN+z7xqZjsu3TGDhlhs6H+H9v9PvDoBl+f8Hs/bj2P08lmy6tZvce2j6+ZiCZns7gy8a3FJbLyYI7kIxcM2K3iasAQBEFeigcy8epOV8cpmuQm4hGvF2vLQr6mLaDxQdP92YA5CuZo2XjBA0fLxkCsK98spa+KaJhHPPMgKF69S3WfeIr7qjmNnDYj3dEJBuxWMGAIgtJWbCq8MIbxQoN4SDZHL9X6eXnwlDEoyxioxS9w4PsP16cvcaWAo2Zuoubz2QC5yTneI51V4kFeV4p784CvWLxMQhMM2K1gwBAEpa04GuVm1Sv0FxaoTCgW4j5UjoJ5ehKbLovNWPYBi308Gpr7ovnlCdw/zAt58DzheM/tDSXun+Z0xy76ZcGA3QoGDEFQWovNhUcdx3MZRxabMA+uOm9unhycxX28bHBGny6bMB/Dn1n8O2+zXydR0tJQIgeHRb/4hlkwYLeCAUMQlNbipmBu7r1cGE68m3k52mWjZ7HBqo6RBuxBc7NdnEZ+wUNso18WDNitYMAQBKW92GR4acp49gWnmrhJPPbRLwsG7FYwYAiC0l4cAXMkfBn3BTtEppkkjn65uTw2C2/YBQN2KxgwBEEZITabT87Oi3tfcLKLR21/+03tFZ/Rr/usEgzYrWDAEARljHheLkd+mWzC3AzPy13Gvu/XEAzYrWDAEARljDjiM5qivZ4C5IXYfL/8Ci+BGS/zZcGA3cpnwB+dwQacq5kwBEFQmup9z2fTf87ipmh+zZ+IhDNEVwvzveyNUvrgdF6tS/1sYqNsOmd6JT046ymiBR+ivvnDUkr02ieoXhjwpuGvCoOcI00yXtohrr/jmjl0zv+blUsfnZlDHAlDEASlq/ilAx+apo2K/uHSMjl1KN3FI55ZXM7zQiD8DFTPJjbKpn+dcZb+MucZopc/Sr0LLkwpDb7+Kap75hra/K3XaPvVc4WECcdJO66aS7t+8BKdo78DHQAAAAAJBAYMAAAAeAAMGAAAAPAAGDAAAADgATBgAAAAwANgwAAAAIAHxN2AH3vsMf03oldeeYXOOeccn2677TZ9T3Lvu+qqq/Q9RDt27MC+NN1XUVFh2XfBBRfoe7Avnfcx5n0sM9iXXvv4u2DA34Ng+77+9a/rn+KDNaVxgDMFAAAApBrx9i8YMAAAAKAgzQ14PY055zKaVqp/TAZKp9Fl54wRKbP9nkiivW8056dinoOeW0rTLtOaly5LxBfNnBavniUAICZwl1U8ibsBm/uAA1g/hsaMGZOYgtEt6VBoxs3M4ki80pzo/Jjv59WzBACkBB62D3NkwtGviIIvmyY+BYMjZb2jfMw0/Tyx2V7ABRR4pvPsBaEwf227eZ/teLfX4+NEHqaNMfadQ2OMncH2MfIetn3m+8rzRUVFRnEO6ZTbDFT71MevF2kyKj+l0y4Tz1bcR3Gcn2D5t6fRhCqPFuKVZvM1xHdmfTjPUv9+TvN/T+R9Td+bwIqj7Vr633GM09/e8d5m+JgxIh0ir/I4W4tR0Gdrur7Mt/lcN/cGAMQT7wxYFtqa8XKhGlgoG2hNiJZC1yiE9ALOd6rtc2Bh7dsjCzXjk2Wf+RpBricLYqPiII+LYJ9Mh6lQNO4XkAbr83HOl475fEHo52B6HrZzzYTKvz0ZGg551D/6iFOaLfsU6XTMk/i/bLo2DtbPVX5PzCjup75+sDya4Xyygern8TV89w3+bAPyZjrW3b0ByGzMsyTigWdN0PyP3lI4OBYApoJWYip07IWg5bOtcJKfnfaZCChAzeeY7mW+RrB0BNsXgH6PYOfLY5zypWM5J/jxsvA1m4Rj+uz3MV03aJ7sKNLLxCXNAvO+gOOC5EkasDkN9s/2NOoEu5/lc/A8+uHt5kqDPR1mzNewX898ntt7A5DZcDkTT+JuwOoM6NGF2OeXQwHAhZYparAUJCELOPs9TIWOPNZpu34Np98lLtMRbJ8ORyP+NIp9wc4XvwXNF2M5x81zcMi/mYDtQfKvICCP+nYf8UgzY95nPy7gPLNJmX9n7J85jebPOq7v5+LvKAm8Dz9Lc31V+Wz5Xk7/blzfG4DMhv9txBNvDDigcAgsVPxwYWEuJE0FUsgCznxeEMxNg+ZrBL2ey3QE2yevYcq3sS/Y+fIc82cFAfdwPl4+9zGmFoiA+xmEkX8LDnnUP/qIS5oF5n0BxwXJU4DhxsOAzfd2wn6fQCNVP1v79e3nubk3AJlNWhowNyH6Cg2DIM3QXOBa+qt8BZK1cNL2+QsW83ny+uZ+NHMFwJUBB7lesII27H0iPzxYyOkYgWM6DGznBE23/N1UOCvuZ+A6/2bs++Rn/9/Mh+24WKXZsk9xnPOztBuu/bPdGHWC3c/2OeTfUaKZrO/fRrDnLj/70xRw/WD7lPcGILNJw2lIXJBZC0ENhwJNohdCsiDiUa/+44z+QNZl06aJfeZrm86zXZsLIOM8a5Mop0/fZi/gLNczbQ9W0AbbJz/606+NVBURjciH4/kS53xpmPIgP6uO147x1Xl8hbD9XDMu829DmceAg+OU5mB/C4lDnuQ1zc/W/pnPC/Hs7fcLuL8qj3a0+4wZYzxD63HBn63p+ubZAxKHe4f4WwIAYkfcDTj2OBV8AKQjMfq+w1gBSDpgwAAkNZF+341IXBHlAgBckbbTkAAAAIBkhiuv8STuBhzvDAAAAADxAAYMAAAAeAAMGAAAAPCA9H4bEgAAAJChIDwFAAAAPAAGDAAAACjANCQAAADAAzAICwAAAPAAGDAAAADgATBgAAAAwAMwDQkAAABIQxCeAgAAAB4AAwYAAAAUYBoSAAAA4AEYhAUAAAB4AAwYAAAA8AAYMAAAAOABmIYEAAAApCEITwEAAAAPgAEDAAAACjANCQAAAPAADMICAAAAPAAGDAAAAHgADBgAAADwAExDAgAAANIQhKcAAACAB8CAAQAAAAWYhgQAAAB4AAZhAQAAAB4AAwYAAAA8AAYMAAAAeACmIQEAAABpCMJTAAAAwANgwAAAAIACTEMCAAAAPACDsAAAAAAPgAEDAAAAHgADBgAAADwA05AAAACANAThKQAAAOABMGAAAABAAaYhAQAAAB6AQVgAAACAB8CAAQAAAA+AAQMAAAAegGlIAAAAQBqC8BQAAADwABgwAAAAoADTkAAAAAAPwCAsAAAAwANgwAAAAIAHwIABAAAAD8A0JAAAACANQXgKAAAAeAAMGAAAAFCAaUgAAACAB2AQFgAAAOABMGAAAADAA2DAAAAAgAdgGhIAAACQhiA8BQAAADwABgwAAAAowDQkAAAAwAMwCAsAAADwABgwAAAA4AEwYAAAAMADUn4aEndiswmzzP3B/LuxPV77brvtNn0P0SuvvIJ9GbLPPHCC/wFhn6Z033fBBReIrRoVFRVymyHs00iHfYx5H8tMPPbFi8TcBQAAAAAWYMAAAACAB8CAAQAAAA+AAQMAAAAeAAMGAAAAPAAGDAAAAHgADBhExBBL/I81KP43KH4OiP8N8E+3EsfzeSzxn+9a/DsAAKQ7MOAMpV+4XrdwwY6+QWrpGaTGrgGq6RigE819lFPXQwfOdtG2ik5aVdJObxe20cKcVppzrIWmHWqmSQca6fE9DfTIrnr607Y6um9rHd2zuZbGbaql36+vpt+tqwmp29fX0h0bauhucd6ELbX0p+319NDOenp0dwM9faCJJh9spBePNNO84y30el4rLS9qpw3lHbTnTDcdremhosZeOtPWRw0i3c3dA9TWO0idIi/ihzRxAABIdmDAaUp3/yA1CWOqbOunMmGqefW9dKCym9aXddAb+W3S3J7e30h/3lFH4zbW0q9XV9Pod87SqHcq6Tqha5eclfopa6n4/E6VUDVdu6yGRi6rpZHLWXU0ckW9ppX1dN3KBl2NLqUd77vGCnE9vqa4Nt9H3o+1tEqko1KmZeRSTZzGUSK9N66ootvXVYtKQC09Jsx7ysEmWpDdQsuLO2jn6S46ppv1KfEc6joHqF04NEfeAADgNTDgFKdZRK8VLX3CaLppx6lOWlHcLgyolZ7LaqSHRUR5p4gyb1hRKU3tutVNdN0qzfgCDU83PbPxSbHxCgkTlEYozNgi3Rijl34t2/WN+/rSYaRrGUtLr78ywDJVBFaJ/PJPYdS3iaj7fhGpP7m3gWaKysfbhe20+USnqJR0SYOu7uinXm4XBwCABAEDThFEQEunRRR3sKqHVpd20PzjLfRsVhP9ZUcD3bGxhm5cWSVNaPT6Dhq9rp1GrWmWZsumxCb1U7t5xsw4k1GmfAqxYcsKCJuxqISMWttKP1vfKZ5Ri4j6K+m2tdV0L5vzvkZ68XATvV3QRttPdlJhQy+1igoOAADEAxhwEtInIjHu39xzposW57XRxANN9OD2ehqzoVYaLRvM6LVtwmzZaFuEsQij5SiWTVZpSJBSbM4cQXPULIx59Dp+ph3y8/XLNGOesLWeHtvTQLOPNtP68g4qENFye98gBooBAKIGBuwxXbKvdpDyRbS1vLidnhVmO35zDd2yuop+vkIzVG5K5aiNf8qIVkR0WhSrMBUoanFTtxExcwWHxZ+5z/mmVTzIrJr+tqueXslpob1nu+hsW78cBIYWbABAOMCAE0yniJ64wD5c3U1LCtvpyX0NdOuaahq1TDNbjsi44Jd9tBzVwmyTQrIfWkbLddrfZzlXhKroOvF3++WKSjkSfO6xFtp2spNKm3rlADgAAAgGDDgB1Hb007vCcJcWtdPEA430+/U8klgYrR7RSqPlQUWiQIfZpoi4+VoODtMGgxkR80ihXwhD5ilV87M1Qy5p6pPdCgAAYAYGHCdOtvTR2tJ2mv5uEz2wrZ5+tqzSNziKoyc5KCqtB0JlqPR+ZR4AN2pdG10rjJmbrJ860EyL81rpiKiI8dxrAACAAccInlrKi1gsE1Hu43sb6Y5N9XIerTTd1c2yUFYW2FBai6NkniPNA+Y4Qv7VmlpRIauTi5pkVXbLeckAgMwEBhwFvNjFmbZ+uVrUX3fW069WVdF171RJw+VRtdysrCqUocyUNOMV9b5WkBtWVtPYjbU0+0gzZddhyhMAmQYMOAKq2vtp56kuemp/E920skoUrJVaX64oXLVIF03LUHBJMxYmzFExf2d4EB4v57mkqJ2KG3vlYD0AQHoDA3ZJz8AQHa/tlsscjt2krRplFJ4YPAVFI22ENS8WUkejVjWJyLiKJmY10ZaKTlnZAwCkJzDgEPBC/5tOdNA/9jXQjauq9YUvGvRBVP5C9MMXfJnOOeccqXOvusG3/Wvjpvq2Y5/zvo99+Vu+fZc+tjRt9vH3wtjmTtogLp73zT95ha5Xc1vlcpkAgPQCBuwAL9y/tLBNzu8cvaxKFohy9LKy0DxLn/vl/crt4WjyGe3eZ/JTaMBWVhdlZRmfGylLpN//OVnkXbrYhFXb3YhbVkbJ9bsb6Hfra+j5d5voeG0P3vYEQJoAA7bBi/K/UdBOY9ZX00h9QBW//UdVQMZUm9roDPVT1hlucuyiyapjkk7JarjJI3NUHKm4iVqu672ynm5eUyeXJuWFXPDyCABSGxiwTo0w3iUi4uX1lq/jVah8A6rUhWKsNT5fN15pxKliajDghEofRS0X+1heTc8dbKHs2m4s8gFAipLxBsxr+K4r66C7t4iCTRguRxlyUJWqAAyi6Jqga2hJm0jMmUbb76pj/dJM20BUILK0KHrJJt6vMsfAbdZrKJq/9QqBGXm+fXtbG413MuSsLu0YHes9jHO0nwb+a4Tar8lovjew7reniz+L55RvpMvf4hDyeSSDjMU+VjfTDStr5OsVebUtAEBqkbEGzAtnZFV2yUX1eTlBfqOQfWBVOIqmr08zKMM4DRPwf1ZJMxxTU7XP5NwbcMB9dFP1mY4qGtfvo21TGVuw4/3H+CsY+mfH/Ifarz8LU4Ul8Pmp06lVGoxtLp5HBOLBWKrtsZJcm3pVk+wjfj2vlRq7sAY1AKlCRhowvwxh9tEWunl1DY1ao402VRVu4SgaA5YGYjEDzSAcC36VMQqpjMt6jHmbwz2kYerGbv5dKfs97J+1aF59D2s6LcdY8udmv9ls7fuNYwI/W9Ol2iYU8hkEV1QVM5eS89BX8gsiauiP2+tkxRKN0gAkPxllwBz17jzVSeO31Mo1ekeuaBAFWGzm70Zc0DpEWQERrllOpiCv5dKALSZoksL8nA3Ifg/b5wAjVG0Pkc6Q+22S+dLw77cfrzjf1fMIX4kwYEOyJWdVo1xha2FuK9V3coUMAJCsZIwBt/QM0vzjzXIuL0cL8jV/ikIsUkXaB6xFrc6oCn7tnFgYsDP+8/Q+aRP+fSGMzdG8zMeFSGfI/fZnKJ5LwH3t11Bc0/XzCE+JNGBNvCpbPV0nKpeP7W2m/LoePQcAgGQjIwyY30z0xB42XW35P3XB5YWCDbjSTEK5L2i0FmUEHEJaZO50D9tnJwO2bA+RzlD7VfeI2IDDfx6hFItpSJGIpy7x3PUxGxtoa0UHYeowAMlH2hswL3J/7xZubtZGOasKK88UotAPGBTkk8qU1H3AofpW7dcILfN59mvYP7vvA7amI9g9bNvktWytAXKb+Rz7NULdM33E89hvWl1Lb+S3Yd4wAElG2howFzWHqrppzAbt3azxfjNRJE3QgYOvbNINM8DAhALMWT/Wv02Prn3X9zclGyajMnhLhKuqICjM058+hYk5mKF9FLSzGYbY7xDtMs7pUl3TxfMwHZtK4hH+I5eepbnHmvH6QwCSiLQ1YDbf29bp5hvj/l6Vwu7rCzAOtUIPxvKTJaIcfxM0y29GjDGX1nxPzXTMqKNJPyqDEkQ9D9h0vGVbqP32PGjpsxqn/Rqqa2oK+TzCVLynIbmVfFuXMGF+9SGPhwAAeE/aGTD3dR2r6abb2XxX1tNPE2C+rMQPtlFImnpqR2vppqT4XuhiE+YpSwtzWvC6QwCSgLQz4OLGPrp/Wz2NXF4rB12pCqJ4CAYMqZRMBswraPG65iPfqaTVpe3UizU7APCUtDLgus5+mpzVSNetbkqo+bJi8TakqAUDTjollQFLCRMWldPfrq+n/ZXd+r8cAIAXpJUB8+sDr1/dSD9NsPlCkJO8moYUVCISHr22lR7b00CnWu193gCARJE2Bpxd20PjN9fKBeqVhQ4EQX6JSurPRGX1tbxWzBEGwCPSwoB5euOcoy1yXWeu3SsLnDgrIU3QWeaX38dAsb5evJSp+Y6z+N/LvVtqKK8eb1ICwAvSwoCPi+h3wpZaUaC0KAuaoJL9ptFNNWHFv6/PeepMZIr19eKl1M53skxDUonHSYxeWU8LslvEEwEAJJq0MOBFuS10/craCBbb0ArjaOd6smDA8VJq5zv5BmFZ9bMNnfTwznqq78SQaAASTcobcFf/ED2xr5FGr+9QFjCOsiwOkeQGrC/a4cO0epZ94QjzIhfaPnPeNPM5c6bL8XqOsjwv1WIa/coX3KvkW7xDx9EMkyHfUSrZDZgXqvnD+hraedq+4AoAIN6kvAGXNfXRfVvraNS6NmUBo5RuJrLQlr9Hb8Dx7wMOjNw0ozFNO9INy29G1rWY5fE+0wkjEtSfl/9Y7dyAl+q7MDRpvkFfnm+Xh/mOgZLdgHlK0s+XV9Ki3FbxVAAAiSTlDXiPiGr+INd7blIWMCEVIwOOv+zGoX32m44ue358n/l4s9G5NSL3L1QIOCZA9jQI6ebpnA57Oh3uFfN8x0ZJOQ3JJH5rEr+e89msRvFUAACJJOUNeMOJTrp1TbVccF5VwISUveBOWtmMw2KAJikMzdfka3m1oUsjcjJIy/YITU3mQcP5XI/ynSniOcHr2unvexq0ZwUASBgpb8CrStrpllVVwoAb1AVMKMXIgBPeBG0yLxUWg9GPtZpOlAZsOd+9qWnNxwbiuTte35BH+c4g/WxDFz2yGwbsmqEhGhocItLFvw8NDEYmef6g7zryNW4gY0AEHCMDTvgoaJluRSQYIK0JOeuMPZ8ujSiWEbDqWhEZcALyHSMl8zQkqQyMgNn4Bnv6qb+jh/pauqi3oYO6a9uo40QDteScpcb9J6h6UwGdWXaMKhZlUdmsXVQ0ZSsV/GMD5T6yho4/sIyO3PUWvTtmMR387WuUdctC2veLebTvZy/RnpGzXWnv6DnynAM3v0IHf7OI3v3DYjoqrnns3qWU89BKyn9iHRU9u5lKZ+yk8gX76cySI1S9Po/qd5VS09HT1F5WRz01bdRT3059zV3U395DA919NNSPl2ykEugDTlUDdmkk/gFI9r5ct0bkvg845LVUz1puC3auV/mOjZJ9EFY69gEP9g1QX2s3dVe3Ukd5PTULU63bV05Va/Po5KsHqXjqNmmkR+9+mw4K89xz7Sza8Z2ptPWSZ2nLiEm0ZThrIm3+5jO0RWjrNyfS1osm0TapZ2m70A6p56R2DmdNpl1his/RztWuw9fka7P4XnxPvvcWIU7L5ouERLpkGi8WablsCu360Yu0/8b5dOSONyj7zyuoaNJmKp+/j86uOEZ1wqybj52htuJa6jrbTH1NXbLiAZKHlDfgiEZBm5ViBmw2woDRwEJB34NryWvg9RwVYJLaucFfqq9QQLSrX0fgnI7AdCYs3zEQRkHHj4GuXuo600wt2cJgd5bQ2eUiYp23V0aqR0UkefDXi2jXj1+UhsWGt3u4MCzD9HTz9BueZnqGpPldJIyXzVc3Qas0c5bGGCNp1wy8l1YB0CoB/oqAJiP95sqAllctv3z+ju9OpwM3LRAR9tuU9+haGVWfefsI1WwupKbDIpoWlZTeFu3fOEgsKW/AEc8DNhQjA07EUpS+QUWm6T7WPlXGnxd5vGVqkBYNGsapup6jdBM2sBqYSwMWsqZXM0yreQbK03xHqWQ34FSZB9zT0CGjuco1uVSum+yxCUsp61evaCYrIsK9I56nrBHTxc+p0nw4wmRzYtPSzCz2ppmMMhs5mzc/AzZmfib8bPaPmCbF+3Z+7wXaf8MCOjL2Tc2cX9wlm94bDpygThE1Y53w+JLyBsxEvhKWUIwMGIJUSvZpSEm3EpYo8PuaO6npyGk6LaK0gqc30pFxb1LW/wqj/dGLtPVSLcLLung67ROGK41WRH4cDWaCucZSHFVz1MzPc58w5gPimbJBc/P7zu9Np/2/mCf7ptmYKxYeoLrdpdRdLWqyvPg+iAlpYcBRrQUNQRkqr9eC5gFDPAiq40Q9VW/Kl32zh+94g/b8dCbtvEpEaJdozatsCnuEjIiWIzuVoUDRi58tV2b8EfPz0qC573n7t8Xf4ccz6dBtr1L+k+tlpNxaUE29jZ3oW46QtDDgjHkbEgTFUF68DYlHG7fmV1PV6hwqmriZsm5+hbZdPoW2Dtf6XI2IjH9qUS3M1msZpmw0ZbPk30b8vbZcMon2jp5LuY+sptNvHqbmw6fkgK/BXhiyG9LCgBmv3wec7H19kDdK2mlICXofMEdGLbmVVLUmh4qnbKN3b3+Ntl3mHwXMhToX5uZ+WpUJQMkl/lsZA8L4b8gVJh74tVls33/jAsp/fL3sQmg8dJL6mjr1bwOwkzYGzCwtbKPrRaHChYuy0ImjYMCQSkn5veC5v2tb6bE9DXSqNfaRCjcr1+8po7LZuynngeW0+yczZdS0X2/ORGSbnuLKE7dicJ88N12zdlz9PB298y1R+doqp4F1VeLVl2bSyoDrOvtpclajiIKbZP+WsvCJk6ItaM2jehM1RSaosswvrXc/yhmyKvkMuFJOPfrt+nraX9mtfeFiQH9bN9XuKKHCZzbJhSV2fXe6NNsDI6ZJ84XhZp7YkDk65sFy3I+/7VuTKevGlynn4VV0dmW2MONm/duTuaSVATPFjX10/7Z6Wcgk0oSj6wNO7NzU0LIbLgw4UiWVAYvId+SyWhr5TiWtLm2n3igHPnOk23ioggqf3kh7r39JDtLhpkhtwBRMF/KLvwtsxnuGa1PEtl82hXb/5EW5eEj1+ny5aEomruKVdgbM/VnHarrp9nU1dN3KevrpOxFMTUq4ks3gYMCxUjJNQxq5oo6uFSa8MKeFOvsiK+z62rvlco0V8/fR/pvm09aLuQ+QR81ihDLkToYZ83eGV//iAXjcTVH0zCaq31tG3XU8aT8zSDsDNjhU1U23sQmvahSRcBKbsL46lB+ek8yG169+wX2wBTF8K01phmkgj7Hdx9FM7emRi1XoBpwf/Br2xTFcRfTyfiKvWdZrq871LaCho8qD9RjjGVoX+YgonSkuNt+RS8/S7CPN1NITvvl2nmqksyuPU86fVtL2K6aISEZEMaLwRH8uFI34u8ODufi7xJExT3c6/PvFVLEwi1ryqvRvX/qStgbMAzvZhMfIdaKFCUeySEcYikUTtD3iDFipSTffgOOMJSF95uk3HL/Z+E1c2xZs8RGH9ARc1/mzkZaQ5mYyfN/9AvKpG6vptYIB9zOOUVZWYpDOFBa/qITNd+6xZmrvDc98m7PPyqULeboQNy9zfx6brqowhaBoxatzceVOzkG+drZ8KUXtjuK0ndaUtgZskF3XS/duqRURQD2NXBa/Qja6vj614VlNwcVLEVRmEmSb2eCscpEeyzVU6RWSaQtm9EIOBiiN0lcB4etbzTYgDw550kzZODeKdEYor6chjVrdTDetrqU38tuo1+UKRkPiuMaDFZT36Bq58AIXhiwuHFWFZiT67Ps/Kf/NsH7wsYt82x88/xe+7djnvO9r//YZ377nPveHtNnH3wv+zJExD+LjFbp2XDWNjtz1tlyGtK8tdgMHk4G0N2DmZEsfPbGnQQ7KGrm8TllQRSv+8qi2u5Pa8Cxm4mSa5u2qY9xus8hFeszbzJUA336hkPcRcjrG6Zq+fRq+85xM1HydaNIZoaL7XkQufsvRqLWtNGZjA22t6HA113egp09OH8p+cDntvvoFOZCKC8F4NDH/+pPfVW4PRzm7tHR3LFyg3J+UerSYah41Pq+iGpF+/+dkkXfp4n8v5s88klqbYzyFdl4+lQ797jWqXH6cepv9ZUAqkxEGzHC/1/zjzXTjqmr5+rWfigJKVXBFKs8M2Hys6hi32yxykR7zNpMhqnC+j5BMi8IUbWapNR0bCKO15UHb78aAnQmazgiVeAOulK09161ooMf2NlN+XY+eO2e4ea/h0EnK+fNK2na59rYgLvSSum/35n3UQQ1Us4vfY1xMOapjkk7JarjJI3NUbNd2Hrh10WTaNnwSvfu716lybZ58F3IqkzEGzAyKKGDnqU4az03Ssjk6dstWxqMP2GIITqZp3q46xu02iyIxYIWJupFMSwgDdpMHeXyEEXAclUgD5sGGPN7hhpXVtDC3leo7Q/ebteZVyWlEO76tvdggVQZV7V+oG6804lQxNRhwLMSDtmSXyIhJdOSut6huV0nKTmHKKAM2yKvvobs31WjzhD1aO9oqN4bnvg84qFE5bbMoTANW7ncpPS32fMm+W6MPWGWucpvpng55sg66iiKdESoR05B4ahG36oxcXkN/3F5HWZVdchBiMLpr2qhszh450GWXKMw44lUVdvFSdE3QC6j8pMjErlW231XH+qWZtkEDlT+qRdHlN/N+lTkGbrNeQ9H8rVcIzMjz7dtP7qP9Tob8aLF2jI71HsY52k8D/zVC7ddkNN8bWPfb08WfxXNaaKTL3+IQ8nnEUVxZ5C6SHVdMpby/r6PWInOOU4OMNOCKlj766656GTEkesUstdwYnpDddPTj7KOgLedFYcB+U1Slx7otYHSxkHUAlIP0tFiOC2muer4FZuOOaBS077wQ6UxS8fSi61Y10e/W19Drea3U2BV8dY2hoSG5YtXB2171zcX0IuK19/WFJWlQhnEaJuD/rJJmOKamap/JuTfggPvopuozHVU0rt9H26YytmDH+4/xVzD0z475D7VffxamCkvg81OnU6s0GNtcPI8IxIOxVNuDiecS8+Iv+0bPpVOLD8kFYlKFjDRgXoLvhlV6BKwo1CJR3JugDflMRcMSOcbMgA1TEpjnAVuOD9xm7adlFE3CdhlpCWuOsWaWKuP0pVsi7i+flzUdwdNpfXl/UkpEvNcuq5FLrt4ovsczDzdTcWOvlpUgcNRbMn0H7bpymtaE5+F0omgMWBqIxQw0g3As+FXGKKQyLusx5m0O95CGqRu7+Xel7Pewf9aiefU9rOm0HGPJn5v9ZrO17zeOCfxsTZdqm1DIZxBckX4vuBLJ05d2XDKFcv64nJqPWwqCpCXjDJjnQc471iynZ/BIUWUBF4ESP9gmTeSiMhCVFAacSMV0GpL4vsrpdCsb6Bcrqum5gy2UU9dDfS6mFzUePkXH7lpCO4Y/JxfLVxViiVTEBuwQZQVEuGY5mYK8lksDtpigSQrzczYg+z1snwOMULU9RDpD7rdJ5kvDv99+vOJ8V88jfEXVMiLErTpyDfKfz6Mzy47SQHfiXrUZCRlnwAcqu+j362tlBBHL/l8YcISKlQErr6NF6QH95glULL4XXFHkwVUjV9bTzWvqaOKBJjpc1e1uXu/gkHwV4P5RL8lFNGI5lzcaRdoHrEWtzqgKfu2cWBiwM/7z9D5pE/59IYzN0bzMx4VIZ8j99mconkvAfe3XUFzT9fMIT9EaMIujYW7h2X3VdCqaupV6G5P3dYgZZcDNPQP07IEGGr22LeaDr2DAESqWEbCteZ6JW2TtUtF8L7iLZNTqJmG+DbKP9/l3m+h4bY/wVBfGK+Daf9ncPbLJmZvnVIVVainYgCvNJJT7gkZrUUbAIaRF5k73sH12MmDL9hDpDLVfdY+IDTj85xFKwaYhhSuOhHdeMoWyH16ZtK9BzBgD5iJrcV4r3bi2KS7LUvJoVy5sDZmbHrEvvfZ9bdxU375zr7oh6L73fPDDvs/upPXv8iIa/PPerXX0am4rFbno4zXDA1EKn91Em0doKwqpCqiUU4hCP2BQkE8qU1L3AYfqW7VfI7TM59mvYf/svg/Ymo5g97Btk9eytQbIbeZz7NcIdc/k1KZvPi1H93O3y5Fxb1P7iXrOZlKRMQa86UQn/WoVRxQtopA7Yyv0IMg7cRMzVwp5lbZRq5rohpVVNDGribZUdFJVu33AWGh6Gjqo4OmNtGX4JDlCVFU4ea1ImqADB1/ZpBtmgIEJBZizfqx/mx5d+67vb0o2TEZl8JYIV1VBUJinP30KE3MwQ/soaGczDLHfIdplnNOluqaL52E61ittEuJ+YTbhQ7e/Th3lyWXCGWHAu0910u3rRVSxullZAMZCPKVJvu4txgt8QOkpNl023OtWNmgR77IqumdzLS0papcjmjsjfF1gf3uPHOnMhU+i5/aGI24tUG13VIBxqBV6MJafmoV8TbNZ+M2IMebSmu+pmY4ZdTTpR2VQgqjnAZuOt2wLtd+eBy19VuO0X0N1TU0hn0eYimQakhvxnGHWsfFL5Ju9koW0N+Bd0nxr5VxJXrBAVRhGJV4EQRgv/7xJRC7XLdUWwOcpIvF+AxOUWpKmu6KeRq1plubLK1aN3VgrXxHILw1pjeA1gWa4z/fUm+/SlhH8mkB+N6+6MEoGhW3A8ZA09eSJ1qD4fi/YgLlSmvf4OtlKlAykrQH3DQ7R2tJ2+tVqEZmuapRTOFSFYuQ6ozUZCrP99eoqWpjTStm1PbSypJ0e39tAd2yqp2vFcaPXtctjtMhYdR0onSVNd2U9jV7fLqPdX62ppQe21dGcYy2UVdkd9usBg1G7rYj2/WSWbHJTFUDJJBgwpFK8vxdbL5pI20c8RxULD1B/Z3jjKuJBWhpwU/cgzT3eQqOXc8ShRaeqwjFScaHKI6mvX1FDT+1rpCM1gQve8xuYuAIw/d0mUeDW08+WVWpmrEc/WoUATdVpJ/Fd48oWTxsata6Nrl1eS79bV01PZzXLVwIeqe6mjgibl4PBfVtH7n5bTjVK5sjXUCzehhS1YMBJp0RUzHhcxK4fzqC6nSX6vx7vSDsDLqjvob/t5nVxea5vrbqQjERGwSqiGf7Mb5rZfbrTVWFa29FP74qCd2lRO0080Ei/X18jXwbBzeJcQdDSqi+LGePKAhQn8fdBVKLkcqbib8l/Q45wtUUyKumhnfU0P7uFtp3spJKmPleLZUTM0BCVztpFuy+ZmjTzfCEoEsVyGpKTuIK6V1RUsx9aSd1Vrfo/Im9IGwPu6B2i5cLgbl3L/b2NsVlmUhSyXLDK1YfET45in9jbIIy3i1q6g6+560SnMOyzbf10WBjyksJ2enJfA926ploOwuF7aiYvCnL9nlzAw5S9lzRbNlpee5n/Psvr5HfsOvF3+6Uw3Pu21tHcY5rhljb1UlOE349IaD56mg7c8jLtHT5VWeBAEGQVj5HYffV0Or3kiP6vyBtS3oD5LVRHhZk9sa+JRq/kwpH7e6MwLDZdETnLgVTCyLmZ+Q8iYp11tIVy63qouz+2kUyXyAA3mec39NLy4nZ69kATjd9cQ7esrqKfr9BMmSNlnhdqRMww5fiKjdWIaEetaZHiz6PeOUs3raqWTcp/21VPr+S00N6zXbJC1dY7SPEMcoNRMm077bx4suzfUhU2yaiENEE/an75fQwU6+vFS5ma7zCVdfE0yv7zSk9f7p/SBsz9rBx13LyapxjxqOPIBjr5RqcKkxu1ppVGi4J23OZ6mri/ibZWdIV8w0ys4ebKM219tOdMFy3Oa5NLDz64vZ7GbKilG1dqfcfcB631KbfISoeMlmW/sjqPkEKiEqNFtfVy1ProdeKZru+Qn69fVkm3ra2mCVvr6bE9DTT7aDOtL++ggsZeau8bDPm6v0TRU9tGR8a+JQqT6cpCRq3A5RJVc2fjqfj39TlPnYlMsb5evJTa+Y7XNCSVdl00mfZeP5dqthSKHHpDShpwpYg43ipopT9sqJOFpRxoFXJAk9jPUSMXunLOrjBcEeWyibF5/WZNFT2yu4HmiEiXF0CojmABhHjCkf6p1n46UNlNK0s6aJ6oeEzKaqQ/76inOzbU0A0ruLm8ThqIMdhLrh/METNXTNic9fxLpfUAMFM+heTfW49o2Wi5ovWz9Z2y8jL6nUq6dW0V3bulVo5ef+HdJvHdaqPtJzupoKGXWnoSW/kKl+qN+bR3FL/T1+1qV4b5+gcf+eZyKpd4jI9gwPFSauc7kaPjt35zEu28ZDKVTNshcugNKWXAlR399KYoHMdv0frhfH29XMjKATH6oBiWMB0Z3YiCVw504ihHRIocKXNT4thNtfTU/kZ6NVcUtqe4sO2h1iQvbFU0dw/K9xsfq+mmHSIfK4rbaUF2Kz0nzPnhnfV0p8+chQGJvPMz8/Ux83MRpi2f0TLtBRVSxjOU0p8rP1+7ibNiZuT6tWzXN+7rS4eRLh60Zv4bcz58f2fx3ZDfD5Ff8XOUMNnb1tXQ/Vvr6ElhsjOPNNPbhe20+USnnArEyzxWi+9W72CyxLXuKX1xJ227fLL7qUcOC1poJhzdIgrhKK4FrZ5HH6bVs+wLR5gj/8BnoJlPx65ix+s5KuRiGqICpHjBvUq+xTt0HM0wGfIdpRJpwCxuOcp+cDlR7CcmuCKpDZjLQ+5zZXPkQpMLUTaRn23o1ExEFLx+w9CNWBTmI8VPLnRvWFElo8NHdmmRzTtF7bTvbJcscCtFhNsRwzmYyUa37FsekK0FZc19lFffK6NnbkZ9I6+NXjzcTE/vbxIRdB2N21hLt6yuloPM+LldJ8TPkSXNkZ+rYX5seMKs7abHc119xicqOu6kHa9VBqwVAktFgI1fN/qRSzVxGrkidePKSvr9umq6b2stPbankaYeaqKXc1pkf/rO012iYtJDRSKSPSWeQ13ngJx3O5CCRutEzsOr5Uv1ox79LA0jcVNy4t8HHBi5aUZjyqNuWH4zsq7FLI/3mU4YkaBuvv5jtXPty0m6MTRpvqaWiYA8BMjDfMdAiTbg/SOm0bt/WOzZyxqS2oDPCpPkPtD7ReH6u3XcTFxN40Tk+qCIZB4SxvH33Q0y0pt5tEUOiFkmDJZHoR4VhW65MJ26jgERIQ5QpzDxuE4DSUH6hQl1i2fC06haegapUUTSNeJ5nRDPjd8xe0BUVLgZdnVph2zu54VGePGIaYeaadKBRnp8T4Os2Pxpe50cATxhi2bkPGDtd6KiFEq8NOidG2vo7s214txacZ16OXXnUfE3ffpAE00+2EgvikrXfBHNv5bXKke4bxSVBx6BfqS6h4ob+2Q/eUOX9jfmQVBd4u/MUazbtwWlA0cnLJGFSLRzf4Mu4ZiSshuH9tkc+UlJszTl2/eZjzcbnVsjspqZT5YKjkNaAmRPg5BDC4Zf9nQ63Cvm+Y6NEjENySyeN3/w1kXUWsi5TDxJHgGLAlWYBEfBvLLVgPjMwQtv5zIWluod/Oz5b8F/B/578O8cWXI9x7XE8drfU7uecS3+HbiD3/IS3gAshWTh68YQUkk247AYoEkKQ/M1+Vr6xF0akZNBWrZHaGr634lxPtejfKeo9o6YSgdveYWaj5/V8p5gUnIQFgBAI+oI2CjUEzgAi5XwJmiTeamwGIx+rNV0ojRgy/nuTU1rPjYQEarj9Q15lO8UFSJgAEDERNUHrBe4XkS+CR8FLfOqiAQDpDUh1+zi401NtG6NKJYRsOpaERlwAvIdIyVyGhILfcAAgIgJexS0LiOy8qrZOeEG7NJI/AOQ7H25bo3IfR9wyGvJc8xmaGwLdq5X+Y6NMAoaAJAyhD8P2G++iSpUVUqUAZuNUMu3NRrU+j0djNFigIHXc1SASWrn2kdBh3z+AdGufh2BczoC05mwfMdAiTRgzAMGAERF2Cth6YV6ogpUJyViKUrfoCLTdB+j8uHHH2HK4y1Tg7Ro0DBO1fUcpZuwgfV5uzRgIWt6NcO0mmegPM13lEqkAWMlLABA1ISzFnRgQWzGuVCHoEQokdOQsBY0ACBq8DYkCApPeBsSACA2DKXe+4CT4oX8UEYK7wMGAMSUjvJ6OnL323JeY7SrYiVCiR7tCqWGEjENaYeIfnf9cAbV7SzR//V4BwwYgDShdlsR7fvJrLCnJHkhGDCkUry/FzxOYvuI56hi4QHq7+zV/+V4BwwYgDRhoLuPTr35Lm0Z8azs40rmSDjagtY8mMzrEd1Sj5pfWu9+lDNkVTwNeNtFk0T0+xzlPb6Oehp4LoD3wIABSCP623uoZPoOWeBwYWMvhJJF0fUBJ3ZuamjZDRcGHKniZcBsvqxj45dQ56lG/qeSFMCAAUgzuHZf8PRG2jKca/zJ3xwdvpLN4GDAsVKspyFtEuIumR3Dn6NDt78ux0okEzBgANKQvpYuKnx2E20eMTGsVbKSXvpCIn54QQk2vAb1C+6DLYjhW2lKM0wDeYztPo5mak+PXKxCN+CFwa9hn5PtKqKX9xN5fdR6bdW5vgU0dFR5sB5jPEPrfPCI0pkE2vTNp2UrEJsvvzWs/URymS8DAwZKhgb6aKC7nfrbGqmvqZJ6605ST1UpdZ3Jp86K49RRdojaS7KovWgvteXvotbc7dSWs4Vaj2+klqPrQ6r12AZqOb6ZWnO2ivN3UnvhHnEtUaiUHqTOE0ep63QudVcWUU9tOfU2nKb+1jrq72yhwb5uPYUgFNwnXDZ3D+26chrtGT5FWUh5pVg0QdsjzoCVmkItCekzT7/h+M3Gb+LaNpOpB8ghPQHXdf5spCWkuZkM33e/gHzqxmp6w1XA/YxjlJWVGKQzCcQVz52XTKHsh1d69rKFUMCAM4zBnk5pqGyk7cX7hQluosYDS6l++ytUs/4FqlnxDJ1942E6tfA+qpgzhsqn/4pKnx1NJU//mIofv4YK/3o55f/5Isq778uUc88XKHvcp+n4HedS7p3nUtFd51HZ+GFUfo87FYvj88edR9ni/JxxF1DO3Z+l3AlfpLwHv0b5f7mECv72HSr6xw+oZOJ1VDb1Rjox67d0cv5ddOb1P1PV0sepes1Uqtsylxr3vkHNh1dTW95Oad49tSeov72RhoY8WmE9mRgcoqo1ObR/1EtyilKyzBOOrq9PbXhWU3DxUgSVmQTZZjY4q1ykx3INVXqFZNqCGb2QgwFKo/RVQPj6VrMNyINDnjRTNs6NIp0RKhbTkLaI7/huUeHcfdV0Kpq6lXobOzlTSQkMON0YHKC+xkpqLz8sI836HQupesVEOv3qA3RSGGrZ8/9LJc9cS0WPXSWNNHfCl+j4ncOkeZ6cMEzqBBukMFI205K7z5NGyfsLhQqEYbJp5o1lacaboyubJcyUDdmN+Fg+h8/l6+SK6/F184X4PoVCfF++P6ej9G4tTZy+kyyR1rLx58lzs+8S5v3A/1DBw5dR8T9+SKWTf04nZt5Gp+aPp7Nv/53qNs2mpqxlMtLuriqW0X0m0Xj4FB27a4lsjtuZBIOz4mHAFjNxMk3zdtUxbrdZ5CI95m3mSoBvv1DI+wg5HeN0Td8+Dd95TiZqvk406YxQ0Q7C4v5ejnwP/HwenVl2VLYCJTMw4JRjiIb6+2iop4N6qkupJXsz1W2dR2ff+ps0nOKnfkJFj14pzHU45d733yJCvUCaGUecFUKGqbKxSTMVZsfGxyaoMslkl4yeRdrZuKVpG2atGzWLDZyPzRn/eRldF/z1W1Ty5PepdMov6fQr91GNiKSbhTlz9Cwj5/5eWZFJN7pr2uQIaW6S5ghh60WTlIVYIuSZAZuPVR3jdptFLtJj3mYyRBXO9xGSaVGYos0staZjA2G0tjxo+90YsDNB0xmhovlesPnu/NYUyvnjcmo+fkZPZXIDA05iBvt6ZB9sb/1p6ijJooZdr9LZNx+hsmn/S4WPXE6593+Fcu/5PGWPvUCaEJuqEbFy9KhFqqlrrrESR9kcJRuRte85CfG243eepzV/3/slyv/TRbKF4OSC8VS7bjq1Hd9EPZVF1N9SQ4NpEDUPDQ1R7Y4SOnjbq1qBJaIFbrJTFWjxVDz6gC2G4GSa5u2qY9xusygSA1aYqBvJtIQwYDd5kMdHGAHHUZEYMM9333LRRNp5zTSqWLBPDkBMFWDAScRARxN1nS2Ug5oadiyUfZ2lk0ZLo+VIj02EDdUwEhZHfkYEG07zL6TJMGdz07fvuer7su/6jGyyP/nSnVSz9nlqPrKWOiuOUV/jWRpK0UiZo+GyOXto77X8LuEpST1nOFBuDM99H3BQo3LaZlGYBqzc71J6Wuz5kn23Rh+wylzlNtM9HfJkHXQVRTojVCTTkIyWnKMTliTtYCsnYMAews2d7SUHqWHfm1S9/Ck68eKtVPDXy6SZGs3E5ihWmixLYSRQbGXvn2Zz5lYFo4Uh974vy8FhZ177I9VumUutxzdTT025+KsOaX/cFKE1t5Ly/7GBdn7nedkszYsVeBERhyc3hidkNx39OPsoaMt5URiw3xRV6bFuCxhdLGQdAOUgPS2W40Kaq55vgdm4IxoF7TsvRDoTKP6+cgS8/6YF1FZcy4lLGWDACWRosF9GTg07F9Hp1/5EJ56/gfL/MkKY7LlUMUHrm2XD5UJfZQpQcojNmSNkriBxHzMPDsu95wtU+tSP6OTcO6h69RRqzd5MfS2pURgM9vZTw6GTlPPnlbTt8sm0c/hzMiKOpxHHvQnakM9UNCyRY8wM2DAlgXkesOX4wG3WflpG0SRsl5GWsOYYa2apMk5fuiXi/vJ5WdMRPJ3Wl/d7JbnS1cXPUc1269872YEBxxGeBsOFcMvRdbLvtnTSdVTw8CV0fOz5vlHG3NwJw01tGYbMFSj+u8om7Pu/QsVPfE9O5ardMoe6Kwu1wV1JzEBPH9XvKaPsB5fT7qtfkEbMI0rjYcTRjnbNWLmoDEQlhQEnUpFOQ+JmaB7TkPePDdRT1ya/z6kADDjG8ECdnuoyatyzmCpm3y4M91LKm/AFWUCX6s3K3GerKsih9BBXqNiEjW6EbFHhyv/j12QFrHrVs3L+dX+7iCqStP94aGCIGg9WUN6ja2jPj2dqcyp51HQMjRgGHKFiZcDK62hRekC/eQIV6feCK4n8pqPd351BNduK+GucEsCAY8BAVxt1ncqm+u0vU8Ws38r+QS6EjX5D/okoNzPF0TFXuIzBXXLA3LhPy+i4atk/qDVvB/U2Ju+Uiebss1Q6Yydl3fyKjDD4Rebc3KcqBMMRDDhCxTICtjXPM3GLrF0quu+FtgDHkQn8woUmPUfJDQw4CjqF6TbsWESnXrqD8u7/qox22HCNQVMYLAXZxd8LY1AXf1+Oi99LnvkpVa2cKJfz7O9o1r9dyUXHqUaqXJVNOX9aSduvmCKXtmRDjnTQFo925cLWkLnpEfvSa9+D5//Ct+8HH7so6L4P/fP7fJ8jEU9J2n3JFCp+fhvxm8GSHRhwmPDI5aaDy+n0ovup+G9XUJEwXG5aZtOF4ULhig2Zv0O8UAoP5Kp44Raq2TBDLhWajPS1d1NLzlmqmL+P9t80n7ZezH1vk+R8YjbkeA7cgtJD/B3hipv2fVEfE414pbed336eTry8X//WJi8wYJfwiwGqVz8nopWRlHfP5+QAKtm/JwpQVcEKQeGKxwmwEeeLylzxo9+W6163HttIQ0n6Agpe8KDxUAUVPr2R9l7/Em3/9lQ5enrPiKlyABfMGDLERsuGu2f4VDmwb+ulz9LWb2mj7WPRpWHXbnGPXddMp4qFB2iwL3nn6sOAgzDY2yXf9nN64f1yuhD33xlThVQFKATFQhwV8ypdRUK5936Ryp77GTXuXER9zVX6NzP56G/rlitsFT6ziQ7+ZhHt+u50WQgeGDENZpyhMkyXXwIixw4Iw8268WXK/dsaOrPsGFWuzqbDf1gsTZj7blXXiEZs9Dyav3T2Lhro6de/qckFDFhBf3uTfK1exZzfU874C32DqbjvTlVgQlA8xK0rXNnj9a1zxg6josevobqNM6mntkL/piYnHBnzdKay2bsp+4HltPsnM6UJ7xeFMBeKkfYbQ8ktNlweicxNwGy4rB3XTKMjd75JRZO3UtXa3ICVqrqrW+Ugv30/miWOnyq7M1TXjlRcCdx5+VQqfHaz+HeTfEvJwoBNDHS2UtPhNXRq5q3yDUHSdLlvF8YLeSyOiuXALfGdLP7bd+QLJLork3/RAY48WnIr5SsRi6dso3dvf422XTZZGrHRb8yGzPM42ZTj0ScIxV78t+K/mdGXq0Wxk8W+ibT/xgWU//h6Ov32EWp69xT1NoV+HWDT0dOU99c18rsRyxXZNgntGK6l78i4t+R3MZmAATODA9RybCOdnPMHyr37M7J/lws8VUHopC987D2+kX3XfeGDvu1PXPURy6g/7FPvG/5f/+rbN3/kJ9JmH38vjG2xEA/044i4cNy5VPrEd6l24yzqbUiNN78w3bVt1JpfTVWrc6jwmc104OaXadsVU2jrcDbhibKgZHM2+gYRKXsv/hsYRsstGSz5txF/r62XPEt7R8+h3L+uptNvHqbmw6eo62yzXF0tXAY6+6h+bxnlPbyatl/BLSXa/fhnNBUzNmFOLxv7nmtn0ZklR6gvSUZIZ7wBd1Ycp9OvTKD8+/5bvsKOB8AcsxV6bnTnRR9Wbg9HJ49paere8BPl/qTUgi3UssD4fD9xA5P/c7LIu3SxCau2Rys2Yh6PUCCi4pKJI6lhz2Ia7E7eF4+rGOofpL7Wbmo/UU81mwuo+PntdPiON2jPT2fSzqumycKdC31umtQGdmGkdbxlmC0bHxsWNyNzhWjz8IlykB0vzHLotlcp/8n1sh+3taCaehs7aDCGfaz8Dt/m42epaNIW2nvdHNp2qRYVG5GxKt1uxHmTLS+XTqGch1bJewwNert2e8YacF9zNdWsnUYFD10iRzPzIgmqgi5hemIOdVO5iMR5Qf8tdFJ1TNIpWQ03eWSOiuMhYwnM3LsvpBMzbpWvrUxpRHnY19xJTUdOyybMgqc30pFxb9LBmxfSrh+9SFsv1SLkrIunyz5lLpS5z1FGZIpCF3KW1uKgvcB+n6jgHBDPlCs7bLY7vyee7y/m0bt/WEx5j66Vo4nrdpdSd3WbcMjEmVZPbRudeecoHb9/KR24/iXaItK2f8Q02juc+4sji4z5u7KLKxji+1Q6axd1iojdKzLOgPn1cfwS+xNTf0m5d2qLIYTb3BwPFW3QjVcacaqYGgw4GcTRMPcPcyUy/8GvUc26aTTQnhorAbmlt6FD9hNWrsml8pf2ygjs2D1LKevml4Uxz6AtF0+S0VrWCM1EpDHrEbO5fzkTTFrLJ+d3olw+1Gg61iLaqdLAWLxvx3eF0f5yPh0Z+6YcnVzywk46LQyv4cAJ2ZScTC/3ai+vk5WyvMfX0aFbX5VdF5wfHmXNlYhwWkf4uB3imXAF5NAti+j0kiPUU5/4QVoZZcD8YoSqlc+KQup/ZD9aLEc1R9cE/ROqqRYJPHa/7XfVsX5ppm1QTjULtCi65gnerzLHwG3Wayiav/UKgRl5vn179RwqcjLkBVu0Y3Ss9zDO0X4a+K8Rar8mo/newLrfni7+LJ7TBiNd/haHkM8jieUbNS10auZvqKP8iJ6L9GSgq486TzeJCvVZqttZQmdXHKeKeXup4B8b6Oi9S+ngrxfRrh+/SFtGcMSjNWPKJkhR8HLUzP3MXGizuJ+RIyNDbNocIbJJsQxD8yv2Zm42TrNkGjgterrM6TTSz3lhcd60vGr55fPZZA/ctICO3vW2jGZ51PEZYWQ1mwup6fBpYWz11JtCL7FnePR0w/5yacg89e3Q7a/LqJ2fxZ4RXPmy/30D/67Gs+Vomvcd+v3rsn+4tzlxXTkZY8D8GsDyGb+RTXbxaG6Oqq9PGpRhnIYJ+D+rpBmOqanaZ3LuDTjgPrqp+kxHFY3r99G2qYwt2PH+Y/wVDP2zY/5D7defhanCEvj81OnUKg3GNhfPIwLxYCzV9niKW3R4dbayx66g+l2v09BAcs6BjBe88AL3LXMh3SHMpTlHGPS+cqpal0cVi7KoeOo2yn1kDR25+21p0jwwZ8d3pso+ZzbrLcNZWiRlmKLZ+DTDs5oeR9tsfOGIz9HO1a7D1zQbhjQL3SikSV8k0sLpY4mIf9tlokLxoxeluXLfefafV1DRpM1UPn+fqIwco7pdpdR87Ix8Ry5Hs31NXTHtq00WhgYGqbuundpKaqnxQAVVLs+WS1Eeu/8dOvC/L0tj5ucl/6biGfKz5Odq/C1ZXFnJuvgF8fsk2SJQNncPdZxokKP449lPnBEGzCOci574PhXfPUwasKrQilbRGLA0EIsZaAbhWPCrjFFIZVzWY8zbHO4hDVM3dvPvStnvYf+sRfPqe1jTaTnGkj83+81ma99vHBP42Zou1TahkM8guOI1CMuN2IQL7/uiKJCeooEkXWPaC7jAZiPq7+ihfmHU3LzNo7O5wOVlNhv3n6DqTQVykFHFooNUNms3FQnTLnhqI+U8slq+rvHIXW/Ru2MW08HfvkZZtyyUhfa+61+iPSNnuxKPHN73i3l04FcLKes3i+hdEX3xNY/dt5RyHlpJ+U+so6JnN8totXzBfhmZVa3Po/rdZbIpvr2sjnpq2mSzaV9zl1z3eLC7Tw5sAwJhmgOdvXJOOvcjc5TfcLCCqtfn08nXDlLpi7uoaOImyn14FR27d6n8W2b9eiHt+/lLtOuHM2jfqLl0ZOxb4rkflYPM4kV6G/DgADXseo0K/nIxFce4ydmuiAtahygrIMI1y8kU5LVcGrDFBE1SmJ+zAdnvYfscYISq7SHSGXK/TTJfGv799uMV57t6HuHLSwNm8RiH3LHD6OS8u6i3KXlX0kophoa0qEiX8Tsbe9iS5wvTNK4Tv2ALOMGPXf87yJ/i78LTqLiLY7B3QPu7xIm0NWB++XndtvmU/8BX5bJ+8R5oFWkfsBa1OqMq+LVzYmHAzvjP0/ukTfj3hTA2R/MyHxcinSH325+heC4B97VfQ3FN188jPHltwCyeqsQDDk+8eJuIBk7oOQIAeE1aGvDQQB/VbX+ZcsZ/TnthgqJQSg4FG3ClmYRyX9BoLcoIOIS0yNzpHrbPTgZs2R4inaH2q+4RsQGH/zxCKd7TkNyKu164Elo249fUDRMGIClIOwMe6uuhxgNLKefeL8lFNZJ6GckQhX7AoCCfVKZkP147JlTfqv0aoWU+z34N+2f3fcDWdAS7h22bvJatNUBuM59jv0aoe6an2IR5lHTFvHFyHjwAwFvSzoBb83ZQwUMXi4JGmx+pKojioUiaoAMHX9mkG2aAgQkFmLN+rH+bHl37ru9vSjZMRmXwlghXVUFQmKc/fQoTczBD+yhoZzMMsd8h2mWc06W6povnYTo2VcXjIHjOcNXKSTTQkV5zhQFINdLKgLvP5FPZ9JvlaOdENzuH3dcXYBxqhR6M5adlA1/TbBZ+M2KMubTme2qmY0YdTfpRGZQg6nnApuMt20Ltt+dBS5/VOO3XUF1TU8jnEaa8mIYUSnljz5Wjoxv2vKHnEQDgBWljwDzXsXLZ05r5etDsnAyDbTRTT59oLR2UFN8Lm4x1pEsnjaKOsnf1f0EAgESTNgbccnQdFT9yuVzhSlXoxFswYEilZDRgFldS2YTPvv2YHDcBAEg8aWHAA90ddHrRA3TinmHKwsZJqqZL1XFuFIu3IUUtGHDSKVkNmMVz4wseu4pas+3dDACARJAWBtySvYkKH7taNj+rChqVNPM19e9ZBhdBUGyULNOQVOIomP/NnHnjIfnvCACQWNLCgM8u+TsV3H1BGCtdaYNwrIOBgs3JhaD0VMWEYVQ6+efUU2sffAYAiDcpb8D9Hc1UPuPXVBFm83OgojPghDRBiyhdNXI3YsX6evFSpuY7AeKFavL/cgk17ntL+wcFAEgYKW/AHeWHqeTpn1DZ+OgMWGuSjrwJOv59fc5TZyJTrK8XL6V2vpNxGpJZvDgHv8y/atlT4qkAABJJyhtw06GVVPC3K+R6z6oCJqRk36+GasELt4IBx0upne9kHoTF4uUpeebAyXljxVMBACSSlDfght2vUf5fRsRg+pF95ajwFNeCVl+0w4cpjfaFI8yViICBZrr5dB/b4ng9R5kqKkzgYhrlyhfcq+RbvEPH0QyTId9RKtkNmMWzB07M+I3+UAAAiSLlDbh++wLK/9M3qTAWL9mXJhNZM3T8+4ADI7eAZnPdsPxmpFUqjM/yeJ/phBEJ6ubrP1Y7176cpBtDk+Zr6mcPyEOAPMx3DJQKBnxqwjAqn3azeCoAgESS8gbcuGexiIAvloNJVIVLWNIL8kQVzuHJbhzaZ3PkJyXN0j69ij/z8Wajc2tEVjPzyVJZcUhLgOxpEAr5zO3pdLhXzPMdGyXzNCQWr4pVPl5EwC/eKp4KACCRpLwB8wpYRY9eKRcVUBUwSjkV+vZCPKlkMw6LAZqkyJuvydcywtulETk9K8v2CE1N5kHD+VyP8p0h4j7ggnHn0elXJmjPCgCQMFLegPkFDKWTrqPyMKchycLZ0mTqEOm5VMKboE3mpcJiMPqxVtOJ0oAt57s3Na352EBUdhyvb8ijfGeI+M1IuRO+SDVrpshnBQBIHClvwAM9nVQx+/awl6FkuR4M5EIJHwXtFAkGSKtYtBzj483RvUsjimUErLpWRAacgHzHSMk+DYlbjgof/Q61HFkrngoAIJGkvAEz1aL2nj/h85QravOqQiYRSrgBuzQS/wAke4Tv1ojc9wGHvJY8x9bEr4xSzfIq37FRsg/C4pWwyl/4FfW31vGfAQCQQNLCgDtKD1HxM9dS6fj0N2CzEQaMBhbSonoHY7QYYOD1HBVgktq59lHQIU0tINrVryNwTkdgOhOW7xgomQ04Z+y5lHfXp6lq+TP88AAACSYtDJiGBqly6RPCgM9P+Iv4DSViKUpfk7mp79rap8r4I0ynfm7DOFXXc5RuwgZWA3NpwELW9GqGaTXPQHma7yiVzAZcds95VDJxFHWeOKI/EABAIkkPAxZ0lByUS1KWRLkkJQTFUsk6DYlHP5fc+1mqWfu8/i8IAJBo0saAmbrNc6l4woWycFEVOhAE6XN/efWrWb+jnroK/V8PACDRpJUB97XU0qmF91PJ3ecl3IST4oX8EBRC/A7g/HHnUumjV1Bbzlb9Xw4AwAvSyoCZzlM5VD75elHIJNaEk320K+SNkm0aUv7YcynnrguoYddrNNTfp/+rAQB4QdoZ8NDQEHWU7JdzG3mFHx7pqSqIYi0YMKRSMn0vuFKaPfZ8ql49mQa7WvV/MQAAr0g7AzZoy9tO+Q9fKteIzk1AJBxtQWse1ZuoKTJBtcD80nr3o5whq5LFgAvGnSvN9+zbj9FAe6P2RQMAeEraGrCIhaUJFz52lXxTUu6d8Z0jHF0fcGLnpoaW3XBhwJEqGQyYK6E54y6QU/UGu9r4HwcAIAlIYwPWaC/aR8VP/0Q2R+clqDk6fCWbwcGAYyWvpyGV3n0eFdz/ZapZN40G+3r4nwQAIElIewNmeqrL6MTM31KuMGA2Yq8W61BKXx3KDy8owYZXrn7BfbAFMXwrTWmGaSCPsd3H0Uzt6ZGLVegGvCH4NeyLY7iK6OX9RF4XWK+tOte3gIaOKg/WY4xnaF3kI6J0ppi426Vs/DAq+ft3qHH/EqLBAT23AIBkISMMmBnoaKbKZU/JN79wk3SsR0jHognaHnEGrNQUaklIn3n6DcdvNn4T17aZTD1ADukJuK7zZyMtIc3NZPi++wXkUzdW02sFA+5nHKOsrMQgnSkk/n4X3TWMKl74FbUV75dPAACQfGSMARs0H1pJxU/+gPJibMDR9fWpDc9qCi5eiqAykyDbzAZnlYv0WK6hSq+QTFswoxdyMEBplL4KCF/farYBeXDIk2bKxrlRpDNCJXIaklzd6m5hvg9+haqWP029zbz+JgAgWck4A2Y6K45R6XPXywIrR1GQRaJ4GLDFTJxM07xddYzbbRa5SI95m7kS4NsvFPI+Qk7HOF3Tt0/Dd56TiZqvE006I1QiBmFxlwp3rbBKnx1FLcc20tAAmpwBSHYy0oAHulrlG2C4nyxWU5Q8M2Dzsapj3G6zyEV6zNtMhqjC+T5CMi0KU7SZpdZ0bCCM1pYHbb8bA3YmaDojVLwNOG+cyDu/0/ehEVS18lnqa6rScwMASHYy0oB76yro5Lyx0nxj1Rccjz5giyE4maZ5u+oYt9ssisSAFSbqRjItIQzYTR7k8RFGwHFUPAyYI14eUMgv08+b8AU6vfB+vNEIgBQkIw24o/QgFf79amm+vDauqpBLrNwYnvs+4KBG5bTNojANWLnfpfS02PMl+26NPmCVucptpns65Mk66CqKdEaoWE5DMpqaC3le712fpZOzbqe2vJ001NvFjwIAkGJknAHzUpWNexaLgmxYzEdCRy43hidkNx39OPsoaMt5URiw3xRV6bFuCxhdLGQdAOUgPS2W40Kaq55vgdm4IxoF7TsvRDo9FBuvNrL5PCp+8Ct04sXfUMvR9ZjXC0CKk3EG3F1TTidm/14WZrGMfuPeBG3IZyoalsgxZgZsmJLAPA/YcnzgNms/LaNoErbLSEtYc4w1s1QZpy/dEnF/+bys6QieTuvL+70Ufz/5e1p69zAq+NM36ORLd1DL8U0wXgDShIwz4PrtL1Px/V+MefSbiNGuaSkXlYGopDDgRCqSaUj83WTTLRJRb/HjV9PZpY9TW+FeoqFB+R0GAKQHGWXAneWHqeSZkVQ6fpiy4ItGMOAIFSsDVl5Hi9ID+s0TKDffC450eUBg3lhhuPwu67s+QydfuIUadi6k7soi/uoCANKQjDFgfll/xZw7qGT8+XFZihIGHKFiGQHbmueZuEXWLuX0veDvIBsuD6jin3l3XUCFf7uCqt55ktqL91FfW4OeAwBAupIRBjzY20WnFz9EOWOHUUGcXsjAo125sDW0aNR/+Jq57fvMzZLYl3r7nrjqI759133hg0H3/dt7/8n3mU03X5itXK1KGG/u+Aup4KFL6dT8u6n1yHpRSayhIazZDEDGkPYGPNjTKV/DVnDfF2W0YRSGsZQxPeT4ncOobPL1VPrczyn/TxfJbSfuGSYL2+QZcQ0lUobplo1nDaMcYbrFT3yPTs6/ixr3vkV9jZX6NxUAkGmktQEPdLbIF5Dn3/P5uJkv991xv13+g1+jmnXTabC7nYb6e6mj5ADVrH+BTs0bS4V/+zblikK4XJgxL57AiyjEoxkc8l78d+XKllwWUnwveDBV7n1fphPP3yi/i01Zy6i34bT+DQUAZDJpa8C9tRV0asHdwuyGycLwmK2gjFZcyMqpTOL3MlG48oIIKnhN3q7TubLgrXznSSqbcgPlTviSb14nR0dsyHw9HowDY04d8d+L/27GACr+nnEFi7cXPnYVnXp5AtVvm0/tBbupr7Ve/0YAAIBGWhowD2Ipeean0uS4YFQVnpGKC1suaPnaJU98l+q2LRCFa61+59DwYLDOkznUuH8pVb71CBU/9WPKvecLoiAXRmy6dr6QjJTFNlU6oMTKiGwNozW+W7LCNPZ8Knj4Ejo5ZwzVbZpN7YV7qKf2hBx7AAAATqSVAQ90tlLD1rmU/+dvasv1xdC82BDlFJFx51PR375Nteuep5766JoSh/r7qL+9kXqqS6n53VWyr7ps6o2U/5eLKfe+/6bscRfI+3JTJg/c4YI/D6acEHFliJ+9thCG9reX2+/5POX/8etU9OT36eT8u6lu6zxqLzskK1aDPR36XxYAAEKTNgbceeIonZl3p6/gjEVTLhs4Gx8PnuFF70ueuZZqN86kvsaz+l1jD4+C7W9roPaifVS35SU6vegBKp38Cyp+/BrKe/DrlD32AmkGFfcMk+mSzdgiv7GsbGSSuDLDkaxs0RDPlQfNcV+9bFq+90tU+NfLZGtKxZzfU/XKSbKixBUmuRrV0JD+VwMAgPBJeQPubThD1WunU/Ej35IFaLRGxOdzpMkFMffPlgrjO/3KvdR0cIV8jaFX8GjZtoLd1LDzVfmy9dMLxlP58zdR0d+vprwH/kemm9PMxiwjNmHM5og5k/uWOe9GxYxbRvh7Ui4qLxUThmmtGuM/RwUPX0olE6+jitm305k3/iorWs2H11L32QJhtuZFMgEAIDakrAEP9nRR4763qXTSaNlXajQRuhUXymxMbFxsUmxWXDDz7zxq+cxrD1LDnsXUdaZAv2PyMdDRLAyiUBpzU9Y7VLd5NlW98zidfGkslU3+ORU9eiXlTPiizJvRjM0RM5sQb2ND4uiPnx8bFD8Ls6Rxs4znpUv1POMhy331tNjTyOK089+NK0ycL45mOZ9cCSkdz/keJlsOCv4yQva5n5hxq/j7/klU3KZS4+7X5Qvs+XV+XMkZGuzXny4AAMSXlDNgbvprObaBymf8mvLGXyhNhQ3EaZSzUWjzMUYBzTKMhwv3XBFBlk37X6pdM4Vas7dQd1UJDQ2kbkE80N1Ofc3VIh+l1FF+hNryd1HTgWVUv/Ulqlr2Dzq98F4qf+EWKn76x5QvIr9cYdLH79Sa7c0mx8bGz4ifFYufH5u28QwNseHZt5nF56jOM8t+DXmOfk/t/lpazBUFTq/8O4+7gPL++A0q/Ps1VDbll1Tx0p109s1H5LSwxr1vUOvxTfIVlF2n86in/pSouDSl9N8XAJAepIwBD3S3iYJ0o4xe8oRhcGTDkRwXzNIc9ILbiHzYmFm8XRrLXZ+WRsPzdQsfv0YuhMDNjK2526mn7qSMJjOCwQE5OpfnSPe31VNfUyX1ivxzJN1efIBajq4TpvWmMOt5VL1mMp1d8hidXnS/iKrvFJWe31Dp5F8K4/6JnGZT8PBllP/n4ZQvzC9PPNfcB74mm8PNyr3/K3IerPx5/1et+8U53K8tzxcqeOgSGbUX/+OHVPLsaCqfdjOdmPU7Ov3yeDr7xkNUteIZqtkwg+p3LpJdAm1526mr4jj11JTLroi+5ho5qE2bi92nZxgAAJKTpDbgga42GbXUbp5DxU9+n8qEoZ6aMEz237HZyiho7PmUc/eFcsCMLMxNhThHQ6dE4c0Fd8PuxdRWtE8azmBvNyIgtwwNyYFh3DTLz2xooE+2QnC/KBu5NHNRORoQxscG2CsiTEMcbXZXl1LXmXwRjReLik6FZT//Lfpb6+TfmVcsk9cT1x0S1+fFTNhE+X5caRjCm4AAAGlGUhswF9IciXG0emr+WDkY6uwbD8vpOlUrJlL1umlyoYOGvW9Ry5G11F64lzpP5VFvI5ss5mACAABIXlJ2EBYAAACQysCAAQAAAA+AAQMAAAAeAAMGAAAAPAAGDAAAAHgADBgAAADwABgwAAAA4AEwYAAAAMADYMAAAACAB8CAAQAAAA+AAQMAAAAeAAMGAAAAPAAGDAAAAHgADBgAAADwABgwAAAA4AEwYAAAAMADYMAAAACAB8CAAQAAAA+AAQMAAAAeAAMGAAAAPAAGDAAAAHgADBgAAADwABgwAAAA4AEwYAAAAMADYMAAAACAB8CAAQAAAA+AAQMAAAAJh+j/A0GdAnJiirMHAAAAAElFTkSuQmCC</SerializedThumbnailImagePng>
</SlideLayoutData>
</file>

<file path=customXml/item82.xml><?xml version="1.0" encoding="utf-8"?>
<ShapeData xmlns="http://firmglobal.com/Confirmit/reporting/powerpoint/09-09-2009" xmlns:i="http://www.w3.org/2001/XMLSchema-instance" i:type="TextData">
  <PowerPointShapeId>193c6e25-5e91-46b6-9e54-30203f981ccc</PowerPointShapeId>
  <ReportId>aea39904-5828-42fb-94a9-5d82d3c560fd</ReportId>
  <OriginMode>View</OriginMode>
  <Name>_University_of_Minnesota_2019__Faculty_All_NVG_v210__Engagement_Profile__ScaleY</Name>
  <PageId>0ad5576e-32b0-4882-8987-87374a2cc04b</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2e7c2792-e9c9-49fe-bb7a-c1b1d4bf4fe5</TextId>
</ShapeData>
</file>

<file path=customXml/item83.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GI2SURBVHhe7b0LtGVHWe/bAxEhCRBBBEEBFQUfiHgw4AZNQIii92gzjmN4xXs9ARl9HcOj3qMOBscHHuCCx3tUNoQ8mhCDAcIjuVxxQBswTTokXlseafLswA7pPBrTCel0Ht3p7t3dqVtfzapZX9X8quaca81ac621//+MX/Zes2rWrDn37Pqvrx5zblIQBEEQBM1cMGAIgiAIGkEwYAiCIAgaQTBgCIIgCBpBMGAIgiAIGkEwYAiCIAgaQTBgCIIgCBpBMGAIgiAIGkEwYAiCIAgaQTBgCIIgCBpBMGAIgiAIGkEwYAiCIAgaQTBgCIIgCBpBMGAIgiAIGkEwYAiCIAgaQZuece4N6innXK+e+j4AAFhevkvzpPd8VX3/+29SZ166pl718eXn1ZozPvZ19V26jT/17OvMNZCuzTBcp77j7L3qLef/pVJ/9xR19MLnLRQnPvwsde9fvkp97mc+pD7/yq2a84tx5Rlb1VVnvl9tesrZ16snvvcGDf0EAIDl5Amr16mnvO8GdYY2pdM/tqZ+doPwqk/cqk778NfM+Z/yHvnaDMN1atN7vqn++Nx3KnXhKWr9A89eKNSHnqa+9Y6fVZ99ycXq86/QRvmK84pxpS7/yledrzbRNxdz8d5zHQAALCWnaJ7w7q+ql2ojeqU24Fd89OvqZzcQr/nEmvrhD9ysHve3XxWvzzB8VW1a3av++Jz/S6kPnKKOXvDsheLRi5+m7tUGfPlL/l5t1ya5/RXnFoNMeMfPb4UBAwCWn+/QxvP8C29Wr9ZGJBnUsvNzmp/X5/70c29Qjy9mwjDgrsCAAQAbgsfryPdp59ygXrVBzddxxse/rlYu+Zo6+d3XqVNW5Ws1HTDgrsCAAQBLj+t6pjHQjdj1HEM9ANQTQD0C0vWaDhhwV4oa8GOe9Xy1adMmw7e/9Ffr7Y9//dvr7UgbPu3bnveSOu2k37sQaUuadvJf/FOQ9pinPBNpiTQymh+44Cb18nN2BGmPf9qzalP66fdeuRBpBE8jJk2jybf0xYSuW5zmrmf/NG/AcRo3ulJpL/q+xwXb+rI0Bvy4X/wdcTsAAMwKin5PWv2q+pmPfE2dQTOCmSFtZKgr/kf/rsSErHEj4NiU+4IuaAAAGAiKfp/7/pvM5CPJiIaGJjpRNzcZHK3BfaU2fdom5XVQfqofQet1pTxD83P6OHQsioJPGnQsGAbcFRgwAGBpoej3ZG0uJvrVJicZ0RDQmPLp2szIQMlsf+riW9QLdHT5I5r/oH+nyJuOz8ee6Xfa9vMayv/srTeq57z/RjNOTdt4+aWg+v7YRTer77Dd0MOAMeCuoAsaALC00FKb7z3/xt7Rb1vE6nDGS5Oa6Hea2PSdOqKkGdcc2kYmS3lpPzJk2uel+ovB95x3g8lDkTrx+Hdfp37073ar11x6q4lS42MOCZVP5/rk91ZfVKRr2B8YcFeKGjB1BUjbAQBgFpCxUQRKXbySAaV4xSW2G1njTDNI15BxkbHT7zTB60n6eGSgNN5Mx6bPtMzncX+7y0TiP/7B3aZMMt6XaeOliPdknZevx6V9yAgpIqVu81d+vDJrOkZch6Ggc3ierj/V3dVjOmDAXYEBAwCWEjJCeuZxX/Ol/BTJPk3v+0Jtmj+rzZhMiraTGRM0vkufqYuZjkXmFUeQtI2M94c+cLMx0V+47FazL30+yUa8lE6my/dzfPvffFV99znXm33azsHUSeehMd2+Zk37UCRO14vqI9WlHxgD7goMGACwlJDBPe8D/SdfkZH9sDbgx/71LlMGGeRzdLRKXcgv12ZM/IcP3WKeJvU4bZIUxXITdeb6zPNuNHlfq4335z9xqzHzU3Uba4xXm3XKeB2UTnmpbSZTdedB3cZkyFTPynTXzHF+8u93m2ifzDg+pzZoLPqpNBlL112qSz9gwF3BGDAAYCmh7uef/Pv+3c9kahQBu65h0yWsf6f1sk96rzZGDf1uPkfHpG00q5iM8DWXrqkzL71VvVjX4Wk6kqUyKMpsM14O5XXrdMlg6VzIjOkLwAt0HWl8m9puGsP9Nv2F4fu36i8cPc+XoHN+rv6SQdcsrkN/YMBdKWrA3bhDXW7eiHhYvfcjUno7p3/ka+zz19R791N5D6jfZXn65Jsd7tyt1u4Q8oTM3zkAMH+QaZJRUmTYNyKMDTguN+5qdlD0SJOtaGz4F3XUS2WRQTrzlvYh2h4HSSZMx6TyqZ2m1wk+QRu5K5e2UzqZ5w9ecJOpf3xObdA+L9IROgx4oxnw5Q8Y7zHqYEABH9mnbm3sJ5hS13wz5nfX6Phet36Rm2vEnJ4DAPMIGRN1EfeNfomcAeegY1JkSmO9L9LR6hO1KZJJSnkJyk/QuCsZX5fomPJQl7eUNo0B05eUn7mkan9SXzC6g0lYXRm9C7oyoQfU5fZnLyMRTUlgLs2r5/FhwAB0hoyPJjtNGg32NWBn+PSCf+p+Nt3NelsqL5nls867weSlGdfUvUzdyJTWp4uaM40BE/RlhbrKpx8HhgF3ZeRJWLYLdv8+dbqNhC+/XMqXYBkMmM5dTI+AAQPQGTKjn/jg7pkZMB3v+7beaCZc0ZIemsEcGymZKxnzd5+jjVdHynxm9asvvVW97MNfM9HnpCY8rQHTfjTZjMqRyu8ODLgroxrw6V88TO5hu16ZGQt5G/Cua6vKvCNT6pqP0atrWCDev/EFQahT9rw7nYP7vVKqztOcm+utoOsVlpP6AhCNcRulxvrDvKZemS9Y0/6NwPJCXbrUTXvahyZ79vOkBvxMHdHSpKuXaHOlfSmSpLq4iJeM13wp0MZL+ch8qX50PJpYRT9f+uFbTHmTmPAQBkwTu3Ld5t3AGHBXRjTgpgFWjWrHyVhFDFgyDKtOXwwy+/PjDG7Ah9WtzHydQlOa9ty8AVfDBbGiv5t0jkxV/S3OaCPduvaAYMDTnwdYbiiKnHQCFjGJAVemf51a+cjXzOxnMloyUNpGa3lf9PdVxEvjw2S8lP49595g0n78Ih+p089XXPI19WS9b18THsKAadb4okfAMGBLdgxYim5so905munaLdsxn4uq4uOntsfUUVlgBO44WtLxu5pG9hy0WDmuZ4HnnfbciPr8tLiB1tvr47l6Nb9MpfPybRpu4AOfB1huaKISLQU6XUeXXR8pyZnEgAkyLnqsJD3pikyY1uvSxCZnvFSfF2qz/a733WCiTDJY4tv/Zpfptqb9zPH1T+qOptnRVGZXE57WgOmLAUXv1Hsw3QM5YMBdKWrAOZxJBJFQHd3wqDTDoAZsjx3kifJmzTJXdymtS5mM7DnERmePV5c97blVOJML/2ZEfC0zOGN1dXHnJRy/+UVimPMAyw0Z8NPPmWwGNDGpARNkrLT06KXaQKl7mcyXIvEf08ZLXwqc8cb70QM9yDxrE9Z1oMdVujXHXUx4WgOm+tIxqay2pVF5YMBdGcmA02aVbuQFhjRglyerjMGIx/BU58WNsqdhdD1XQ2TA056bpToHOV/z/CLiLml3Hrlej/icBzoPsNyQYdF47BgGTNDxafyXHoNJ4760jYyXvhjEeTk0cSswYf2TxoZpdnSXbuFpDZgidvqyQKY/3VIkTMLqyjhd0HFjLKmLMXU1pS75utQp17iLx/CMasDTnpslZ8DNHg33JSshdx59DHig8wDLDRkgRaFDGzCVS0ZK281P/dmMN7M8DurCJcOlfbpGk7QPvRw/joTpVYqURsfNRcJDGDD9pMdlwoCXeBJW1ZC3KRNNOYY04BYDbaVl/1ENeNpzs+QMODw/Vy8rfo7ORF1d+hjwQOcBlhtnwJMakWTA9HYimjBFL1/4iYt2m+c6/+AHbqqP12eyVBsNE9Y/Vz6ijfHs6jWHqWPBgIdhyQ043f3sCJcnyXkMXU2pU772euXJ7S+lzdCApz63CvfFqTk8EJWfMcrGuK7LK1yH5BjwlOcBlpshImB6GQNFuVQeGRsZMo3n0vKhX7i0mlRFv1OXLY3tTv/wCk8qEqafT9ZtdByZU4RN5/yYv9llXmG40Q0YY8AW0YBzEY/DNcptDa3YeGcMuCVfHZnHZuCiNsEkOPL+7jhaknm2lFnT9VwNsQFPf25EXYYUyZNiU43q5ffXqq9F4vq4epHY9iHOAyw3ZEb0JqJpDPgFOtJ97N981bzggB5OQWZLBvzTH7pF/YA2OTJkyksvzaeJS3TMk6YyrSaxCdP5rFzyNfUU3VZTGn0xcNH30865wXzpoBc/TLL0iqD96Klc07+cHwbclRmPAbvGtr172TW0+clYLiKqVJm6ZEqT5QvVoUs8u39skvb4nQ2j6zmwvEHZ056b+5vIa47DOrh6ZcTrVht2QsEXlz7nIV0HsOxMOwvaQY+JJAMkg321jnp/7O+qlxWQ+T1WR5s0wcq9lP+HP1B1WdOxJ+2Opv3MEiBmfnQsWqL0GmvC9NpAMsoXX7zbrCWmOr5cmzLNYCajpp993wfsoGVSNN5Mx8Us6CUw4AZiFJegY0RTd1OSTEMtm1LXfKJ59GzAg0iPFBiIwx6nR9ndzyFlPNOdmzPg9+p/pEE5ufPjMsdyBpqocy2dbu+XZm9J1/OAAW9EyASpPZt0HTBB+5GBk7nST1pW9IR3V5GhM1gyx9P0doqOX/2JW/Xvt5i0SSNhKpu+ODz5PdcHRv7tZMLsvcaubgQZ7qQRbwyV9dMfosdhYh3wchowWGi8Acvpg2O/hGWHKwCIICOjblSKBN245jTQJCiKhMlw4+OQMb5YR6FkgtQdTQ+yoLHjSQyMjJuianrx/5N0W+y6l6ksMmGa+DVtVJ+Dut6pC5uifKl+3cEkrK7MuAsaLDJFDDgxXuwj4hkaPlgKyLBO0VGcexiGZDZ9oMjz+99/kxkTprJdhEvmSCZJ63fpzUZkwvQy/OdsJbPeZSLJuG4c2p9MnJs1dWM/49wbTN35QzjI/GmClYuCS0AGTLO83eSzyYEBd2X2k7DAwlImAha6k7nE7m0A8pCR0XONJ50RzCFjpbFRWgZEhvhd51xvntXMj1d1R9+iXvOJarIWvV6QDJgMlufjkLGSqVIeN4vamK02dNpOE6LoMz2qksZkqbt7iC8UKeha0RcNRMAwYDCHlOyCrsoO1elpaAAIUBRHE6OGMGDiDG3C1KVNRkxdzk+Iolsas6Xo0UXdNC7c9mIDMt1nnVfNXCajddGuMV1d/x/6wE3qdH3MH9Pl0nFf+XG5bkNB3ds0Bk31kOrbHYwBdwUGDABYOshE6HGUQxkwQePJZKzff0H1vl86Do9wT3p3FQk/e2u1BIq6o+nhHTRj2uUx+Zh5k0HTi/xf9pGvm0dX0gM/yIDd2l6a4UxR9VATrVJQ+cM8hpKAAXcFY8AAgKWDun/riViR2UwDRbfUFUwmRVH2d+o2kwzTHZfGc2n896c/XL1+kI7/A9qwyWhP1gZNa3jJoF1kTPtSOWS+9AYkt8aXuqG/8+zrjekPWf8U9IVhmAlYBAy4K0UNGAAAxoLGgWlG8dAzh8mEaW0wzXh+MY31amPlE6kowqUxYOo+prW5Z152q/oRu4aYup2fd8HNZm2vmy3tTJgiYTLb7zv/RvU959o3Kg1c9xTUU2C+KOh68Gs4GTDgrsCAAQBLiRkHvvAm0xUsmc400JjwL2pjpUlLFLG6bmNjqDrypuibPtMTs2gZExnc086pHllJRkwv4f8RnUbRMq8vjfXSu4Qpf8kJVzH0JYWi8GEeqYlJWF1BFzQAYCkhM6Ex2KEjYAeZMEXYZKhuTPjJZ1dtKJmvGxOmPPTsaFoz7Lp4yWzpaVY00YrGiN2TtajMWXQ5c+iYP/ORr5svDzySnxwYcFcwCQsAsLTQRCZ6utMrC0WT1EX80x/+WvVYyA9VD9A4mR2fDJiiYIqW3QseKFp2E7FO/+iaeqGOhsmIaRIUPb1LOk5JaKya6kh1c/WeDhhwV2DAAIClhUyFHozhXmhQAtMdfWk1zkuTp9ykLDdRi17gQMd/iV2+RF8KKBKmKJn2JwOkLufSM50laJLX6frYNOFruJdJYAy4KzBgAMDSQtEodau+wr6wQDKhIaBuboqCqSuaTJcgMzZjwDqNZkPTWDS9PIHGh+lBHrROuPTa3jZofJrqPVz0S8CAu1LUgL/teS8xF4P49pf+ar398a9/e729VBod26Wd9HsXIm2DpD3mKc+s007+i39C2pKmETyNyKXRrGP3GMc4jRvSUGk0OYvGeMng4jQa4yXItOO0XJkl0ugLAE0Oo6g8Tstdz3yaN+A4jRvdpGnPeepjg7Sv/49nBmmnnvSYIH9flsaAAQBgbKgrmLp7X64NqHQ3L0W7ZPREavKXMeARuptjqI70godho18CY8BdgQEDAJYeMhl6NGXJseBFg7rEXfQrXbPJgQF3BQYMAFh6KAKmSHiFxoITkelGgqJfWos8zIM3YmDAXYEBAwA2BGQ233PejfVY8EaFZm3/7Eerd2xP/9xnCRhwV2DAAIANA63LpchvI5swdcPT4y6HH/t1wIC7AgMGAGwYKOJzXdFjLwEaAzLfH7uIHoFZynwJGHBXagN+Cj1C7b03VCYMAABLyuPffZ16+rnUFU2v+dOR8Abhldp8Vy5ZUye/h57WJV+bYbhObXrPN9Ufn/tOpS48Ra1/4NkLhfrQ09S3tAF/9iUXa4M835hkKa7U5V/5qvPVpmece4N6yjnXK4qEAQBgWaGXDpyyWs2K/oVLbzVLh5YdmvFMUDtPDwKhayBdm2G4Tn3H2XvVW87/S6X+7inq6IXPWyhOfPhZ6t6/fJX63M98SH3+lVs12oQLceUZW9VVZ75fbVIQBEEQBM1cMGAIgiAIGkEwYAiCIAgaQTBgCIIgCBpBMGAIgiAIGkEwYAiCIAgaQcUN+Cd/8ifr10edddZZdqtSF110UfBqqUVJO+OMM2yKUldeeSXSljRtz549Qdpzn/tcm4K0ZU4j8TSCC2nLlUb3ghPdB6m0UgprV0B/8Rd/YX+DIAiCIMipuAFDEARB0CKK94qV0MgGvE1t2bSiVtfsx3nQ2qpa2bRF1yz6fZaa9rjT7L+I55zdd02trlRdSiuzuNF4Xca6lhAEDSJqN0pq3C7obVvUli1bZtMwdtUyNJrFzKygStV51ufDjzfWtYQgaBAtvAGnT4AiE4p+dRS8sqo/5USRsh0c37Jq99Ob4wau0eCx/eKGUJt/tZ2nRfm7lkf59DmsbnFpm9QWl5hLI5ljRGn8uGZ//UXFRHGJepptTlKanH+brpP78rO2uqKvrT6OkM8rd/5xHZmkcwxUqs68DH3PbOtzLe39uervE3Ncdt80vzhGZdm/45bU3z55bC7Ks0XXQ5+ryRf1GGWvLSvfnDfft8uxIWhji/59lNR4Bmwa7cp4qVFtNspOVRdi0Oi6Rsg2cPWu0edmY12nmEbNfQrSeBmZ8kxD7L44mHwTpJl6sEbRHa9Rh/D6pM/Liu+v1X4d2PWI9uVqO/+4GpUS52g/1ipU5yBNqGfynPT/Tde1y2z3Fe8TLuF4cvm5c+Si8yQDtftRGfVx89e2cW4sb7djQ9DGFq2UKKnRDJj+0QeNQ7IBYA2tEWt04kYw+Bw1TuZzKo2p0YDyfdixeBm5euTSGrLHyO1v8qTOyyrYJ5/fNL7cJJL1i4/Dys2eUyyhvqQiddbiaY18mXMyBszrEH+O62iVO17wOX+OXrSdf2mI68HFy4jL4/t1PTYEQSVV3IDlMWAbXdA3+5pEA0CNFosagoaktYGLj8EaHZM3td2WkfrdqGM9cmlWFI34Ouq03P76t+x5kYJ9ulyHxPlzNbZnzl9Q4xzt9lol6kziaXG+xn7cpPjvpPgz1ZF/tup8vA5/R6Pmceha8u+r4rWlY6X+3XQ+NgRBJVXcgEU1Godmo+JFjQVvJFmD1NrA8f0y4l2DvIxseR3rkUszZbDzdmm5/c0+/LOgxjHS+c1138J6IBrHc+px/oES52g/1ipSZy2e1siXOaeG4ZYwYH7slOLjNI1UvrZx+fF+XY4NQRtbS7kMiboQ60bDKdMNTQ1uMF5VN0hh41Sl+YaF72fK5+No/AtAJwPOlJdraHun6fOhyUKpPFrJejhF+2TrbX5njbNwPKfO588Vp5nP/m9WK8o3VJ2DNCFf+lrGhht/jo3RKne86HPr39GoMtn630buupvPvk6N8nNp4rEhaGOLeodKaoQuaGrIwkawUqJBM7KNkGmIaNarz+fGA4mV1VWdxstm+0VlUwPk9gu7RKl+dlvcwAXlse25hjaXZj76+lczVXVEo88jub9R+rwqsXMwn6X8VZ76O0/dCMf7cnU8/0jiOTYyF6pz7m9hlDgnUya/tvFn2q/l2sfHaxxfOsdY1XG2bHHXMMyXv7asfL56wChx7Ja/JQRtJNG/j5IqbsDDn0Cq4YOgZdRA9zuMFYJ6CwbcEAwY2kia9H53kbgQ5UIQ1ElLuwwJgiAIgjayirsj3oYEQRAEQU0hPIUgCIIgQUv+NiQIgiAImk8t/CQsdEFDEARBi6iFN2BMwoIgCIIWUTBgCIIgCBpBWIYEQRAEQUuo4u6IMWAIgiAIagrhKQRBEAQJwjIkCIIgCBpBCz8JC13QEARB0CIKs6AhCIIgaATBgCEIgiBoBGEZEgRBEAQtoYq7I8aAIQiCIKgphKcQBEEQJAjLkCAIgiBoBC38JCx0QUMQBEGLKMyChiAIgqARBAOGIAiCoBGEZUgQBEEQtIQq7o4YA4YgCIKgphCeQhAEQZAgLEOCIAiCoBG08JOw0AUNQRAELaIwCxqCIAiCRhAMGIIgCIJGEJYhQRAEQdASqrg7YgwYgiAIgppCeApBEARBgrAMCYIgCIJG0MJPwkIXNARBELSIwixoCIIgCBpBMGAIgiAIGkFYhgRBEARBS6ji7ogxYAiCIAhqCuEpBEEQBAnCMiQIgiAIGkELPwkLXdAQBEHQIgqzoCEIgiBoBMGAIQiCIGgEYRkSBEEQBC2hirsjxoAhCIIgqCmEpxAEQRAkCMuQIAiCIGgELfwkLHRBQxAEQYsozIKGIAiCoBEEA4YgCIKgEYRlSBAEQRC0hCrujhgDhiAIgqCmEJ5CEARBkCAsQ4IgCIKgEbTwk7DQBQ1BEAQtojALGoIgCIJGEAwYgiAIgkYQliFBEARB0BKquDtiDBiCIAiCmkJ4CkEQBEGCsAwJgiAIgkbQwk/CQhc0BEEQtIjCLGgIgiAIGkEwYAiCIAgaQViGBEEQBEFLqOLuSLPIyIQdfEyYfh8i7ayzzrIpSl100UVI2yBpfIYifVNF2sZIe+5zn2tTlNqzZw/SljSNxNMIrlmnlVD5I0AQBEEQ1BAMGIIgCIJGEAwYgiAIgkYQDBiCIAiCRhAMGIIgCIJG0KZv7NmvAJg1+w7aO9Dq4L1821G1r5HPb6t4WLmkowceZNsr4vLVwYcbeYi7Dhy3GZjWD6u7WJ5GWUZUnwfV/ev2Y7QP6AbuA7CRgQGDGcMaq6SmaXj99qbCMsRGt5ZUBy40vNOB+wAAGDCYLfcetS2VFotGwsZt8oZXzi/lZQ00j4pY/drLRcM7MbgPAIABg9mSbkh5RDRpwys3xoSPcmw5ew/r35zispug4R0W3AcAwIDBTMk3VFLj1qvhDRrTlI6r+/fS/ryhDxU32gQa3iHBfQAAAQMGM8Q3ltJkmF4NL2tk64aSd2sm5RpegtVHEE0IcsdDwzskuA8AIGDAYIYMGPlIDS/bxhvNLrTNgkXDOyS4DwAgYMBgpiQb0iAK8Wm+QeQRi0acJJOPrJpQwxmVq+luAGh4JwX3AQAwYDBrePcgaxx9w0aSGl7ewLIGT8tvD8vx0Q9rkF0DyaKksNGUG1PZANDwTgzuAwBgwGD2hI2sJBZd8AYyId7whhFUrDDK4Y16U+lIqxLVEQ3vNOA+ABsdGDAYhbDxrRo5v401vETc+JpGzjewYcNLhJGRUaphFBv26PiWZp3R8E4L7gOwkYEBg7kh2fCCDQXuA7BRgAGDuQENLyBwH4CNAgwYzA1oeAGB+wBsFGDAYG5AwwsI3AdgowADLsgvXnGNetcXbxLTAAAAbGxgwAU5+yu3qDd84UtiGgAAgI0NDLggi2vAtLQjWv84NmaZiO2S5L/PBL6c5bjaL+bpwDT1nvk5E7gPQjbqfQBKAQMuyMIa8L1H1cGD+p95Y13liIza8Ay0znPRGl7cBxEb9D4AxYABF2QxDZgaGYp6dPTT2sj4hyCog4ftfnp73Eg0Gg22X9yYBE8acmlR/q7lUT59Dvf7RP9YwlyaS7fbSSaNH9fsrw3KNMiJerqykmlyfpqE5EzPPKVJm2C63FLgPqjT7XbSxrsPQElgwAVZSAO2DRI1uNQABI1RQBUNBA2E667kDRQRfd73iFKPVq1IraocaohYvsMuly5332F1zH6q9Kg6aLtGXUPlHyl4Qj2k0+g4XrqM/bopdWZi6qT3e+iI+RnqhFrnXa97j+hPTrbrUe/vgiFT9r28fsfVQw9Rgxm9CCC+Do0G1uV314Fdj/ialoaOh/sA9wEoCgy4IItowNQAuMbARCFx41ETNpLV5/aG964DJ2zjJEhHEo+4Mkxe39zJory+Hu35T+g9bL1MnTJ1YfX4xp5DQSPrG97YPqxM4x5fn2off13Y9ao/+/zuXOq/RXxNC4P7wGlj3wegLDDgNnbtVE//h23q9J175fQMi2fAbIyrVuIfOzUELoowuC5Lm8b3c5/NT0m+AQsjEd6wHdeRRVXmXQ/5BrPKb7cHDa873lG1n21/VDeXpl48miFzEep4rHEtSImG15hGLN6wsutgPlNDG4vlN3njz27f0uA+wH0AZgEMuI2NZMD0jztoTKvuMbn7Mf5mz77Jx42E/fxA3dKcUA/U+1XQcSr5/e465Bu2g/tZmfuO+Sbv4OG6HrzhPbpf53P1MD+djlVlCHVsRDJHbNSX7Hpk9bs3vh4CwTHz+c11P6hr7SLPuL4loWPhPvDaqPcBKA4MOMGOnTuM8TbYsSbml1g0A6aGq9HIZrofqXEIxq5cw8sb4Tpt3U5U0dKByzrv3tSN/b660azG7cx+dcOry9rHGp69rNNQ183Vwze8toy6saL6OPGGl9VJUt3otTW81bny6+HOi5tY3Hgm81M+83smmiwI7oNIG/Q+AOWBAbdROAK+5KP/qDZt2lTz0pe9vHOa+11i0z892JOH1erD62pLY/sjaptuWFavjre7NKu714N8K2u+qVpbO2LSdtnP6u6jfj+3zy6pBfQN2+rVVD/6Xdfx6mPK/Eq6+5GwHka2zKuPqDXKH6Qfr87x6qNqv93i9HAjr9XDx9Ra3dIfV28z+x9RdwT1o/MOj9O8ZuwczGcpf5Vn2y67D12Xh4+olca+3Xj71a9Un7nhYvU//uV/Mb+38yZ19aFr1Ccb29+ldqs71dXXxttdmtV91wT5tt5xp01Q6lt3XKLTblHftJ/VfZ/y+7l9dl9jP3Mdsj8pD9WPftd1vPYadcRs17rvXWE9jGyZ116ivkX5g/RbqnO89jN16U5HGnmtDu1S99X3wZ3qCrP/Jer+oH503nxffy087BzMZyl/lWf3brsPXZdDl6itjX37IbUVYDxgwG3MaRc0GbK03SE1xmUhM5FMx+EMRMsYSpjuDduXIW2rYMZlDHiC/MacK62tPZzPm6h7+njzAzW6163tVn/7r7/eaIzLQGYimY7DGYiWMZQw3Ru2L0PaVsGMyxjwBPmNOVf61h1vyudN1D19vPlDaivAeMCAC9JmwL//B28Wt3dhagP+gRdWkfVrftNv+8Nz62i7f9oWbVxranUlvd+W2tlsFNeStrJaW6Ra/R1e5ue8SW7bUh/PG6KtR11PZqqUn7b7A1bRpqvLymrTmP/wY8pXZVWttB7P1bPtmg2Q9hOv8GkC1OjmDPgZP3SKKefFr31Gve11f/IjwTH6pfn7ILWfv/RVFNeWxu+Di36Xl/nfgr+rO543RP93qdKYqQr3AUWbdV3YfeCM+XV/8p+C++A3Wo83xPXslvb9Lz61TsshtRVgPGDABWkzYPqHI23vQtu+UmMcQP9wpe0lYVGnHEnqJoxFo70i2r75xbqwSJe0ASJgug+k7UVhUaccSYbRaK+Itm9+sS4s0iUtUAT8hve+WNzukNoKMB4w4IKUNGA+HiwhNcYBv/kWeXthuNk2xMw0zFvAgGOzlbQoBvxXn5G3a6jRzRnwK9/wXHF7abjZNsTMNMxbwIBjs5W0QAbc9oVKaivAeMCAC1LSgNuQGuO5gUefVtt2uwlTPl9nQzXlrau3JfMfZtHuYbY9NuFqP39cV58eBmzrYvbjv5ck05tBje5sx4B7wKNPq923uQlTPl9nQzXlXaOuSOa/QN1nU9ShC9j22ISr/fxxXX16GLCti9mP/14YGPBiAQMuSMkx4Dakxniumcas2vadlRESMODpmMas2vadoRHCgEEXYMAFaTPgaZh6GdJEXdAs8uTGQkbz8LraZqJEwXCMEXnVS2xqpHLlY225248TmwjULH9yksyOl6Mj1V1SXRPnZSJfvc+aXyJljs2WTCVnUFM51oC36To7heeeOm5PpjDgybqgWeTJjYWM5tA1areJEgXDMUbkVS+xqZHKlY/1SR3KunFiE4Ga5U9OktnxcnSkuluqa+K8TOSr97nDL5Eyx2ZLppIzqKkca8C76/A7PvfUcfvTNhlLaivAeMCAC1LSgKnRlbY7pMY4INNop+Dm59en6t+twTaNlSCTSXTRcqLtTaN147FUHuVzP5v7NuDpQl2T5+W6nt2x7b7h5+i4wrHksnPn2JPMTGhqdHd/487kOuC2iEmCm59fn6p/twbbNFaCTCbRRcuJtjeN1o3HUnmUz/1s7tuApwt1TZ6X63p2x7b7hp+j4wrHksvOnePwSG0FGA8YcEFKdkHP3oCZ4dWfrbFKRpQkLscSlMHKrj/7fdzYa21sbcdvmCLPmzkvFwHX9Yg/x/XU5I4VfM6f41C4RjduiB39DZgZXv3ZGqtkREnicixBGazs+rPfx4291sbWdvyGKfK8mfNyEXBdj/hzXE9N7ljB5/w5Dk3cToBxgQEXJGfA8qMud6qLhbwSMzfghnExM2qkNaFoz0vI2zCnWMysTN74c+b4PD3O29iXm2xpA44VlTUArtGNG2JHbwNuGBczo0ZaE4r2vIS8DXOKxczK5I0/Z47P0+O8jX25yZY24FhRWT3AMqTFAgZckLQBr6k3/sMO9cTnb1IX79im3rhLb6MnbvV4zvTslyHFERozn4aJcSqjqbt8U3kb5pQqrzLzbXev57uCOTy9kTdzXsUNmB93ClqWIdH9EDfEjv5jwHGExsynYWKcymjqLt9U3oY5pcqrzHz3fdfku4I5PL2RN3NexQ2YH3c62r5Qxe0EGBcYcEHyBrxTnaT/sVAkXD3mstrWNQJuQ2qMpyU5VtowNYZoQpFpCfmyxzK/MzPU2+5WJ9SFdt8GvOzoOETyWBkD3qK/AFTj0JMacO64Pcn0ZrhGN26IpyE5VtowNYZoQpFpCfmyxzK/MzPU2x5S96l/s/s24GVHxyGSx8oY8Cf1F4BqHHpSA84dtz8w4MUCBlyQtAHvVe+4fIc680/fzCLf+TfgKmpzShtLjF8vq2VnIDcnbJG5UQZXDj+WM7kqT72vMa1j6gs2V3Imcc4UDYnzShhwNaOb8gkGzM+jxYDlc5yAGRtwFbU5pY0lxq+X1bIzkJsTtsjcKIMrhx/LmVyVp97XmNY16jabKzmTOGeKhsR5iQZ8n11TTPkEA+bn0WLA8jlOBgx4sYABFyQ7CYuM9/Lr1Q5jxtUYcJ8XPoyzDGn+oCiyEje2csz6eJ2YwoDHehLW0FAUWYkbWzlmfbyuYBnSYgEDLkjWgKeEGl1pu0NqjAMyjfYYeGOz6rAkp7GPUWiMreWaqNQq6AJ2kSypKrPL8UahZRkS3Q9xQ+xoi5hmjTc2qw5Lchr7GIXG2FquiUqtgi5gF8mSqjK7HG9eidsJMC4w4IK0GfBiLUMqBe+GjZU3t7whdi+Xd5EH3dtWbtvcGnAG1+jGDbFjfgyYd8PGyptb3hC7l8u7yIPubSu3DQYMhgIGXJAuk7Caad1YFgP2psaNzJtnPUkpgbx/33JZtGuiYGbe0cSo1PHmFdfoxg2xY14M2JsaNzJvnvUkpQTy/n3LZdGuiYKZeUcTo1LHGxssQ1osYMAFKWnAUy9Dom5LMmGCL2Ph29vS6N20Lo3eWds7jRni6kqQ5qPSbWpLYz9fpn+d6ze8Ib7mnLBctt/Kx/7dpthyXRrril5bc7/d7ydGZY83ybkXSotwjW7cEDtoDJjGDXl5vBHvk0bvqHVp9O7a7mn/rTa62z/+C0Haf71yj025Rv15psw//1ebzf5dqzRvoPX9ZdN8tPs5f39R2nsurLuib7/rG/a36j2/7ceb5NyHTXv8KY+tt0vE7QQYFxhwQXJd0LT+99QzJzfgNqTGeO7g469J5WcHixHphOX6sipJ0feyRcBzAR9/TSo/O1iMSCcs15dVSYq+5zUCbiNuJ8C4wIALko+A46dgEfO+DGlg2DhrWie0ma6r1ToiDo1zS9RYmvHazuU6WTMNjFs2fhhwAdg4a1q07OcadXUduYbG+ckDdrOVGa/tXK6TNdPAuGXjhwGDIYABF6RtEtY0TL0MaR5ghtdcF+yw3dRuLNaYqzO/R9QuSjPS20x59POYqicwOx0gA/emSkbqItzqRQiH2axnK+HBGDDgAjDDa64LdtjuZDcWa8zVmd+71DcpzUhvM+W5n5K8qZKRugi3ehHCB9isZyvhwRgwYDAEMOCC5A04joL7Rb+bNr02++AOqTGeP9hkp+SyoyqPN+jw4RihIVJe/XOXn9WsDp+wvxxT2+r9KB+PcB9RX1CP2nx6e/z6wbouMOAysMlOyWVHVR5v0OHDMUJDpLzup6Dj99n9KJ1HuO9Stynnvnp7/PrBui4wYDAMMOCCpA24evjGae9ky5DqB3PwfGlowoW03SE1xjPjB15YTwoxE4bcdpos5LbbNG9o2mS3uLQt3pgfPqb+50UXBvv98K+fVRvyyj/fbzNWE2XOOuu31IWsTJILbO/41Cd8F/MDX1UrrsyVVVXvQl8E/vBj2oTtZyr3d/w5xMdrO786LfO85pK4RjduiGfFM37olPp60GQht50mEfFr5Sc1KbXzYy+w29l9cOhftDneqf7kv4f7ve51VZl+UpX9u+i0V+njffKg3ax19y73R92lvm5/I/3DRRdV5en7oP6zmy8Cb1L/z732sy3XnYN0vNz5xWl0XdznWRK3E2BcYMAFyY8Bx7Ogq21do2D6Ry1td0iN8czo9ZQtFgU3RFFqHK3yCFja91Hl5s0esz+bqsaVqwi2+cANcxw+Hsyj88b4csdImBpiaXth6EX89EJ+qTGeBd2ftJWIVo0oSo2jVR4BS/tWz4T2kaqkaly5imCbD9wwx+Hd2Dw6b4wv94uE6X6QtpdGaivAeMCAC9IWAQezoFsjYN9l/cZde9XzL/yQesduKV+F1BjPL9wErerxV2uyzgTJAF2aHfONI95Kx9U23XLuP2o/Oh2u9q3HgJmh3pHsbg7HqPl2Pq6cZYMacD+4CVrV46/WZJ0JkgG6NDvm+2+B2a6rO272xnyCjUoYnbhRXar3rceAmaHen+xuDseoQ3PnXw7agQEDAgZckLYx4FM7jwFXhk2vLaxfX7j7enV6xrClxngxqSLgbXfLs6DjFz3scmGvMelmhLz/DmeyPI2V6SZy2fIHAwY8JVUEvPs+eRY0f4pV/aKHbzpTZTOdH3nQ/iJFz6xMN5GrPv6wtD2zuRRSWwHGAwZckLwB93kUpe+erg24pctaaoxnxqAveqgMuFOUybuNUxJmNs+EzPOaS7I4XdBtVAbcJ8qsI1Q+i/nmG/XdVEla37vsSG0FGA8YcEHaDLg7zQj4ko9/JttlLTXGM2PQaK+7AQfRcEbpJU/Lx9gGPFxXa08DTi5BYhKWFy07UlsBxgMGXJDhDJjwY8AVb8tO2JIa45kxSnerMI6cUnLJ0/KxPAbcj6BLOqP0uuOytD2zuRRSWwHGAwZckOG6oJtQwyZtd0iN8cwYw4BTs5ZrErOdZ8VIy5A2pgELk7lSSq47LstYX0yktgKMBwy4IGkDrsZvuy9DiqNfzg5xNrTUGM+MEV72L75ScII8xRjjS4lmecaAe5BaOlSTWHI0Q2DAgIABF6RpwNVYrmykmsyYrp98VXHab6+qp+9YS86Glhrj5aVjdMuj5FlPxtqgBjwGvPs51cXcJU9JYMCAgAEXpF8EnEOKjt02OXKWGmMwIjDgGdExuuVR8giTsbAMCRAw4IJkDVhHr+EYMEXHqS5oPwu63uYe3DGPEfAIXdBzD5YhgTmAtxFgfGDABclOwiIDdeO35vfIYBtQpMu6qz/5aW26lTGfvnNvI7/UGM+MkaI90GRjTsICKeJ2AowLDLggWQM22DFhGssV09NQwyZtd0iN8cwY2oCFB2xIL8v3k6yOq9VdfJ/MOmLx4R0dH/yxACyVAQtre6WHafjx3TvV1bv5Ppl1xOK64X4P/ugDliEBAgZckKwB775ePd9FvTwalvJqduzc4aPfmlSX9fIYcPbhGtFEqmTe1ISr7Iv7BzZhLEOaiuy63mgMN5k3NdabfXF/GRMe9ItJD6S2AowHDLgg2THgy69Xj9X/CP223BgwdT9XBu1mQ286823ZyFlqjGfGUGPAiVnL3Gh5JBwYcOssZzZzmq8bZseUouyJGfBLSR+WYgw4MWGKGy2PhAMDbp1gxSZt8SVL7JglHlkJAwYEDLggbV3Q9I9Q2t7Ez3SmSJjGfE972f8hzn52SI3xopF7+b2Uxg14knW+jQhaeKDHlrt5XZiJtxn+SAZ89s43qC9//StiY7wo+LcONWc1S2ncgCdZYtSIoAs8rAMGDAgYcEHyBuzfhkSvF3zH5bkuaJZO3dUm8vWmLO0jNcaLRd7cvFn6rmJpWx6+flhQYMDu7UmLZcDnf/G/qH+95QtiY7wYsAhViGa9WfquYmlbnpYnZyUM+JP38S8E+XrGYBkSIGDABUkbcDX56rR3vrnz6wXrZUdu4pY2bmn2s0NqjGfGIF3Q7HWB0qMl2fiti3b7GXDTfKty5OPmovFOjLQMaWwDnr4Lmr0uUDJCNn7rot1+Btw036qc3HFd2uQGPBZSWwHGAwZckOwYsI1eu75eMOaSj/6juN0hNcYzo0O0F77UvjK/0ORigwyNj3cXu3f8cgPeFrwsXSs2cXH2cyS7T1zXSlEdW8ecx2FsA56+q7VwBJwc600bcK5LfN6R2gowHjDggrRFwGS8tQHXEW6c10EGzWZAn7clk3eeDbil29eoMtvQ+EID5ml328lS3JRlsTKyM6AruXJhwJPTxYC9oVWiCJSb3L/FX6aY8cX7konGBhznCQyVRdC31S/7D3U/M+ZGWUZUn34RMJYhAQIGXJC2MeDTuKFmo19v2G6bmQWdMWypMZ4ZOQPmxid28ZKsUeoo1W8+rt5u88ZG62Yrh9u5Yftu5Xpm89XHVP094Ngxa57aUA/bbaSHD9v9ef14uT0MeKRlSPNtwM3u36a0uTXW6FYG7I1WqSP2Z2jA9+n/UrImLq7/jXVL0vAr9Tfg6XsGJkNqK8B4wIALkjdgffH1P0Jpe5Nm9/SmTa+d30lYmTFg2cgIHhn7tLe3RsuyAbtuaYdPc+Z+VO23W5JqHQPuYcC5LyUFmesxYL7+lkWlock1zbah+z5VdxeHBuxkzdbgu5arLucuXwLC7mlfP14uDBj0BwZckLYx4O6vI6y6qvmkq/ptSCwPR2qMxydvWJLJhZGx17Zdzah25Y4TdktOboIWN/xQd+yPzDpRNxjwdMhGRnBT9GmfPGA3McUTpiQD5uZJ+HRb9rWfUaEHV13XjXwWGDAYChhwQZoG7GcwiyS7lKPx3wZN45Ya4/HJz2zOGzA3Po30wIwO47rhDGlWH0F8LTEMeGjyhiWZXNqw46hWb+vUtewmaaWj4Ni8iSEMGMuQAAEDLkhbBPxrwduQhkVqjGdGsgt6mgi4gwGzbX0fxCFO4GJ1nNqAsQwpIj3LmOhlwNJM5uzjJZ34LGlWH0H8gR5DGPBYSG0FGA8YcEHaxoCnYVGXISUNNYhGfZo3xmhtL4t2awNuibCbkIE21wx3/yLQw4BHYn4nYQ0YAUsGzLZx8+yCON7M6ggDBkMBAy5ISQOmhk3a7pAa45mR627tMwtawyNTb7TM+LT89rAcHwUzY3ZGydcBB+Ypm6r8RQAG3EbagDOGGkSjPs0bY7S+l0W7vss4H2E3IQONytV0/yLQz4CxDAkQMOCC5A3YL0NqfxRlk4U1YE1otpJYlMmNMiFuwPlx3TDaFbuda6Uj7kpUxx4GjGVITXrMgqbtPDL1RsuMT4uP2fJyfBTMjNkZJR8vDsxTNlX5i0A/A85el4JIbQUYDxhwQdIGXE3GOvXMTd0fRckmYpFhP/G8C7OGLTXGM6PDoyhDE67MTu7m1cQmbMzOG21owEQYIRulDFI0+Oj4lmadexhwy5eSUszvGHBFaLaSWJTZYWIVN+D8uG4Y7YrdzrXSEXclqiMMGPQHBlyQtklYtAyp26Mom0/OOu0//lnWsKXGeN5JGrBJk02xFIMfb4MacBdCE67MTu7m1dsP3KkesilGxuy80YYGTIQRslHKIEWDv0/9m5C3WWcYMOgPDLggvSLg7KMovTl3M+xlMmAX6c7KgAsdDwbci6YBO5MNDbkcZY+HZUiAgAEXpOsYcGotr6cZAbc9O1pqjGfGhG9Dkgw4FxWXoNjxRlqG9Pdf+TP1+Zv+UWyMZ8Gkb0OKDTgVEZdi1sebFVJbAcYDBlyQti7otOFK0D7csD+T3V9qjLtDUWA0CakPE0Z7sfn5z1w6zYzbJvLEy4+6zHZuO15QFvvcl2n2n3DfD1/7dvXPN14mNsbtUBQYjX/2ZNKuVm6AzZcxkLQxmi7j2KCt4pnPXSZapcoyYkbMjhscoyvT7D/lsaW2AowHDLggwxpwCDVs0naH1Bh3Zte62nb3ujC5qSMDdbfmDTE32zk0Kj7buV6axGY1u22tBjwti2bAu69Ru++7RhhX7U5RAzZ5cxOtQqPiE63qWdFsQpXb1mrA06JN9B+uPBsGDGDAJcl1QVNXMr2QX0qT2LFzB4t+HSXGgCkypOhXG1zbzF5ugncfsfvp7brRDcyiYR7cPCNTCZb7rKsLG6ao8+vy/Gbav2nG5ssDHVefwyov43A4g1odsz+1yIi9CR9nx7Amzc/DlK2/qJgo2p1D5rz+6nIhTc5PdXBffsyXB/1lKFluC5MbMEWGFP1qg2udVMRM8L5L7H56uzYLuhdqs2iYBzfPyFSCmcaJVxLq8vyELNq/acbmywMdV5/D1byMI+HkLf3nrkVG7E04nPRlTJqfhylbf1ExUbQ7h8x52TS6Lm35qQ7uy4/58qC/DKXL7YbUVoDxgAEXJB8Bx2aaM1TKH64Tpn/AYZ4QqTHuhDUtMl4yAv8wi5iqCzcwCtdt/YY/80b1mt80da35w3O9wTTStmqjCffbUjvPHm2INu2159WGtLa6os5YvcjX47J/tynb1Ba9/19dZNOMeVZaW3O/PeDfmvQrv9U43jbXBf/aP1Wr9c6r6k36HFx5r/mV8Bz+6q/Or6/HWb/+v/u0k58cGrimabSu+5yMmfK5n3pbtG9XJjZga1pkvGQEfh1tTNWFGxiF67bWZbz8jBeb83/dn/xIbVyveu0z/HWxaZXBvEu9OJXm3jdo/64m7b9fWG++/eO/EOz3X//lXptyjfrzX/k5n7ayqvbalPv1F4VKa2p1xZb5rj8xXdRX1AbMj/c7lfHq8/hfz/olX6bmXe/S52evyat+46wg7aKzf61Oc+f35FNPyRit6z4nYyajdT+ra4oIeHmAARckPwmr3UQ9zS7rl77s5Sy9idQYd4GMwJmCiUaTj3Rk5lB/tgYcm0XwmeWrP6fS4ojU5rv2uDpqt6aly7k2Mry6Ua10VIe/cR19xM3q/0+HdZrTcfU2lt/nyZ2XpfN1cF9ovEE3j9eNSQ2YjKDueqZoNPk0KWYO9WdvwIFZBJ9ZvvpzKi2OSG2+m2/UV7BNupybw3rEb1U6rnY16ugjblZ/U69dard7ZzR9QWkYYu68LJ2vg+82r/8WjeP1Q2orwHjAgAvSNGBnpH0j4KoLulp+1A2pMW5HeIBFqtEnQ2hMarKGEptFw3hiMSMyeZ2Oq211Q8gMeHd7s2vKjAw4NO5H1X6hjtyAw+5vnZefR3yObefV2KfLdYg/8+N1YzIDFtbOphp9MoSgi9p1Xds0vl/DeGIxIzJ5ne5Uu2vTZAZ8m4tgc2oacGjcD6pDQh25AYfd310MOBY3WH+M7tch/syP1w+prQDjAQMuSFsE/Putb0NKGbUjbdh3fvqfxe1Z9h5WR9cPq7vYtn0HlTp4L8tT87A6qO1sX/D5uLp/r/6dyuFpwecqHxt6NTp64EFbjueuQ4/aVNJx1mh6HbzX1+OuAy7Ho+rwPl33R+xHo+PqcKOA42q/qZusw+689x5hx9b7mG2HtR26+unzvveo8m8jttfBnkdN4zrw6xdirvtBXbODD1fb4mtaEjrWTO6Djuejr62/uHTv2P32Hav/Avw+qPZL1eNBdX988+l85m9K2LwP6PN18veBLYeXF5RNdDivYJ98/lHvA1AcGHBBcgbcd1JVTNvbkB74qR/szUMfvE2tv/V54fa3blfqqjeH2yyHrtJN1wc3m99pX6VuU4dfT/u/WZuT+92lbVeHfup59veEvrVHqdsvUA/pfGa/q1grmNKX31zXI1t2rYNq/YP6nFqlDd/W/4HXX8bMdY86TPV7/QU6R6J+dA503di5VOXQPtV1oM/8+pnr7PJTPvP7ZnX4dnsdo327QvfCvn+5SB294NmdWd91mzqx/Tnh9u1X6FP/o3Cb5Zj+sz2665fN77Qv3QfHL6P9/0hfN/e7S7tCHbug+mz22/2J2kSdHt2zU6kDW9W6zWeOXX8Doq9LV6jjet9Ae/8orMce97fRx//c1sYx6D44sUuXa2X2u0zKd1ydsPWv0veqE65oqqPZputjzo2kr50bfjbSmR9i51KXE10HW29zru7cKZ/5/ZfV8QP2Okb79iVuJ8C4wIALkp+EVU2qCh6ssWNNyEs0x4A3bXptYxtHaozzbNaNvdTAh2baTLO6artgupWOf/ACnabLNiYS6zZ15FM+74k77C9G3OAeUce/ST+3q8OfCgfx1t/K6lFrj3rEmlaYf02foz5XN1eL9CX9BUPMa3X7TnW8PkDCgI1h8npI14yuMaW56yzlr/LUX4RqY4735eWmoXuhnwFTYy818KGZNtOs9lwhmG6lR3dt1Wm+7PVd99gUQcEfVBvc3al+Cq9Hd7J6tOqwNlZ9rvUUZ36vJaSvywl9ezzquqBFA451QLhmdI0pzV0LXm937ao89Reh2pjjfXm57cTtBBgXGHBB8gZcvZCfIuHTd+6tt4WGWj0BqxkpWzJPwpIa47LkjLqCIr5KTROR0uSINmXkoY6f48rfrA4b47Zy0Twvw25LHq82Py0W1fL8jZ6DOYHuhb4R8HTkjJphjMvKRXx6e2jYNiqk7XVE61QZUNbEa1FeZ1xeYtTronwyvEA7reGxchL15tvnjbidAOMCAy5I2oDJWHeoJz5/E4t8JQN2SBFwfga11BhzXviE71Cvf+oT68/nPue7TZmO/mlb1DYdXX7q1an9VtSnbrUNlDaxjz3naSxtk3rL+1ziberLv1ylrdRrf7i+oVZX6FhWjUljpGpZiaknRZBc27aYsinNm35OdLwVvwzp1vfWBvyxrd+wG9nxxHMvk/aKJz6hTktB90LOgF/0fY9Tv7Vycv35gjc8NThG/7TqPvjH/5zfj7pdK322XuaTS2veC7dWS4dWVvXRBO3fb39R6itv13VhhlrH0vpeCI9Hm1LH21cdT9/HdZI1Wjo/nt8cL3PuQ6f93PMfX6f98x9/d/27RNxOgHGBARckOwmLjPe8LTqC9VFuFQkLeQXaliFJjTGH/uFK28vBu6uFMWVmlC6a9BFmHFnLZfXLv9lHtVbVcVvyihFwPvIvzad/6JnidoLuhZwB030gbS+LHEU6fDQpdWXH0TXv/vZj1H3zB3WSVOdti4A7RP8Faft7xu0EGBcYcEGyBqyhfyzS9iGQGmPO7A14s2hiDsnMihow64KuJ0Kl8s65Aef+lnQvzJ8Bp0zQwqJVNwZa1oCb5lsdtyUvDBhMCQy4IDkDnnYWdBtSY8x5y/d8p7i9JNkx4C/ZJHEMuMVQ3QSqZP53+/HeO95dbRMiboNozJu7G7CtizkH/rsrvwDTGPCf/ccni9vLkomAzZisG+/1ZtbJUPdeUc8QlvNHRutMlY0D83HnqQzYTs4y48b897rsMsCAFwsYcEHyk7DCR0u2QbOl+xi21BiPDjM32ch05MGi0cEM+PXb6wZWioB9XTaH3dKTRMBzZ8D3qXuu3io2xmPix10jYwomRfm0QQzYlH1D01SFiNvnr+SNeb4NmI8HS0htBRgPGHBB8gbcJ9odfhLWZDDj48ZCRnP7drVuTEowHG52rXL7v5k9rOOgWrcGV62dfbevx7duZHXykZM3YF5nrZu2s7q26Kp3a+PVZX1wp92g9cBl1RrfQO540fWxBrzOJnuFs6UT17MnuclYdC98a/u7xMZ4cpjpcWMho7FLdRrG6tLNPpFqI+PlOtMLtzmD82tn43RSuC63MmAh37o2Y1PX24R67bRpVuv36DKjmdEH3TF0Xe6+y/5Gx4uujzXgE2yyV7jOOspf0KjjdgKMCwy4ILku6L5vQ7p4R7+XMUiNMWeSLujK/BIPjtBNh7wUh0wmjhD3NBrD9XMqs3ImZI51nXts/lHzwA1fHnuUYN8I+EvagPWPqq6bw4iX9nufPq8HXMu7Ux2ldGPE1RYjGxk/VK8Zjs/Pnoe9LuI105/59TTRdB1xDwfdCzkDnqQL2puf/lyvT9WmYQ02NBcHmUwcjWbW3tro1B3LR5jaCGtDJbP6sP/b9o2Ataq6Rl3TkuibkqmTzuvWDq9fwc476ja3pmvM1F4X8Zqxc6TfTb3r7u7hidsJMC4w4ILkI+B+Xcp9x4ylxpiT67aUIePjURozVm46jf1i4nIstowjLFo0MqYU7uO6fmtjazt+wxR53sx5GYPmZh5/5nnpsyZ3rOBzvG9cj2GgeyFnwG1jhk2c8VXmERgrN53GfjG2HGtOoYQnXR1w630P1k+m8iZr1duAb2B1/euoHvfoz3rfm105B205zKzrJ1zRubjFTSkDZtcl+MyuH78udb36gWVIiwUMuCC5CJhoi2I9zS7omS9DahjXZm9GjbQmfgIWSchrysg9VIGZlckbf84cn6fHeRv7svMqbsCxorI60rYMaVADjs3EGFJ3A/ZjvyQhrykjfx+Ehhp/zhyfp8d5G/uy8wp+j9Poc2yiUXnZY9G+saKyetD294zbCTAuMOCC5Ay4b0Qbd0G3ITXGnN4G3IjQmPk0TCzej3VPp/Ka7a4b755MeZWZr1+13XfZZo8fpTfyZs6ruAHz405O7m9J98J8RMCV0dTd06m8Zru/D9LlVWZ+Ys8Vvss2e/wovZE3c17FDZgfdzpgwIsFDLgg+S7oHerMP+06Bty/y1pqjDnDjwEnzEQ0oci0NH4ZEtdek8+/lEHvd84u3Xg5HVXH3sKOb36GMvXldYhnREcTqtYvrc7rYD2eTHL13TygAWeupyurI9MY8PBjwAkzEU0oMi3NMTfsH+guky94wcLOa+3vpKPqxOfY8c3PUKa+vA6XsQlVZOBsJjTpxI3VeR0LurldfYc04Mz1dGX1AAa8WMCAC5I34LR5dqHE25DaIcNxShtLDF9mpOwM5HjCVthFHSvxIP767Umb1ZEH7DZJ/75LNuBeov03txuwyWPztxhweD3jcrozjQFPBhmOU9pYYoIxWztbOp6wFXZRx0rcBzQb2ZiWNkb3ogRJD13LTDE03O6i/TsYsMlj87cYcHg943L6gWVIiwUMuCC5Luj6LUhCmkwcBb8ta+BSYzzvpNb9hgYuRInG2KxYOt+vjjQD04siUCb3BUEuY76Y/TKksogTqILtWlKUaIzNiqXz/epIMzC9KAJlcl8Q5DIWj7idAOMCAy5IPgLmZupIRcXV86K5YW86821TvQ1pjCdhtdHFgKWlTj565tFlKo0ZcGDmie3M3LkBH7qqeax5hO6FobugS9PFgKWlTj565tFlKo0ZcGDmie3M3GHAYChgwAXJRcAEdR1K25s0u6ynfR9wrttyLNoNWOqmZY+ZFKLj5r7MaIN1t4ntDQN2+ZbDgNvGDMeg3YClblrX5au1rtMjA27uy4w2WHeb2J4x4GN7moY/FliGtFjAgAuSN+A1dWqn6JdoRsCn/fbqVBHwshhwMHYcGKqFdS1X0fN0BpyLtsdipsuQZsBkBsy7lPn6XgvrWq6i5yEM2OWdHwNu+3vG7QQYFxhwQdIGXBnqqWeyCJheT5gx1Ga3dX4Sl9QYc+bNgBuTsL7kTTBlwI19jEJjfOQOu9npqktCo+Xjx07GgDfbyVRex+OyjMY34tzfku6FDRMB139YnT6DCDjX5T0WMODFAgZckPwY8E71a3/AlyE1u5m7pclIjTGHxoBp8g79g3XwSKpPGr0o3qXRC+T7pbHIs6HK3PzL+qsX37syZQP+rDXENytxZROXfTl/4+Xrn/1dtWlL/cr/eu6tbMDueJOc+zBpT/62x9TbYuhe6DoGTDNo+bF4d2afNHphvEujF8n3TWs8FlL/nSjNm2h1H/D95NnT29R2W2Z2drU2WlOX+OX+1oB/a+V0tcr+9gc//erW4+XOr2TaqSc9pv4sEbcTYFxgwAVpi4CDWdDZCLhpwOMsQxoe3qX7SB3p0oM4KtGLF47VD2YgRVFw7LLfqsaBG+b8wE61frsvNxSl2V9JPEo2S5gqzWsXdA66F3IGPF+w6LOhG3QEGt4HPAqW1w9Xken6rgft5zbRSxzYU7jutRFwNDOaImDZgOcnEk4RtxNgXGDABWkbA+7TpRwvW6Jvvzw9RmqM5w8f/ZK58a7mI59yv7MXL5D5vo/GdJ35vZml8cY5EnUpm7FgKpc1sPbdwOa4X76x7mJUh1wefby3zP8YcA66FxbFgL2psQduBG8WctLbd5IpOsOjPHqbaMJcN6hjxkypXPYSh8MfNMc3EfaeT/vt5mULzePPcxd0G3E7AcYFBlyQvAHvV78fdEHniM263bSlxnjukMZfG7qHNYAU/W4OHoYRGGLfh2zc6MaZ6YsAN/pKZtbzAkzCyvGNPfer/f/0h2JjPF94o3v0buekVZTru56daHv8MAxuiPKzpCvjdPtxY3WTtmhb+LakR3XeSvfbnzBgMBww4II0Ddh1Jfc31JiliICjh1/Iom7jqNtZm6BbD+wN0UkbY6dyY4XRbmX2TYNdxAj4/s/8F7Exniv4QzSSso+ctPuQAfL1wMeDThBrip/jj6zsosrUvblWcqbLgQGDaYEBF6QtAm4z0dCwQ3Oe9m1IpaHJQm6iCEEThhppbNKLM9Tmfj+uo9PKDKU0b5ifVVtcmi733+3W47pcuczKQH3aiornYqnbzlErwX5PZAbMjmfTupz7rKF7YWwDpolC/HrQZKFGGpv0ltY3awO+4A0vCsr8z2edpR6tA9+v+L9Np3Ir0w3qye4hSt/11uY5eAMO7wXx/IS0MYjbCTAuMOCCpA24MtST9D/IeFscAdPYbzNSdqQjZqkxnj9Sa3KFPC6dolv3wI2gC5u6oOkzmTUr147zujFg3nVtuphdWv0Sfp3ngz6CrvNYEAEXgkXA0lOu6i5qtzSIv7TA7MvfIXyb/my7p+Ny6zHg6hhkonV0W5fJHurhFDwtq2KaCLjtgRmliNsJMC4w4II0Dbia/SybqabHLOg2pMZ4VvR5zCXvQvaPmWQGevt2dUw3mOtXubG4sGv44HXsAf3f9C964OUaXXWBOsxnQZtynQ74cb8vbdd5+Kzo8Hi5h4LkyD0soyR0L4xpwN0fdcnGZIN1uTz9NnVij7/+fPw3HCe+Rz2qDbTxwA3Snq3R2DFPr7b7sg6qE7vIsCvF3dDTGDBFw9L20sTtBBgXGHBB2iLgPoYaM8/LkKhxkbbLMLNtiEyO0jNm1xjvdZFpW7muvM3sgRssquXRNY/Ok8ez6Qn6XZPhoHthTAPuYzTe0HgUzA3yQGC6Md44Q3MOyt1ZRcvHeLmJZz5XXwR4NJwy/XB7F2DAgIABFyQ7Bkzrfnes6d/JjKsIuM/bkegfsLTdITXGs6K/2WxuPHXKP9e5xYA1YbTr8gplkuLnRTNDTXc38+g8dTy/nwQMuAtRtBqIXs7fYnTRet0qMhW6kwPxMnleFtU2TDl3vEz9GDBgQMCAC5I2YOqKrl7Iv2PnjsqId1+vTs8+ijJkuQy4O/FbiCbtEp41MOCudB1/Dc2uuVSJlDJXq7hcZqjp7uZwjJpvD4+Xp+29vaWI2wkwLjDggnSZhEWTrE7fubfeJndLN9OmfRtSScq86tB1KS+mAefe2VsSuhcWYwy4Ky5KThlw/+7gjUTcToBxgQEXJB8BkwGTie5Q79itt4kR8KSTtsY14BL4bt/FNOCxoHthTAMemtTEJxhwN+J2AowLDLggrWPAtYlShGuNWMqbjY5lpMZ4UWnMaDaqjDg24K7js40yk8ugFhu6F5bFgMPuXqfKiGMD7to13ChTnIE9PFiGBAgYcEGyBqzp9ShKM2GLb6ui6I3QBd3NgFMKI+b87Og473BgGdL0dDPglMKIOT/hK847PJiEBQgYcEHyBkxRbdWV/MZd1aSsdASsMRGzzWOj59ysaakxnhUlJhy1d0FrsRnOfDuf3SyX4005ngk9FJiENQztXdBabHIV384nVsnleFOWHj05JDBgQMCAC5IfA64MtH7LUadZ0HZMWEfD9A9YzlMhNcazYiwD5kuFZFNNG60vp0wUDAMehi4GHD5JSzLVtNH6cspGwTBgQMCAC5I24GpMl17I718z2DLOSwbtol4TAV+YjZilxnhWjGPA8Xgv62p247ud3r5UZjIXDHgY2g04Hu9lXc1ufJev602q7GQuLEMCBAy4IG0R8KlnVsuQalNNRsDanKO0TZtesGHGgIlBDLjxFCtJZQwYy5CGYRADbjxAQ1JZAx6LuJ0A4wIDLkjbGPCpdgy4ot8s53l/G9LQDB0Bh93VywvdCw9d9jqxMV5Eho6Aw+7q5SduJ8C4wIALkjdgimLbXkfI6TdpS2qMFxZtnHUjauXGcLkBH/kUM2Md7fpuxnusOXftli4TBY8B3QswYKt6iZG0bbZgGRIgYMAFyY8B8+jXkYqC+0/akhrjWTFkF7Q3WEG3X6AOigYc6dD2ena0j6R1FHxprkt6WBMecxnSmAY8dBf0+u7mg51pIlVswP4zPUOaq0r3Rs6i4MukrukyXdGYhAUIGHBB2iLggF077SMphTQ2QavrpC2pMZ4Vg0044tHpt1iLyXT8ur32t8iA+esGg4dssCi4IW26b/HHHHJJ0piTsMY04CGNxpuqoMPOmGMDjlQvUWJRcKuGN2EYMCBgwAXpZcBZQ21GwJvOfNvcPopyKLOJx3159Op10P4MDXj9rUJ3c81m8e1LPpq2auw3OTDgKeEzl4NvUOx90EYZA250NwsvaFi/Qnw14dDrgmHAgIABF6TNgIMnYZllRrmJWHG39dsyeZfBgJlJxq8Q1EiTr9ITslIIRswFA56aoYwmNfabSuMGPMlEq4aBDzxWjGVIgIABF6TvGHC6C7oJNWzSdofUGM+KYcaAcxGshi0pcjOa+xlw03yrclqOOyFjLkNa/DFgFqkKryb0Zum7iqVteYRomGukyVpDE7cTYFxgwAVpi4DbTNTT7J6e59cRDgMzyBIRMBtfDsd6yxjwWNC9MKYBD0PLrGW2rtdFu/0MuGm+VTnjz5YemridAOMCAy5I3wjY44zVPnpSzKOZ0zHgoUit/U2l9TJgIYI2JI15MaF7YfENuHAEnBzrLWfAWIYECBhwQXIR8I6dO9Tz3/M2v42ehNV445EjN0FLRmqMZ8Vgy5D4LOgOL1qYNAL2ZW8Ou6UHjICxDGk6Jh8D7mDAQgRtwCQsUBgYcEHyEXBsqP1NNofUGM+KIScccbNtKDLIXgbcNgGLNKABD3lN+kD3wjJMwgpmQXd429GkEbAvO+qWHjgChgEDAgZckLQB+2VF9bbss6Cb0D9gabtDaoxnxeBmw6NVK+lRkv0MmIhNuNrPl9Ps+p4UGPD0cLNtKDLIXgbcNgGLBAMGBYABFyQ/CWtNndZxPFdiQxnwEgADHggerVpJy4z6GTARm3C1ny+n2fU9DViGBAgYcEHyBtxuojnm2YBLvA1p0cEyJDAPxO0EGBcYcEE2qgF3JZzJHD8iMtH9K3RH57qcw6dnVfm6za62WvClSHQvjGnAXQgnUcWPiExEnkIknIt2/TFIVb5uE7ussAwJFAAGXJA+Bkyzovu+kjCH1BjPGw2zaygy1uz7fGMT3pyYZKUb33o7N+D4CwDXcGPBs+a2Pferhz/2arExnhcaZtdQZKzZ9/nGJpwa371NPVpv5wace0b0cN3QWIYECBhwQdoM+Pf/4K/r9cB9noLVBakxnhVdu6BDA2Ymx422jkCZofKoNLVuVywjfUw5KvamPO2a4DGXIT3y4ZeJjfEs6NIFHRowMzlutHUEygyVR6WpJUNiGeljylGxN+WhliPRl29pe2nidgKMCwy4ICkDrqJdMl4d8WbfgjQ5UmM8K6hxkbbHcDOMZzXLhhjSWKIkGm28P490XVraaIeaEd31mgwN3QtjGnAXo+FmGE+okg0xpDE7WjTaeH8e6bq0tNEOPRkLBgwIGHBBmgZcPQErMNwJDZj+AUvbHVJjPCv6G3DT3OIlRYeuojyb82t3pWhZeIxl47jiuHKs9DhzF2DAaXImK89mblk2JEXLwhO0GscVx5VjxV3ckwEDBgQMuCCtEfBHzlM7YMBaQnTJupCrqGSnOhqZb/rlCdI2T+O42bFlJxjwJExrwM2nVGlT9V0YRunnNkvbPI3jZseWnYYxYCxDAgQMuCCtk7Cev0WdbseAg4dydGCeDbj/GHAuAnbaI4/1ima7eeII+PhN9hfpS8EUjLkMaXHGgNsiYN5tHHcTS2Y7eQQcmrrwxWBBidsJMC4w4IK0GjAzUXrRfp9Z0PNswF3xRpgbA27qOMt76Et2o5M1Yb//Ht8wGzPmY8BON2a6oIc14llD98KYBtwFb4T5MeDjLB8pyJuYhJU2d27mLi008dwXg0UlbifAuMCAC9LHgIdGaoznjdBkmdG1dQknjdRJl8XLuOMe+4s275vtL0xk/jnDN5Je2CBE1/MG3QuLZMCB2fEu4YP2ZyAdFZu8iTFhioR5GXuv8GO8wc2zU53IjSlzSc+KFqLrNrAMCRAw4IK0GfDv/8Gbxe1DIDXGs2KyZUiStqsjdZ7mGHBDV11St6vHP/h/JiZsHWDrgLVqE80ZOh//ncyAsQwpTWjAkprRb3ftTE/Yqk3df0E7sT3s5g51UJ4INoEBdxkbL0HcToBxgQEXpM2ASyI1xrOCGhdpe4w3YIp+mbGRrLll82id+NTmYKnQ4WjZkGTyJw7ZX3SDuh49vONonWbVMNnJDLjrNRkauhcWaxJWFM0yc/P5UqbqHJXK8UZKXdKiycffuKTo1qlhsjBgMD0w4IKUNGD6Byxtd0iN8ayYzIBlIxPzTLhsqGHGD1zWMNAudZoEGHCa0IDTRibnC42W50+u3e34GMuu9ZoEGDAgYMAFKdkFvaENuNOyIa961nRs3F/usEQpSp8UGHCaqQy409rdSsHkrL12o1Vs3iZPQQPGMiRAwIALUnIS1jwbMC25ofoR5z7nu+vtr3/qE+vtxNa3XGQbuO3qf3vqk4I0t583xG1qi0v75XNqI/3S74Vl1sfTJn3WWWextBX11QfsTk5rq2ol2k88XuYcuqa9+kkn1b/PEroXxh4D/q2Vk4PrcsEbnlqnx2kXZtK2X2v/NNoQz3NpW7bZbTn5P3x9T6ysqjW7zUW/nY5nyZ1D17QxiNsJMC4w4IJsVAPuysQRcMuDNjyJiVUP1KFN49GTpSLgsaB7YUwD7sJQEXC8hMmTm1hlJYzjloyAxyJuJ8C4wIALUtKA25Aa40UkfiSl2+6Nkq8hZobLJ0jxrmdj2JvZZK6w3NTxFhW6F+bdgLsiG2K4djfeRyJ4uMcuv0wp7oaGAYPSwIAL0mcM+KUve3ndTUVc8tF/7JS29Nx71DaCTkfVPpP2sLw01Oi4un+vK+NBdX/tym5fzd7D+pPVwYdtXk3yeGBs7jrgvkbxv+9+tY/dCAfvddvZ/bF+WN1l8zb/7vz+CMtNHQ+AoYABF6TNgEE3eAObNlcr3tgSzFCPHnjQb9fIDXfueGBU8GUMLBkw4ILAgAEYFnwZA8sEDLggMGAAAAApYMAFgQEDAABIAQMuCAwYAABAChhwQWDAAAAAUsCACwIDBgAAkAIGXBAYcH/CWadafFkIAAAsETDggsyDAf/f//N9wUM8/tOv/cb8pgnP9aXlIqPUZU7T6KEsLo0eyLLMadfcaW8Cpy+8vdN+y5B21dW7grTv/V7/FKtp0n70R19YfwbjAwMuyJgGXPJl/6XAk4dATeMhGM21u6A/ZMrSdjAOMOCCjGnAi/YPrdH1bFQZcWDM97KnFsVGzZ9oZNVstNlTk6h7O2ro3UMY/DFJ+EIwa/BlrAww4PkCBlyQjWjAF+/Ypk7fuVdMy9HNgCOxJx3ddaAZMdUKnoiUe2xhTsJjCHdfr06//Hq1I97eypp640T7EdPs25cS9dyr3nH5NvX0f9im3rgrTquY7suYPS6+jInAgOcLGHBBNpwBkyHtuF43sDvVxVJ6C6moJ2gA48cLEryxDUzZ7+cb39CA6+0dGt/BukAnNm7NNPv2pUQ9O5Q51ZcxXf6bbj1sNwoq9WUMgAmAARdko40BU/RLUc2OnTvE6IbSKfJ5um6A32Hz8gb5rgPHbANnDXjXTpP/zFsettvJGH0ERVC07Rvsu9UfUFmszJv22ySd9k4TmbNG96E1dSaVs2MtvZ2Z+zdu+UJ1XJOf1d383KkjL6qT/fJh6x7kN7D62zpKec21cul2n9N3rjX3ZdB1d+XUvRBS3YT8YR2JEvXU0anbn+oi1M3Vyf/N9b1wm8/H7wX6O70p6G3Rx79G18smqyP3qDcJ+5kvUuZcdqnP2W2k1Jexz31J10+fLzf/xr1A1Ndnp3oH/zeQvBfARgcGXJAxDXj2UONqG3hmgHU6NUJuG6XrxihrwKbRddtdw6e379bl1I0YHfN6db17CP/D96gvuvJpX/3zTbc8YhOPqk9v36HesTvqdqzrndjODPiQaaCF8zTnQ2VTncJzos/ui0l9LXh6Ji/9TkZqTM6dc5S/xtTB1svU0dbHbGd14/nrctg5pfJEx52qnrzM+LrZevghBXsv2Hx33eej24PfbB5j30M2kaLUoPw19f5v2iT1gHqn2Y/9zQ8nIuMjtL36YvHG3Zl7gV9z83vz/qay+XUDAAbcBv/2KjUoGTaSAVPkwsd+44Ym+Zk1UIEBk9Ha6+6jl2O2MbZ/D9PYs8by7juqv48rk/52N/nI546b6Jix0VLjSg1nYvttvtG9w0U9rqF1x4ka2eCesfBrEzTK2bxVwx/cd/GxHFQOi66k6xvkJyitPq4zjyh96Hry7XEedg7Bly7+Zaw24HB7Vf6D6v4jNpm6moPy96qttx6yiY+oc7fTObAIeL8rg4jvBXt/X/9Q+71gy6ivf9u9MGMwBjxfwIALsnG6oKtv/HFDwxvkbgbMoh4W6QaNsRsbpv3Mcb6gPu3a5DgC1o3fmbf7Mq//4nQG/EAd9XQwYGaGDXj+XN76HJk5xsdyROW0GrAxBil6Y5SoJ98e52HHmMyAo79hUL7+e371Xpuo1OduouM0jVYsR2+LDTh5L9gyAgPO3QszBgY8X8CAC7JhJmGJjYwzNpanbqCiLjrX7Rg3rrZx45Hx7dfvaBjNO+tx3gfUTbTdNYb65zvrbseH1ftNeZMbsB87tOfFjhMYgTknm8eUY8+Vp7v8ybzsd37t4mM5TDmCoaby878ZPyeep1Q9U3nMMRJd0DbfMBHwYXVJPBxxIGHAD7l7QZ8j64Ju3AvBl5j4/pau2zjAgOcLGHBBNoYBU6PiGv4I3shryCyr6HineqOLENj2M29147W6cRUnYVXbfTkaamD5LGiKgm3D+8Vo0kx1vMkN2Ey82aHrro9bN650/KCht9i6GxpfTqoGujarRt6qoW5cO/M52pfBJ1XVjbxUN4MtxxyTnZOUZ8h68voIdUtPwqry5Q2Yz6DWX8aC8veq//dum6T/ovvMubAuaBvpVrB74e5d/nzjCXnxdauvT3h/y/cCXZ/Ev5uCwIDnCxhwQTZMBDwB1FDHDb7Y1ZzZzvF5BKUa1y7bWaM72DIk0MrE9wL/MtZnSdqg94L7UielAeCBARdkTAOm58rGJkyfOWOmnfTWberUM8M030iuqdUVn8Yb3fN/6Tn1doKeb+vK/N5f2qr3DOXW89Izcat9tqj6idO2ca3S2Pb7bhfLXFtdCY9XlynUBWlTpa2suqteGa27n/32h2oDdmmOz9xYT4Vu6s6v1Mc77WVv93/zbVvMs5mrtIfVVXYzbacyTRozYLoX3PGq/ViPgua7fvsFLE2u55hpYD6AARdkTAMGYJGZOAJ28EjYyn0Z86A3BIwLDLggMGAAAAApYMAFgQEDAABIAQMuCAwYAABAChhwQciAf/Xz/5+67IbbAQBgrvji2j6x3QKzAwZckM/fslf94hXXAADA3PHXX75ZbLfA7IABg4Vi38HwVXCdZ8UCAMCcAQMGC4JbGgIDBhX4MgYWHRgwWAj8IwbR6AJ8GQPLAQwYzD3efLmqxjdudMO86Ya4UWbwIAYwz+DLGFgWYMBg7ulmwCmFjXTwlKOG4rxg3sCXMbBMwIDBQtAe9Wi1Pnw/VY43ZTxicL7pZsApxV+w8GUMjAsMGCwEXQw4fNavZKppo/XloOGdd/BlDCwLMGCwELQ3unEXI4tuXJei8ID+pjB+OO/gy5jFvmf49J175XQw98CAwUIwiAHf226/MOD5B1/GLDDghQcGDBaCoRvd5qvpwKKw0b+M7di5o37vcMCONTE/mF9gwGAhGKTRFbeBRQNfxiyIgBceGPC8Yf9RGS6/Xu2Q8mxAUo1rPwPmjTdveFleNnkHzCf4MmaBAS88MGCwGDS6DKvGt68BB9sbissA8wi+jIFlAQYMFgbeYLpGtr8BEw+q+9dtmhMa28UBX8bAkgADBgAsHPgyBpYBGDAAAAAwAjBgAAAAYARgwAAAAMAIwIABAACAmbNf/f9wmrqCjquiPgAAAABJRU5ErkJggg==</SerializedThumbnailImagePng>
</SlideLayoutData>
</file>

<file path=customXml/item84.xml><?xml version="1.0" encoding="utf-8"?>
<ShapeData xmlns="http://firmglobal.com/Confirmit/reporting/powerpoint/09-09-2009" xmlns:i="http://www.w3.org/2001/XMLSchema-instance" i:type="TextData">
  <PowerPointShapeId>4b4b1480-2497-40a8-bd5f-6b2f0327b58c</PowerPointShapeId>
  <ReportId>aea39904-5828-42fb-94a9-5d82d3c560fd</ReportId>
  <OriginMode>View</OriginMode>
  <Name>_University_of_Minnesota_2019__Faculty_All_NVG_v210__Respondents__Intro</Name>
  <PageId>173963ef-5f07-418a-89b3-4929082f193f</PageId>
  <IsUpdatable>true</IsUpdatable>
  <UpdatingMode>PreserveFormatting</UpdatingMode>
  <Origin>Page</Origin>
  <SerializedDynamicReportState>&lt;?xml version="1.0" encoding="utf-16"?&gt;&lt;DynamicReportState xmlns:xsi="http://www.w3.org/2001/XMLSchema-instance" xmlns:xsd="http://www.w3.org/2001/XMLSchema" B="p3093316918"&gt;&lt;Arguments&gt;&lt;Arguments&gt;&lt;Argument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Key="PID"&gt;&lt;Argument xsi:type="ParameterValueResponse" ValueId="00000000-0000-0000-0000-000000000000" IsIterator="false" Type="String" StringKeyValue="" StringValue=""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Faculty" /&gt;&lt;/CurrentHierarchyNodes&gt;&lt;NodeType&gt;HierarchyNode&lt;/NodeType&gt;&lt;FormId&gt;Orgcode&lt;/FormId&gt;&lt;/P&gt;&lt;O&gt;&lt;CurrentHierarchyNodes Id="jquam" IsLeaf="false" HasChildren="true"&gt;&lt;Level TableName="University of Minnesota 2019 Faculty"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D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JBgAAAAkHAAAABAUAAADJAVN5c3RlbS5UdXBsZWAyW1tTeXN0ZW0uT2JqZWN0LCBtc2NvcmxpYiwgVmVyc2lvbj00LjAuMC4wLCBDdWx0dXJlPW5ldXRyYWwsIFB1YmxpY0tleVRva2VuPWI3N2E1YzU2MTkzNGUwODldLFtTeXN0ZW0uT2JqZWN0LCBtc2NvcmxpYiwgVmVyc2lvbj00LjAuMC4wLCBDdWx0dXJlPW5ldXRyYWwsIFB1YmxpY0tleVRva2VuPWI3N2E1YzU2MTkzNGUwODldXQIAAAAHbV9JdGVtMQdtX0l0ZW0yAgIGCAAAAA5mbGFnX3Nob3dfaGVscAYJAAAAATEBBgAAAAUAAAAGCgAAAAppbm5lcl9wYXRoBgsAAAALUmVzcG9uZGVudHMBBwAAAAUAAAAGDAAAAARwYXRoBg0AAAAZWW91IGFyZSBoZXJlOiBSZXNwb25kZW50cws=&lt;/pageContext&gt;&lt;/DynamicReportState&gt;</SerializedDynamicReportState>
  <OverrideDynamicReportState>false</OverrideDynamicReportState>
  <TextId>aecc1204-da67-49a0-82c5-62d53d53aeb6</TextId>
</ShapeData>
</file>

<file path=customXml/item85.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E9HSURBVHhe7Z0J+B1Fme4zzrjiKCbBDROCgrigwggqEQ27uyJeHFzujOOdyUgWCAQVBAmLqIhAWBIIi6gsLjgXUQiLYkDUcWEM2QghgQho0CiGZR5RBm/d+qq3r6qrq6vP6T7d1ed9n+eF/znVXcvpTv36q6runiAgCIIgCBq5AGAIgiAIakEAMARBEAS1IAAYgiAIgloQAAxBEARBLQgAhiAIgqAWBABDEARBUAsCgCEIgiCoBQHAEARBENSCAGAIgiAIakEAMARBEAS1IAAYgiAIgloQAAxBEARBLQgAhiAIgqAWBABDEARBUAua8PzFq8TERSvFpHNhGIb768nSzzrrdrH9BWvEAVeuF/t8o//eT3qvr98lJss+futzVqjfwPbb1OMV4qnn/Focff7nhPjSRPGXi3cIyn+9bFux+XP7iBv3uFT8YO8l0uc35mV7LRG3HHCBmDDxnJXi789eJU3/h2EY7qefvnCFmHjuKrGXhNKMr68XbxoT7/PNDeJ1l61T7X/mWfbfph6vEBPO+o04avEpQlz8TPH4RVODsrh0G/H7k98kbtjtq+IHe0pQ7nleY14m81+2z/liAl25qB/vrBUwDMO99DOln37m7eL1EkR7SwDv+bW7xJvGyPt/c7146UV3iKeccbv196nHt4sJC38tjlr0GSEueqb4y4VTg/L/++o2YrME8PW7fUXcJCF5056LGzNB+OZ9lwDAMAz330+V4Nnp4jvEfhJENkD13W+W3le2/XmLV4mnNQZhANjXADAMw2Php8nId5tFq8Q+YwrfxHt94y4x/Yp1YqszV4hnLrT/VsMZAPY1AAzDcO+dDD3THOg4Dj2bphEAGgmgEQHb7zWcAWBfA8AwDPfeBJoXX7hmbIeeTdNQ9N4yEqbFt3RhYvvNBjcA7GsAGIbhXpui32csvF3scfk6sRetCDZgNK6mofhXfKmJBVkAsK8BYBiGe22KfqddsEYtPrKBqG5H0SXd9hPdg7u3hD59Z9s2MW1P9SPT/bq2ber2m2U5VBZFwc+odS4YAPY1AAzDcG9N0e9WEi4q+pWQs4GoDtOc8gwJMwIowfYfvnqneJmMLl8u/Vr5N0XeVD6fe6a/6bt9pWn7qUtWi+0uWK3mqek7nn9Tpvq+8pI7xFNrHYYGgH0NAMMw3FvTrTYvOn915ei3LGJNnICX5pbpb1rY9BwZUdKKa276jiBL29J+BGTa5/XywuAF561S21CkTn7amSvEK760Vux/5QYVpZpl1mnKn9r67LOjCxXbb1jdALCvAWAYhntrAhtFoDTEawNQkfe8Ih5Glk6gqaVLE7gI7PQ3LfB6liyPAErzzVQ2fabbfJ5yxnIVie/85bUqTwLvGyR4KeLdSm7L78elfQiEFJHSsDktlCJYUxlmHeoytWEHWX+qe1KP4QwA+3okAH7aB08SEyZMSP3k178HaR1I+9sddkvTnjH3YqT1NG2rBddpaU+a+MKxSCMQPufE67W0p22zbQqe3c9eZk0jSL741O/l0uh7gvHrz9H3o/IIXgROW112vOgOBdE3L75ZS/sbmUZgVtCN93vStjul7Xry6beL5y5aqcosu4CgbehigeZ0q8Ka9qFInH4vqk9S/uAGgH3dKICf8taPWb+HYRhu2gTFHS6qvviKQPbSi+8Qf/fF5SoPAuR2MlqlIeQ3ysiY/NpL71RPk3qKhCRFsbRNUu4z4uHkF563Wm37tm9tkHXYIF4lI+CtZR9LaRQZ830SE4STvymdtqW+maCatIOGjZPoPILuelXOLl9Zq6J9W8ReZpqLnkSLsWTdeX0GMwDs60YBzE8mGIbhUZqGn3f5SvXhZ4IazeUmQ8NqSFj+TffLPutsCUZp+lt9Nsqk72hVMYFw/yvXiwOu3CB2lXXYRkaylAdFmTbwJjb7TNo2uU+XAEttIRjTBcDLZB1pfpv6bprD/Vt5wbD9EnnBUbG9ZGrzNHmRQb8ZL38wA8C+BoBhGO6dCZoESooMq0aEJoDNfMnm92SKHmmxFc0Nv1VGvZQXATKBt20fctnjIAnCVCblT/00vU7w6RLkSb70PaUTPF9y4RpVf7NNZaZ9XiMjdAB47AB8r7hevZL4MXH25bb0cs+4fB37vE6c/SDl95CYzbapst3onLQ91vp7Ldvo7l4bYLh7JjDREHHV6JfsArDLVCZFpm+R8H2NjFb/XkKRIGnblkzbk2nelcBXFh2TaRsa8ralDQNgukjZ44qobym6wPA3AOzr9ueAr39IsUfJA0CaL/+t2JDbzwIl3+1G7NnrqfxMG37O4Wq4o22A4S6awEeLnwaNBqsCOAE+veCfhp/VcLP8rmhbguW2561S29KKaxpepmFkSiuDcJGHATCZLlZoqHz4eWAA2NeNAtjHEYQeEtfH/68EEiuULO4kvCqWDwDDsLcJRq/+8tqRAZjKm7JktVpwRbf00ApmE6QEVwLzcxdJ8MpImRZVEfQo+tzvyg3iDZetU6OGg0J4WADTfrTYjPKx5e9vANjXLQM4HoJ98LdiRhwJX3+9bbsC9wHA1HZrumEAGIa9HD396nbxuksHe/bzoAB+oYxoadHVbhKutC9FklSXJOIl8KqLAgle2o7gS/Wj8mhhFf0/mbYbBMJ1AJgWdrmGzf0MAPu61SHoGT9/jOgRD70yGFu2zZkPXceK4G1AyXc75kpDwxab++cuECx1crbbqw3J35GK6jxM25LRCvq99HyKLgCMOW6lorl+fVtVL8cF1rDHCO6vaQ5z0AVY5EEAHEF/hZh++Tq1+plASwCl7+he3td8JYp4aX6YwEvpL1i8SqXtfEkWqROA97xinXi23LcqhOsAMK0aRwQ8Fouw8gCMOlXPxViNANgGjFheFwaO/Xk5tQP4MbGBwTeRDqVh25YBOJouMGUcN1sbmaL6x05Aa2jD+ocsAB6+HXC/TQuV6FagGfTwCwtoyjwIgMkELnqsJD3piiBM9+vSwqYEvFSfV0nYTj53lYoyCbDkJ5++XA1b037UZ1KETMPRtDqa8vSF8LAApgsDit5p9GC4B3IAwL5uD8C26CbutL2jGd9hWc/tkqjKLL/oe9NpVKaBIClHyla+LzScbZBi+SQjC3zbYdtGTtsnxQGafp+Wl9QrfzFVvC3/TpoDvOZ2wP02Afh5iwZbAU0eFMBkAivdevR6CVAaXib4UiT+SgleuihIwGvuRw/0IHgShJM60OMqk3uOfSA8LICpvlQm5VV2a5TbALCvWwNwAgktEkqjGx6VOlwrgOOytW2MbZ2wdNXdluaTJ7OzDSbo4vLSvIdtW+QEcvoxI5u/pcMJWJO6JO2ylJ+/kKinHXC/TcCi+dg2AEym8mn+d7LsU2nel74j8NKFgbktNy3c0iAs/09zw7Q62mdYeFgAU8ROFwsE/eFuRQKAfd3SHHAxrIo7eYvrBHCyjVMOwFjLyBy1i4OyIjB826psAHjYtsWO2mDfLt8+w+aQdNIO16iH2eaa2gH32wRAikLrBjDlSyCl79X/5Wc138y2SUxDuARc2sc3mqR96OX4ZiRMr1KkNCrXFQnXAWD6Pz0uEwDuAYALbXbGNvmAyRdKPtv51MnVuVvLyNwqgIdtW2wXgPMjGslFVoGSdlQBcE3tgPvtBMCDgsgGYHo7ES2Yovf7vvqSteq5zi+5aE1aXpXFUi7TqGEOwvL/0y+XYDwnes1hUVkAcD3uPYCjjrxMjmgqcZ0ALgFoqUv2bxXAw7YttgvAevuSesXibUwgmtSlCoBragfcb9cRAdPLGCjKpfwIbARkms+l24fecmW0qIr+piFbmtsd/uEVkQnARZEw/f/Zso82I3OKsKnNTzp9uXqFIQA8nHs+BF08/JxYvz3Jvo2yL5S8tiuvl9uu/W1pIwTw0G2LnFw45acHjPwdoMzN6ybbWn6HwjngIdsB99sEI3oT0TAAfpmMdP/u9NvVCw7o4RQEWwLw7pfeKV4sIUdApm3ppfm0cInKfMZQ0IrM182YEKb2TL9inZgo+2pKowuDJPreZtEqddFBL34Y5NYrMu1HT+Ua/uX8ALCvR78IyxXxJE465bKO1tp5OwBcsl0amZswSKI2CyS47fsn5UjZ4FmSZ2rftiqbAB6+beQ0D1skTzKhatQr218q/S0Kfp+kXiT2fR3tgPvtYVdBJ6bHRBIACbD7yaj3lV+KXlZA8Ps7GW3SAqvkpfwvvSgasqayBx2Opv1UBMzgR2XRLUr7xxCm1wYSKHf96lp1LzHV8Y0SyrSCmUBN/6/6PuDEdJsUzTdTuVgF3UsAJ51t+fBy0tG6F2MlEVGkCOo2KA22nS6PIXHn/iYk4/K9geHbBratlvewbUuOif2eY70OSb0c4nVLgV0g7cKlSjtsvwPcdxMEqT8b9D5gMu1HACe40v/ptqKnnxk/5CMuh+D4Ovk9Rcf7fXOD/PtOlTZoJEx504XDs89aqYH8yQRh9l7jpG5kAu6gEa9pymv3S9fJeuA+4H4C2BrFFdgzokmHKUmqo7ZDyXc7KzwqduBapEfSAJI4LqdC3v5tKALPcG1LAHy2vErW8nG1j0uVlQC0oM6pZHp8vuRHS3zbAQCPowlkNIxKkWAyrzmMaREURcIEXLMcAuOuMgolCNJwND3IguaOBwEYgZuianrx/7NkX5wML1NeBGFa+DVsVO8yDb3TEDZF+bb6+RsA9nULc8BwqM4AbE+v3fFFmHO6AoYNE7CeKaO45GEYNthUMUWe21+wRs0JU95JhEtwJEjS/bv0ZiOCML0Mf7slBOvlKpI068ZN+xPEOaxpGPv5i1epuvOHcBD8aYFVEgU3YQIwrfJOFp8NbgDY140CGO6XGwFwwXxxFhGPEPhwb0wgo+caD7oimJvASnOjdBsQAXHyopXqWc28vGg4+k6x/zejxVr0ekECMAGWb8dNYCWo0jbJKmoaNaSnYtH3tCCKtqFHVdKcLA1313FBUWT6rehCAxEwAAx30M1EwJbhZC7r8DYMu01RHC2MqgPA5L0khGlIm0BMQ85PN6JbmrOl6DGJumleuOzFBgTdbc+LVi4n0TQBWEFX1n/Hi9aIGbLMV8p8qdy9v2GvW12m4W2ag6Z62OrrbwDY1xiChr3d5BB0lLcur6ehwbDFBBF6HGVdACbTfDKBdfsLo/f9Ujk8wn3GmVEkPHVJdAsUDUfTwztoxXSyjdqOwZsATS/yf8Pld6lHVyYATu7tpRXOFFXXtdCqyJR/PY+hJAPAvh7tIiwYhuERmIZ/04VYBmyGMUW3NBRMkKIo+zmyzyRgJuXSfC7N/+5+WfT6QSr/xRLYBNqtJKDpHl4CdBIZ076UD8E3eSE/QZyGoZ9zzkoF/TrrX2S6YKhnARYZAPY1AAzDcC9N88C0orjulcMEYbo3mFY870pzvRKsfCEVRbg0B0zDx3Rv7gHf2iBeHt9DTMPOO1x4h7q3N1ktnUCYImGC7ZTzV4sXLI7fqFRz3YtMIwXqQkHWg/+GgxkA9jUADMNwL63mgS9eo4aCbdAZxjQn/FYJVlq0RBFrMmysgCojb4q+6TM9MYtuYyLAbbMoemQlgZhewv9ymUbRMq8vzfXSu4Rp+yYXXJmmixSKwut5pCYA7OtGAfy3O+ymIEx+0sQXpt9vteC69HukNZtG5mlkpI1HGp0HPI3Ok3FN2/3sZSlsnrbNtrWkveGcZSrCJqD+jVHeM46/Lp0TfspkfT+qJ8GWnmb1ZCON8hzFkDM3XUzscfld6uKBR/KDGwD2daMAhmEYbtO0kIme7rR3Q9EkDRHvftm66LGQl0YP0NiKlU8ApiiYouXkBQ8ULScLsWZ8bb14lYyGacUzLYKip3fZymnSNFdNdaS6JfUezgCwrwFgGIZ7a4IKPRgjeaFBE1bD0VdG87y0eCpZlJUs1KIXOFD5u8W3L9FFAUXNNERN+xMAaci56ZXONtMirxmybFrwVcfLJCIDwL4GgGEY7q0pGqVh1T3jFxbYIFSHaQ6VomC6PYmgSyYYqzlgmUaroWkuml6eQPPD9CAPuk+46Xt7y0zz01Tv+qJfMgDsawAYhuFem+BCq46bfIwjmSBMi6umLFmtFmfRHC8BLpnTJQjTNvSZTH/Td2Y+o3JUh7vU4rDhH77BDQD7GgCGYbjXpqFgGu59owRO08O8FO0S6MkEWNs2CsAtDDebpjrSCx7qjX7JALCvAWAYhntvggw9mrLJueDQTEPi9Ue/ZADY1wAwDMO9N0XAFAlPp7nggsg0HP9KXP5w/LxW0sMPio9atys2Rb80XF7PgzdMA8C+BoBhGB4LE2xecN7qxueCG/fSB8W9MXsj/UVcvtSyXYFp1fabvha94nP45z7bDAD7GgCGYXhsTPflUuQXMoQ/uvovEXcffkTcmkTC9z1g3dZmGoanx13WP/ebGAD2NQAMw/DYmCK+ZCi67VuABjMbfpbQTWEsHhGfsW6vm+D7ykvoEZhNwZcMAPs6BfDEcwjAqyIIwzAM99RPO3OFeN5iGoqm1/zJSDgk/+TRGLhC3PoTy2fbPrH3lvCdfsV6sdVZ9LQu+29Tj1eICWf9Rhy1+BQhLn6mePyiqUFZXLqN+L0E8A27fVUC8nwFyaa8TOa/bJ/zxYTnL14lJi5aKSgShmEY7qvppQPPXBitin7LlRvUrUOh+LP3x7QVj4rPqu8eED+Ov6HFWP9mbJ+YVjyTqZ+nB4HQb2D7berxCvHUc34tjj7/c0J8aaL4y8U7BOW/Xrat2Py5fcSNe1wqfrD3EmkJ4Ya8bK8l4pYDLhAT4kMIQRAEQdAIBQBDEARBUAsCgCEIgiCoBQHAEARBENSCAGAIgiAIakEAMARBEAS1oMYBvMsuu4iPfOQj8SchLrnkEjFhwoTU45y21157xSlCLFu2DGk9Tdu4caOWNm3atDgFaX1OI/E0MhfSup9G/GpSemkNyGwQBEEQBIWgpvkFAEMQBEGQRcEDeMGCBfFfNi0VMydMFwvXxx+7oPULxfQJM2XNjL9HqWHLHWb/ENvs3He9WDg9GlqaPooTjdelrd8SgqBaFDyAnVo6U8ycOXM0HaOv+tBpNgazBtVUnUfdHl5eW78lBEFBqEUAU2RC0a+MgqcvlJ9cokg5niSfuTDeT35tdnC5Do/tZ3aEEv7R9zzN2N43P9pOtmHhzCRtgpiZJLrSSKoMI42Xq/aXFyoqiiuop/oukS3Nvv1SWafk4mf9wunyt5XlWLbL5Gq/WUcmWxs1NVVnnoc8Z5ZW+S3j83Nhdp6octl5k79wNPKKj+PMomNfWDYXbTNT1kO2VW1njBg5f1uWv2o339enbAiCmlR7Q9Cq047AS51qvlNOFA0hap1u0gnFHVy6q/E531mnKapTSz5paTwPR36qI04uHNR2A6SperBOMSkvVwf99yluVyy+v1T578B+D2NfrrL2m9WIVNDG+GOqhuqspVnqWdgm+V81dJ1sHO9rPU+4LOXZ83e1kYvaSQCN96M80nLdv22ubWxbv7IhCGpSjQOYrrBton/0WudQ2AGwjlaJdTpmJ6h9Njon9bkojSnXgfJ9WFk8D1c9XGk5xWW49lfbFLUrlraPe3vV+XJIFNbPLIfl62yTKUt9SY3UWYqn5bZztEkBmNfB/GzWMZarPO2zu42Z6Ht+0WDWg4vnYebH9/MtG4LGW0X8qkstATiOLmRa5oIOgDotFjVoHUlpB2eWwTodtW3R93EeRX8redbDlRaLopGsjjLNtb/8y9kukraPz+9Q0H6u3PeO9luUa2P8faom6kziaeZ2uf04pPjfJPMz1ZF/juVdnsdxVMqXQ78lv161/rZUVtG/G++yIWi8Rf82mlQ7AM51DvlOJRN1FryTZB1SaQfH93OIDw3yPJz5edbDlabyYO1O0lz7q334Z4tyZRRvr373mWwEIldeogrt11TQxvhjqkbqLMXTcts52pQDbhMA5mUXySwnD1L7b2vmb+7nUzYEjbeCB7BtDpiGENNOI5FjGJo6XG2+Ku2Q9M4pSss6Fr6fyp/Po/ELAC8AO/JzdbSV02R7aLFQ0TZShfVIZOzjrLf6m3XOlvISebefy0xTn7NjlsrYrq46a2mW7Yp/SxO45mcTjLFc5RmfS4+jUgTZ9N+G63dXn7M65fJ3pVnLhqDxVvAAzos6Mr0TjFTQoSnFnZDqiGjVa7ZdMh9Inr5woUzjebP9jLypA0r204dEqX7xd2YHp+XHvnd1tK409TGrf7RSVUY0sh2F+ysVtysSa4P6bNs+2ia95kk7YXNfLs/2G7K2MbdxQ3V2HQulgjapPPlva36m/Up+e7O8XPm2NpqKypk5M/kN9e3cvy3Ln989oFRQdsmxhKBxEj1itkm1AOBhVdTxQVAfVdP5DrBCUOfUyhD0cAKAoXHSoOd7EolbolwIgjqhxgFM//ghCIIgKDTxt5o1IQAYgiAIgixqml8AMARBEARZFDyA658DhiAIgqDmFTyAIQiCIChE4TYkCIIgCOqhMAQNQRAEQS2ocQBjERYEQRAUonAbEgRBEAS1oOAXYQHAEARBUIgKHsCYA4YgCIJCVPAAhiAIgqAQhduQIAiCIKiHwhA0BEEQBLWgxgGMRVgQBEFQiMJtSBAEQRDUgoJfhAUAQxAEQSEqeABjDhiCIAgKUcEDGIIgCIJCFG5DgiAIgqAeCkPQEARBENSCGgcwFmFBEARBIQq3IUEQBEFQCwp+ERYADEEQBIWo4AGMOWAIgiAoRAUPYAiCIAgKUbgNCYIgCIJ6KAxBQxAEQVALahzAWIQFQRAEhSjchgRBEARBLSj4RVgAMARBEBSiggcw5oAhCIKgEBU8gCEIgiAoROE2JAiCIAjqoTAEDUEQBEEtqHEAYxEWBEEQFKJwGxIEQRAEtaDgF2EBwBAEQVCICh7AmAOGIAiCQlTwAIYgCIKgEIXbkCAIgiCoh8IQNARBEAS1oMYBjEVYEARBUIjCbUgQBEEQ1IKCX4QFAEMQBEEhKngAUwj/kY98JP4kxCWXXKIalRhpkbqcxodhaFUg0sYjbdq0aXGKEBs3bkRaT9NIPI3MNc5pW2+9dfxXM9JLgyAIgiBoJAKAIQiCIKgFAcAQBEEQ1IIAYAiCIAhqQQAwBEEQBLUgABiCIAiCWhAADEEQBEEtCACGIAiCoBYEAEMQBEFQCwKAoU6Lv02r7SeCDZrWpadbhZ62yy67xN9CUPgKHsAfunAN3GNTp2v7Hh5PP2+n3a3fJ37Vu2alf+/xL6ek4Ca/ePqBFdJmiqVxH3PPpfMK93v3pb+Ot3pYnKilzRQ3xSmblq8vLO+Y5X+Ot1oqZsZpURvvF7fFKcV6TCy9dH38txA3Hp39Nvsd9WUxM2nA+oXiAPa77XfU1WJhstvSmdpvSvvxelJaVkeHfrdCTDf2c+Xpm/acKS9LP9scugBguNOmf5S272HY5vrOlwyABFD7NhygD4tFWtqw+0detDFO1vS4uHtL/OfGBzNQb7zfvu+WzeIY9v2HLlwvrk731/cpNttH05/F1d+ybV+Py45n6AKA4U4bAIaruL/niw7NMnD3xQBwx2U7KHB/zIcUYZiGJW3fJ+4tgG96OO7xhLjtJstn2z49MB+Stjl0AcAwDAfjMsD29YItG4pOIl42R5wbYh4fhy4AuAc+ePEK8Z5zV4gPXLDKmg7DffF4Tkkw2LI522wYutl52C47dAHAgXv/038unn/EjWLy3GvFlPk3iumf+bEE8WrrtiEaQ9Aw91gCuGi4+Vubxab4e9dCr5BdNuUQugDgwL3TJyV8598iJs76jpg093r5981ix6O/Lw4+b6V1+9A8nhEPXOSyOcH+XbDx1cfmgitXWj9c9u8/dAHAgXv7+deLSYffICYe+u3UBOQdP3GDjITt+4RkABiu4t6dLyzKtd0yxO/R7eNiLAC447IdlHHxIUtWi20Pv1ZGvks1AEcQvllMP+XH1v1CMgAMV3HfzpfSeV4O6B4uxgKAOy7bQRkXv/fc28XkWVeLibO/mwPwpMOuFy88/BpxyPlhzwdjDhjmHq/bkNgQcyFc+TB0/xZj4Takjst2UMbF+532MwnaG8REgrAB4ImHXq0g/JbTf2HdF4ZDdBlge3XBxhZf+aqvi7GKHLoA4ID92hNuEZOOuMkC38iU9oaTb7XuC8MhepymJOyPoSxTv5+MZTp0AcABe9qR10URsAW+5ElH/EDs8ull1n1DMYagYe7xATC797ei+rQYC7chdVy2gzIOPvCc5WIyzf1a5n8TT5r3fbHzsTdZ9w/F4xTxwOUe+jYkGtbt2mIlW53Y8LPXsDIfrvZ+wUL3XfbvP3QBwIGahpYpwrWBNzENQb/qOAAYHh+7zpfitwO1Z3udBllYxSPm/izGAoA7LttB6bs/sGSVeNG8a9UiKxt4ExOAdzvxh9Y8QjEADFdxLwBccu9vkfk9wX1ZjAUAd1y2g9J3z/j8T9Twsg263JPmfU/sfepPrXmEYswBw9zD3IYUCoAHfrhGD+8Jxm1IHZftoPTZh6jod2lp9Etzw5NmfUfNFdvygeEQXRYRuS7YwgDwcI+XTPOT6vNrChOHLgA4ML/uxFvEpCPdc79kejzl9kddJz7Ug8dRelktQun43JeKUFq6TaTNsmv0IFMSPKI0ZR+q5RBkKgK3x5BxBsboHHXVKdFAw8h8MZYp54VH1mYFbt6mWNWBXrySu64h8tAFAAfkd531SzGZHjs5+xordLlpgVYf7gH2G4KOOo/bNsrOp0srQHsCvULX1b4K+TQNYB8wVn4mM4NZUl71iwI/Dw52BmD6d5RTtePMI/FileeJ25A6LttB6aNp6Hm7+TfIyPZGCdircsDVPPu76hYlelSlLa+Q7NXhJh1414DXtfrU7braVyGfYW5DKhuC1uBl2UaDSg7CLGrW9i36PnJZnapYh6/5e+rRaD6aZfVU4qNJMm15XYvBjKi45IK57N9/6AKAA/AHL1gtXn7MTaW3HSWm1c8vP+Z71rxCsw+A1T/4+B8ydWjuCIJ1ABs3R5FzOuTGOq0cFHjHYXRu2rBf0nHx7ePvrGUkYh1evN3Vto7MlUY2hyCTDo6XTX9veVjcpjrcpD6O9lltaV/u+yyfqFM220h131yQz2B2nS9O2MX1UXJAIYOLpa4sj+SYOLeXrg/A7HcvzItD1jzGOoCrDzcnZvUo/B196hoZAO64bAelT/7AEoLv973hG70X+Frx9oX/Zc0vNJcDmP4xs86NAFTSAaXAimFVDuBov6RTUp1qWoajfGeeUSeUdnSqLnFa3JHr9fRIs+YZ142XHeeRdbKu9jmstYfszkfBxnahlMtncA8K4AyUZfVgoLIARssn/p1JaVsN1wXgrFw76FMX1om1a5hjoc45kqse/mUBwB2X7aD0ya/4lITv/JvtsLV40rybxMs+eaM1rxBd/clGBoS4XcAw0/jn3H4cuhXK881TpbEOLLdfQVrOZp6+efD2OWzuV5pP/HvTHCM/Zrn9it3MbUhuqJp2QzM6HzQ54FoXgNN8Sn9HVj+trew3GLIuPvatL25D6rhsB6Uvfu2Cm8WkI5dJsNredmSxjH4nzrlWvKMn0W+5+ZW0IVtHmuvoqwDYFAeL3ummMHblmbtwqFKXgrT0M1cRgF37kAYFsCkjnzhC0i5YzHwcLouIBpsDtkDTSwV1TqNAkvt3rAfAVeBZtC373uMiZDCzMlL5Hfcihy4AuKPe97SfRguuZhU/69k0PZyjT9FvqYs6bvW9pePLbT8g9FxWnW/Bfs48WbRYZb9cGm93QZ6uPKq4cj5xfW4avPzyKYlijwzAWn7udtUO4IEj+JoBrF2EuOR33IscugDgDvrgxSvECw73eNgGt5r7XSreduZt1jxDdWlEU9BZUFp+3i3qZPT50yQaizrNJDKL5tSSzoGBmj5zYKi/GfRyAGZpGmj08gYGN//M85COOloPALva57LajrXPmY/+22vzw7l8it04gGuAT1pOIkeexXWq4ui39cunaFv2/VC/AcvHouTcyH4j93mG25A6LttBCd27fnpZPPRccrsRM8F62pFLrfmF7OIOlzpNR6dtwCgz62zjlcBJp5AtZCFQ0Opcvj/bzyw3BnmkPJBIqgwTbOpzIrafdbv4syvN6Pw2Lb9ffc6Vbeah7GhfoY32qe/s+agOV+vw4+1UZ2/Lx+5mbkNiv9tQIJRm58Jt8hxKjm9Ru+oBsD/QtOOjgZb9BkMAWP83ZF94Rvatb9kFV+gCgDvmA8+9XUyee63Xwza4abh6x0/0b/h5mIin3FGnU9bpw+HYdb64YJcBoeziwwXrPNzKQOOqUxVz8DnPZ3aBULgKemAA+17I8Is0ADho2Q5KyKb393rfcsQ9+zviuYddK2Z8/j/FPy5ZZc07RAPAcBUPCuBoVCCWCx48wjXOGztsiyJOY58hAayVU5gXA2QOfKMDML9YAIADl+2ghOp3n/1LMWkORb/+C68yX6X2m3TYDWLbw68VrziGXkV4i9jjMz8Se5x8q9j9xB+KXRbcLAH/ffHyo7+nouWXHHW9mDb/erHdkdeJKUcsFVPl/1953M1iv9N+bq1fGy69DWkoA8CheZjbkLKO3x7l6mDIb6Olm4BhADeHXl3lltWpivX6m2DjUadteNgO4KoXCFodciDX6xDJ3W7chtRx2Q5KqH5lhaddFftqtRiLXkVIedF9wcpHyr+PoL+/H6UdfqN6YQMBm+aPJ82Vpv/TNnK/3RbcYq0jDLfpsojIecGmzdXHMiChQ6xAORiVRX6OdI86VbFP/XPwpTpseVAsqwHAdsgaknktYvUc5gI4dAHAHfG7z14uJlP0W+G2o8ZMkbQE8Zs/+2NrXWG4LQ89JWECrwyYmsoj50KYsHKtAOTyhl2RC+pvAXsG2LoAHDndT5P/0LyvQxcA3BHvTE+8Gjr6rc+T5iwV28y9Rhx07gprfUflZoegw/SgnWKttq6kbt5DAxjW3IlzyWHchtRx2Q5KaFYrn+dcU3nlc7O+St0K9erjbrLWeVQOqsOtC0rOfChyGH6+sLLNOrUE4GFuQ4Lz7jqAy/79hy4AuAPe9Xi677c70W/iSfKi4LmzvyMOWtReFAwAV0hr0h0BcJkRIVczANyuAOCWffB5K8Xz5l4TrX62QLBt01zwPqf+zFr3UbiWDlXBIhGLHun73Gv5LDbn6KxzVnzxCY9Q+fdZGdG8oVEX+Y3z9XxaO0T0oAez/kVtjecF+cMhVDv49oVzcZa2qf1kmey30ec/7e1u2kOdL+Zxlkrma7N5XrMtWTvzK4szF+/PXTB36wXHweetTfF2+AF6mHq7DQB3XLaD0oT3O+1n4jULbhWv/NRNXqZt33FW+UsRdj6WVip/3wq/Lpjqtu8X2gPw8EOKUQeZwkF1sjqs3KswbfvbO7UUSul3MfTifVWnxzol1bnF0KO/044vlw8zT8vV39HWpJNMy4/BkXxWeRW0K01ndYrLTqFtKauo3U16MAAXwSuWrHu2atc8LvUA2AXEVEUXSJYLh7z0cusCsE+9Xb9LmXEbUsdlOyh1+73nrhATZ31bTJ5/S3wbT7knH/VD8fy53xXvW7zSmuchS1aLXRf8UEw6/HsSdJ5vOxq1ZVT+/LnfUVG6rQ1B2ASH6jB5FOeAjtVsfzPNCqmCstXnGFRVXs/H08z6O8vToVj+2bCZt6tsZz2GcxlgB7lgSyFD0iBnAzNvF5naFmlQAGsQs4CuuH7S6reOZdlXy9sC8DLAutJ1+Bb/LqTC82pIhy4A2MPvOWe5mERAqvSAjKsViPf9wk+1vPb/4i/Ebif+SEyZF92rO3FWR+ErTcPP/7DgZq3+wZmiA63zYKDJgaLAvJNTKoCJmV9uP5Kxbxy9aB2Uq148zdzO1dZS4JqfDVvbVvBZ/W1qNACubFbXIoBqAORtVh4SwPy3KopwpbP99d+xMF/mrP75bQYHMANswb7JORWpuH7DOHQBwB5+v5qnlfCtOE9LAH7z536i5UVPoJp89M/EpLnXWffpkulBHQec/gut/qP20EPQJih4NJZLs1htwzs9tr91W5Zfaf5xXlVez8fTSsvjdR01gHk96nPdAHbBKTODTW67LG0QAPsANDKDGQN1EZh9PSiAvctV50KkQYaicRtSx2U7KHX7A0tWy4j12srQJADPMAD8sqO/F0W+lu07ZRmZU3vfdka7rzccvsONOsgULHyu0gcUfHvpqENyAZinGVDTyovSkk5JdWhJJ5fLh5nnkau/o62lwDU/GzbrZJatfXa1ezjXOwQd1VPJEX2Si0E9DID9yydbYRiPoKQqjEbtHhTAxb+HaXbx4tFG02XHO3QBwJ5+ycejxzZaYVXgoAEsTY+wfJNR/1G7lohHASCRAyJWs05SSnvFn2PbLJ11QKxs1YFpnVq8neqkbPnE5nW21b+orXGeWX5ln00bdTLLztXF3u6mXe188YdDcaSa5VEdwPw3qiK9DhkM8yqLOgcDcHYuFO2Xucq2eQPAHZftoDThlx8TLa6ygarIwQP48BvFSz/Z7isOawEwPDYeFMBloOoygJW1Cy+b7BdBQwN40Mjd0wBwx2U7KE14l0/frBYl2UBV5NABPJEexDH3u62ugsaTjeAqDjYCHmB4ttgMkIbMEY6uR8C4Danjsh2UJvz6k340dhEwPRpz0qyrxUGLbtfaAMNtuQywXZ0DXvS7eCNt/+Hg5OsM/lK8HJo/ftzyPXMRoIt/D9NNXWREDl0AsKdnfP4nYwdgGoLefv514oOs/jDcpuuekiiObLl5RFkM4CLAZLAi6ftnaWXz5DZYD34BkX4eEMAc6sXrBqTZIrGyYf5BHLoAYE/v/8Wfq9tyqjw0I2gAx6ugD5Dt5vUftTEEDXPXDWBt7rQAYloEmQNweRS7aHOcrmTsz8sv2F+ZgYwDL6ubC+D5Og4LYO3Co7DergsXP+M2pI7LdlCaMD1WUj00Y9Z37MCyOGQAU/T7kqOu0+rehmvvcOGgXe8QdOTCIVozTSkPklr3t4DUlb8GQql8NMohmKWnYH3sifiP6ou09Hqb7dLrNWj0W3a8QxcA7Gl6L+5kAnCFp2EFDeB5N4nXnfRDre5tGACGq3jQ8yUPSq4/i9s2Jum2SE6HXE5JlKlkjwTd5ccqijRLV0BH4hBMwfrflnLZSIALwGSfeg8z9AwAd1y2g9KE33/eKvH8uddUehpW0ACmx1Ce0P5jKPsDYOqkZZSxnD04gQ95mg9U4GnaMOlm1dlnkQ6PNOyd+zh5uPNFj9qU4uOQgab4N/aCaCw7lO4V65KAVNMTYplteNkYPi+7iKAItyroywAcueAChJ/DAxoA7rhsB6UJ00KkqUcsrfQ0rLCHoL+nHpvJ696G+zMHnHRSSQcedfZRRxz9nUJVwTgZEtTTkg40+hzlqaU5O8r+u6kLtgxc/hc5LtiZAPYCowVofL/soiw2A3RSXpU6dcG4Danjsh2UprzDx29Uc6M2YNkc9CIsGek/b853xPsWt/cy/n5ZhyVZdYbWKIGgGwOYYKxBlQFZdbAcCGy/9Lt+uQywTV2wZeCqPspQaRjXsk26Pyl3vrDoU9u36PvIfpFt9x26AOAKfgU9DesI/1uRggYwLTab9V3xzrN+qdUfHtR5AGtwzc3jsSFDS8eaAdjUeAO4KTcGYGMYWUtjzsq3HF9npGs/HwDgbggAruBdj6/2NKzQI+BtZl/degTctyFoawSsOlDeUQ4aAffffQOwf74sonUORct8LEA2DQB3QwBwBe9xcrWnYYUL4KvE5COXidfICw5e9zbcVodbv+MONO3wGEjVnG/WAUedYwJktp1MSzra6LMB9TEAcr+GoN1QNe2GZnSeaHLANRQAlx3v0AUAV/Bep/7nGAD4KvXAkRcevrTVZ0An7huAb9tIsI2URSesI5bKvXGJRTRC7q/P8/KOVx9upE62iwtrmnRT50szALZA00sFdVAXcon0c8E0ANwNAcAV/JbTfyEmHXZ99EAOK7x0BwngOdeKyXOvk21t9wlYiXsH4ASqA5s6bXfnOs7u4vkyMgBr+bkvFADgbggAruB3VXwaVngApsdPXi/edMqPtTq36T7PAXvZnB82hqth3cEC2GMIusxpOYkceQLA3RAAXMHvW7RCLUyitwTZAaY7NABTvXZq+f2//fXgEXA2/Eka7+i3rEPu4gVbMezY1MOwIGTDz7ctz6Ysis63UABc5tAFAFfwIUtWiRccdo2Y5Pk0rOAAfMRN4tXHLdPqC8Ndchcj3DK7YJdFrWUXVi5Y5yPpLF/7aAkA3A0BwBX8wQtXi2nzl0bzwBaAmQ4vAv6+2EnWj9e3bfdnCBquw30DsLbAzgVDHuEaUa0dtveLu+NvxeOPFIMfAG5VAHBFv/ST/k/DCgvAV4lJR94sdjuh/RcwcIfY4cLNOcQh6GwKwR7llk0xaOkmMB33/H49iZgtz5Iuq1NXXHa8QxcAXNE7f4qehuX3MA4bgHf6pATwkcuityp5rqYehekZ18+de404qGOPngSA4Sru5Pmi3R4Uy1ggpUO4QLlo1T2HnEXGUma6R526YAC447IdlCa924k/jABqgZhpeqXfmw0Av0ICfJsjJITViuOlCtLKEuqTDrtBTJxzzejBLMtUFwuf/0+trl0wAAxXcWfPFxN41qFfBlRN5ZFz4eI+Vm7unnCvOrVrALjjsh2UJv22M29TQ9DqrUjqeckFlhHu5Pk/FHuf+lNt/4PPWyHeu+h28e6zfyneesYvZPrPxOsk1F917A/EtPk3qBcgTJwjwUxApqFqWvDVIJDpoRsE/j0+c6tWz64Yc8BwFeOCrV8GgDsu20Fp2m84+Yfi+fNktEqglZFszhKYFN3u8PEbKj9N6uDFK8Rbz7hNAvHHaria3kFMi74UkGWe0dB1AvqorKhcO2CT+kSOLgwI6uoi4ogfiClH3iD2P+1n1rrAcNdc1iHjgm28HLoA4AFN9wTTm4Ii/5fuhf8l3n3OcrVq2rZvFRPADzj9F2KX428R2867TkxOADybboeKVmRTBKuAmgxnp/5e9D2t2o4j6UmzrxbPm/td8RIJ9zd+9ifiHzvwuEkY9vXoItzs1p5k6NY2T1v8qM9h9+fmT7jS5dq/eKVzNtSthq75SuxY+SHtguHxloetQxcAHJAPWbJaHHju7eIdEvBvk1HyWyWYCc77f/EXYj8Zxe5L/kLm/U77uUz7udzm52r7dyy8TRx4zu2deMazrxHRwNztAHhzIQAj2e61HXb/yNpCqkJVvdeXAZg9mzyTnp/XArGWFnCFLgAY7rQxpwdzj24IOh916lGhHhHmI9Fh99fBV5q/BYA+AI7EF3nJtOVZXhp8LdGudoHQAITLjnfoAoDhThsAhqu4vvNFB5x9lTEDWQ5ONe5fCDa2jQuOJQC2101aewtXMVwzSNd/TzEA3HHZDgrcHwPAcBU3AmAL3BJnEaA5DDzk/uktQi6ocZDmh6H9AGwfviZnYC3eJjLLr+YoGADuuGwHBe6PMQcMV3EjAPaK/hwAHmh/PxdfAHgCuPDioBpUi8sazgBwx2U7KDAM99NlHXITc8CulcY+AB5sf5d5BJtoQAAXwpVdQFTSYBcSgzp0AcAwDAfj+iLcMncEwLZHRloFAIcoABjutDEEDXN3HcDZ50yP3DEIgG1RbqZk4dTQQ9A+APYYgm7LoQsAhjvt0XW4cAju8hD0DSkMdf1xgAiYg9xVfnMAZtvUPK9bxWXHO3QBwHCnDQDDVVzf+VIVwH8Wf4z/iqA2WAQdfe8LPxal1g5gDvey24uagzUA3HHZDgrcHwPAcBW3B+DH4/8nw8PNA5hHyU0AWLsP2AVWNk9deE/xgAaAOy7bQYH742RIcatJ26p/jIkP/PyN6Tahpu131JfTtOfttDvSKqbZTNvYvq/uQQGcRIvDANiAaw6SPPJNlI9ShwawtA75fBlaes3RL7nseIau4AH831efDMMwrDz1uVurTnvNhfPF+YcdlIKb2y9tplga9zHrF05Xaded8tHcftMXro+32iJuueQSlpbt/+iPFhSWd+uPHoi3WipmamkzRZJSqD9cI2am5cscZkb7Uj3JM7MGiOlxvlHaApHutnRmWmayX/I5cdZGh2RdkjK4i/L0TXv19i+wHufEoQsAhmG4N6bO2/Z9dV8lnoj7mL+uW2JJj/zYg8lWxfrruivF449Efz9xm9xv2a3ir9FHprXiMS3vJek+efFts3qKTd/P9tl0lXjMfMVRok03adtZ6/PIreJPXvX5g3h8Gd+uXpcdz9AFAMOdNl0B0z/CD++7a/qdGU2EkvamnbdP08wrf6T5pZVFRLSP7fum/Kd1f4h7IpsSOGXwemLT2ugPTTp83XlGsl8UMEi6AKwUleneplm4+rjseIYuABjutEfdocLddtn50Nr5clsCVhu0zOiRbyPT1skoNN5Wh68ZFbNoV0pF01q6JUqlCJdtYwWusY1Wh1wkPFrzCzCbQxcADHfanzpkb+v38Hi6DLCtnS8VAJwHZ2IG2ELw8bzcw9b2KFmHuAnfxBmozTK65dAFAMMwHIzLIqLW7A3gYqBlkWfJ0C+bs9Uh61dOBtficrzr0rJDFwAMwzA8rH0B7BjS9Y86+cIrHsHWWI6zPaMzzfvbvk8cugBguNPGEDRcxZ0fgi4Y8vWFZ+SibX3KCQvAWITVcdkOCtwfYxEWzF0WEXV+EZYPgB3wTJxCFAAOWgAw3GkDwDB32fnQCwAjAk4NAHdctoMC98cAMMzdXwB7glHZYw64JwDGbUgdl+2g9NGPfOs4sfnCfxW/WXiwuPfUd4lffe7tYuNn3yLuOXm/yCftI+4+aW9x94l7iQ0nzBAb6P/S95y8r9h4ygFq+/u+eKDYdO4HxeaL/k089M1jrOV0zZgDhrnLABvuHLB+/23xrUrSaVmOVdA9AXCZQxcAPKB//5XDxKYz3yvu/cI7xX1feJfme6XvP+1d4oHF/yQe/fYJ1v19/NDXPq7yuOfkfcQd83YSG+ZOFRsPK/DhzLbP0vfE/18v87nz8B3Ffae+XWz5RhgghmFy8LchOcBY633AAHAQAoAH8OaLZoq75k4T983bLoWb6V9J8D0wfztx3+kHWvPgfvSqE8XDV35KPPiV2eKBRR+Wke0B4q5P7ipWzZom7o6hu3bWFLHi318kbq/BlM8dMj+q/11Hvkw8cMH/sdYLhmFP1wLgak/Cyj9oo38Axm1IHZftoDTqb58k7jx6N3GvBKwNbtwUca479vXa/g8mkfOp71TDwxs+/UZxx1GvEivnvESsOjTah4B715wpYvWhU6z51uXl0lTOujlTxaZF/6TVsyvGEDRcxaXnC4GldJHTAB4GwEaddAjb5fMs6Hx65JAAjEVYHZftoDTpR/7j02LVnB1UBGmDGjdFr+uOfYO2/32nHyQe/MS0KFKWEL+bID17ilgj81v5MXs+TZogfKcs/47Z24kHLz1cq2sXjEVYMPcwtyGl4OkQgIvrxPbhckbQAHBoAoAresvXPi5WHjrNKzolAN913B7a/r9eeLCKcm3bt2WCMA2ZrztOXizICJ/Xt20DwDB32fnQGoAHdBfr1CUDwB2X7aA06d9/eY6KVH2i1VAATF596IvEikOnioeu+LhW37YNAMPcAPB4GbchdVy2g9Kkf3fhv6lVxD4LosIC8BSx4mNTxZbLj9Tq27YxBwxzlwHYdb4AwP1z6AKAK3rTog95AzQkAK8hAM+aplZj8/rCcJc8yG1IrkVNpYuZuIogyd5OVDT3moI2nlOtXqcqrlh/5WwfdQ8yb1Ms573JVhuvPmQavo2RQxcAXNF0WxEtoLJBzHRIAKaIniL7+844SKsvDIfuKrDzWYFsgyzfLwcqy+sDmwKwT/3t+TMAb0oWYHE5FmxZnF1wuFSeJ25D6rhsB6VJ/+qUA9TqZRvETIcEYDINQ6+bPVU8sKQ79wV7D0GrVZvtrtgsteqIq3VktbnNskfoYYagNXhZttGgkoMwizq1fYu+j1znELQOX/NY69FoPpo1o2b+b0mmrXOtvtbN65GHvREVO1d1YxFW52U7KE16/fF79nIImkyroemWqDsOe4l6Chevd1v2W4QVdR7qyr3kH/RI3Xfo1dW+Cvk0dhuSqkMsxzmUwcVyscfyyEe69ovD+gBc41O0pKoPNydm9Sj8HX3qGhkA7rhsB6VJ00M41s/xe0BGaAAmp7ckGfcvt2UvACcdeF1AqMtdq0/drqt9FfIpOx8GBXAGyrJ6MFBZAKPlo9oVqWhYuS4Al4E+dWGdXHCuYK/7h/3LAoA7LttBacr0yMg1R7xCPbjCBi/TIQKYvOJjL5IXGVPVIzd53duwD4BV5xN3htShFXV2kfkV+q2qI8gWnbDOIAcFPnRmdBppp0NKOh6+ffydtYxErMOKt3s87VRZm1xpZK0uUgkkeNn09yNrxROqE0zq42if1Zb25b7P8okAYbaR6n5rQT52NwNgN1RNu6HJ2x/LAde6AJzmU3rsWP20trLfYMi6+Ni3vrgNqeOyHZSm/PCVx6pHRtJTq2zgMh0qgMn0qE16XCavexsunwOmDoV13ASgwg4k6mRSYMWwKgdwtF8yLKdgkpbhKN+ZZ9QRpkN9qi5xWgonXk+PNGuecd142XEe6XbO9jmstYfszkd1urYLpVw+xS4D8GBzwAxKlVRQZ/W7J3JfVBTXqYqrwLNoW/a9x0XIYGZlpPI77kUOXQBwBW+5fL64/WNT1UMrbNAyHTKAaaHZ/We8T6t7J02dndaRGBDidgHDTOOfc/tx6FYozzdPlcY67tx+BWk5m3n65sHb57C5X2k+8e9Nc/X8mOX2K/Ywb0MaGYC1/Nztqh3AA0fwNQNYuwhxye+4Fzl0AcAV/Icvz1YrhX2f2RwqgKl9FOX/4ctztLp3z7Yr6li2TiTX0VcBsCkOFr0DT2HsyjN34VClLgVp6WeuIgC79iENCmBTRj5xx6xdsJj5NGQvANcAn7ScRI489Tpl9dCmFUrN/h2UgrxoW/b9UL8By8ei5Lhnv5H7uOM2pI7LdlCa8u+WfFS9PMEGLZtDBTC9aGLl3B3Uiyd43duwcwi6qONW31sAktt+QOi5rABTsJ8zT+p8LbAs2y+XxttdkKcrjyqunE9cn9tqKt/iwYagqwCsxCzye2IdtSv+m19wsIuvegDsD7Tii416ABzN9UdytcG3vliE1XHZDkpT3nTOIZXgGSqA1duZ5r9Kq3dbLl1UU9BZUFq+A4g6mfR7LRqLOqako4w6kqRzYKCmzxwY6m8GvRyAWZoGGr28gcHNP/M8pKNOzgPArva5rLZj7XPmo//22vxwLp9iN3UbUgaEsnpE7VDK5ZOHW5Zv9DuYddA/Dw5gDr7097c5PudJehmsXQMD2PXbcLPfqeQ8A4A7LttBacr3nfZu76dgkUMFMD2WctWcF4uHvnG0Vvc2XPwPkP4ROzpLA0aZ2T/+eCVw0mHpV++0OpfvzzsNo1zWqelpWYekyjDBpj4nYvtZt4s/u9J4Byj113VXqc+5ss08lB3tK7TRPvWdPR8FGq1TjrdTnb0tH7vLOuRBARz9JrFc8GDH2qyrCdvoe/Z7yLY2BWCtnML68/PDPP4srWEA839nAHDgsh2UpnzPZ/YdCwCTqZ33fuFdWt3bcNk/wOEcdRhlnT7cHQ8D4Kzjt19g6GDIb6Olm4BhADfhycv9n83xn/H+ep2GAbBZf9cFli3/OgBs1CGXj16HSO6LPdyG1HHZDkpTvuu46WMxB0ymRVirZm8vtnztE1r9R+3y25CGMQAcmssA7DxftJGKWAYkdIgVKBfdlUV+LP1/4v8n29nqJDUIgMk+9bfnXQ+A7ZA1JNv+GKvnMP/+QhcA7OtvnyTu/MSu4i7Pp2CRQwYwPRGL7gXedO6HtPr3ywBwaB7mNiRlE3hlwNRUHjkXnUt/2vTneIu8/rrpnvivTAkkbUAth3NR/aWs7TX2GQrAkbPheK7ioXlzf1+HLgDY049etUCsmfcysdbzIRzkkAFMpkdS/ubcD2r1h2G4ul2RaQZUPgTNnxBmUSFI/aLgOiA7CuM2pI7LdlCa8EPfPEasnPNitUDJBiubQwbwKroX+NDtxB8vm6fVf9Rudgga7pu7fr44F4JZhm/1aFePbG2RsAZfSxlaZBoAhLEIq+OyHZQm/MfLjhArPjZVrPJ8ChY5ZADTu4HvPPq1Wt3bcLOLsMK0uxMfka0rqZv3MLchdcFVAGwfzmYQNvPgK7kdcM0g7V4A1QUDwB2X7aA04T986VA1/Oz7FCxyyACmR1Hec/K+Wt3bcFAArgtKznyok26h4zTr1BKAy86H3gDYcXGVRbH675+Btey41Dvf26QB4I7LdlCa8G/P/+fK4IwArL/W7/4zDhJbPjFNrKuwmKsNE4DvPnkfre5tGACukNakAeBa7A1grwiW//7VoNqJURQP4zakjst2UJowvZigyj3AZILY+gV7avn84atzxabT3inuOOrVYoMENL3YgVYc2/Zv0+ppWEfuLB696gSt/qN2LXN6ChaJWPRI3+dey2exuXLW2sHx4UMeofLvszKiTtSoi/zG+Xo+rR0ietShWf+itsYdNH88omoH376w47a0Te0nyyx8MIW93cO6DLB9mQN2rXS2A5j/3lVU37Fpw6ELAPb0b856v/j9UdNUFEz3ApeZYL3pyO3EpkX223ge/faJCuprJeiqzCuP0nSB8LvzP2KtfziOOqYUDgoYOqzctyHZ9jfAmDiBUvpdDL14X9Vxso5XdcYx9OjvtNPN5cPM03L1d7Q1iZDS8uMOO/ms8ipoV5rO6hSXnULbUlZRu4fx0LchtWwAuF6HLgDY0/RigvtOP1BsPOHNYoP0+gXFpvRfnTRD3L/wYLnvSbm8uO87/aDOzgnTbUh3n7iXtd7B2ASH6qh4FOeAjtVsfzPNCqmCstXnGFRVXs/H08z6O8vToVj+2bCZt6tsZz3G2yMBcOFIRnjGbUgdl+2ghOWTxNqjXi3Wd3BOmKL4Dce/yVLn0XnoIUWKzLTOjoEmB4oCq+24CmBi5pfbj2TsqyJHA3yuevE0cztXWxsBcMFn9bep0QB4fIego+OnZM07TGMRVsdlOyihmYapab7YBsE2rR7EcU67D+IYelGNCQoejeXSLFbbcHg4ojkzv9L847yqvJ6Pp5WWx+s6agDzeozOfVmEVR3ALO+i8zN1OLAGgDsu20EJzY/8x/Fi9WE7iTtndycKpkVYqw/fUTz8reOsdR6Vh+9Qo04tBQufq/QBhTa3mXRyLgDzNANqWnlRWtLRavOkuXyYeR65+jvaWgpc87Nhs05m2dpnV7uHc9n5MM4Ajn7nWC6wxqMupMLj3REDwB2X7aCE6PvPfJ969rINhqP2CmmqS9vRL7mWDpV3TC6IWB3BJJH2ij/Htll61qnyslVHrHWS8XZq/s6WT2xeZ1v9i9qaA2zZZ9NGncyyc3Wxt3tYhw7gDJ6232RIAGtppHwZWnrHo18ybkPquGwHJUTTIi+KOOuMggmkiW3pNtO298/bTqxvee43cdfn9ODRugywnT1fkvl5Fn2mShdNDQ9gPd2hpC4BQNjl0AUAd8j3nf7eoaPg1YdOUQ8Aoflbuo2I3t60fu4UtdKavqP86f+0wErdUiW3oe3I9P39R0wV6499nXhUXhDY6gjDbbrrEa7NuWFnE8IpBOsBcORsxEJXFBW7h8LDcegCgDtkioLXDBgF08M8aL81c7YX6z89Xdz3xfeITYs+LH675F/EA4v/SfzmrH8U955+oLj31LeLjaccoB4zqW6ZOn5P9bjMu459g7j3M/uI3y7+sHik5YdvwHCf3EXYhQJg3IbUcdkOSsi+/8z/Je6dVz0KJvje9cnXiIeumG/NN1RjCBqu4i6eLwDw4C4b8QhdAHDH/Oh/HK/eO0yrkG2gLfJ9Etr3fvHd1jxDdohDjnB77uL5AgAPbgC447IdlNBN9wXTfKwNtEWm+dz1C2ZY8wvZADDMXXY+dOl8cS2Gss/xFszbFkGSr3gvePpVCtp47rd6ndo1ANxx2Q5K+D5J3Pmp3RWEfV/UQIuv7pizvdhyxcct+YVrABjm7iuAvVYuWyDL97PfshYpKS80AOM2pI7LdlD64C1XzBd3HPZiNRTtC2EC9j2n7G/NL1T3Zw6YohsZhaxjK2B5h2qujOVpWqRzq3G/Lr/f1rUqth8uA2yIc8AaFC3bZFGsVA7CLGrW9i36PnIoQ9BlDl0AcIf92/M/qt4bvGaW3ysL18yiVdDTxJav9ysK7oeTDjGBZATOKOqI/k6hqmCcPERBT0s66+hzlKeWFniHWuYQR0ScsPMYRiZnkM4/XMMd6Vq2lwaAuyEAuOP+9cL3q/ld3/cG032+95xygDUvuE3rsCSrTtLa6RJ0444z97AEBmTV8fKol+2Xfge3bRfsMlCWjV6wiNZyzmj5WIBsGgDuhgDgAEy3JtHbknzeG7zmUBkFz95ebPlaP6Lgfg1B6wDW4MojIaUIpKpj1TpJlk9uH9J4AzisIWg3VE27oRldmGlywDUUAJeNeIQuADgQ33/GQerpVSs+Zgcv973zthO/+vw7rPmE5hCHHO12RMAKpBycg0bAcBfPl2LYWaDppYJjrq0jcF+IAcDdEAAckDecMMNrZTQ9lGP14TuJR//v8dZ8QnLfAJx1eAykquPMOtWoc0w6ULadTEuGGqPPBtTHAMhl58NYA1jLz30eAMDdEAAckOnVgGvpIR0eL++nZzzTYyht+YTkvgH4iU1ZlJLNz7GhSKncG5f4ULPcX5/n5Z2uHvVQJ9vFW0uGcW8B7DEEXea0nESOPAHgbggADswPnPfP4m4airZAl5si5btP2seaR0ju9RzwQKZO2z282GeXdcjBzgEPC0I2/PzEuuyCreh8CwXAZQ5dAHCAvvPo3VSEawNvYjUMfcQr8GKFznhAAJvzw8Zw9bg5xBERF+yyqLXsosoF63wkneVrP1cA4G4IAA7Qm7/072oY2rUga9WhU8RK6T9edqQ1D3jUHjwCzm4xIY1v9BuqnbDj0wsuGPII1ziH7LB1D28DwN0QAByo135iV3Vrkg2+ZBqipncBb75opnX/UNyfIWh4FO7i+ZJdQNkvnsousLR0E5gM4OZ8v6vcsjp1xZgD7rhsB2Uc/JuzDxEbDy8ehiYA00v2f3veP1v3D8UhDjnC7bmT54t2e1AsIyrVIVygXLRaNofsSPeoUxcMAHdctoMyDt7ytU+IVbOmqSdkFQN4ivjd+WGvhAaAYe6y86HZ8yUb1k2izWz4N5N1msEE3iN3ZkPEpbJEqXzoOlEM0Azma8VjrFw9QpZw/lOcwNWxIWkAuOOyHZRx8Z1Hv7ZwGJrmh2kh1u+/NMu6bygGgGHu7gA4ulWsUA6Q2aCdV9FCOxbVWrVWPM4BbMnDK9ruSDQMAHdctoMyLv7Vqe8sfG8wvZ5w5aHTVKRs2zcUYw4Y5i7rkJs9X9jCpkQGqDS4WiDG4Ze/R9vI37K/K/882PMA1uBruUgoq3/XHLoA4IBND9pYP9e+GppuU6LblWz7wXCobndEpByQ5Axi5tAx278QbmwbE5COBVeJ9ejWADAftnbANcuj2wu0yKELAA7YWy47Uqz82BSxygLge+dNFZsW/W/rfjAMD2IO4KIhYnIBaNP5WBfY+BCzXkYGRs+yB9qfzOrQ8Sg4dAHAAfvhK48Vq+buKO6Ylc0D03Oi75PwXfvJ14pHvx3+QzgwBA1X8ciGoEvAlEbBAyxqyiJoDkp/KA67P3mY+tdpzAF3XLaDMi5+9NsnijVHvFzd70vwXSkj4fvnbSfWHbVz8HO/idsdcoRDc7PnSwbgoiHgxHYIumxbXMX39S/bHunyyLiKfOvfjAHgjst2UMbJ9LznzUdNUy/iXzt7ivjViTPElm8eY902RAPAMHfZ+TAqAJc90cw53Gu7B9cqABgA7rhsB2Wc/Mi3Pi0eOPcD4rdnv188+JU51m1CNgAMc3cFwINFwLYoN1MCdfu+DKAlQ8ilAO74vC43ANxx2Q4K3B9jDhjmLuuQRzUH7A1gNoeagdG9fym8h50Dbnlet06HLgAYhuFg3O6ICIsinRCzgdoXgKwMDaAlw9qpi/fPwFx2e1E4sA5dADAMw7CXOdzs88A8yo2UwM4Pavr+BmjrvA/YBVY2R1021922QxcADHfaGIKGq3hktyHF4iDMIkyuDIIaHHPDyPm8bZGqK498+flIWQd0Sf4WSPP0UcAZc8Adl+2gwP1xu0OOcGhu9nzJIPnXTWvzL0NgskeoNsgaktB7rARydtAnqulZ0AURMgBcrwBguNMGgGHusvNhZABWgGXDykxlYCqLlDVQFy248n0bkrlfanvdy+aHAeB6BQDDnTYADHN3C8Aszesxk6NxCnjXPG8gBoAhqEXttdde6h/hxo0b42+EmDZtmvoucShpy5Yti1OydiGtWtrWW28df7Ir2X/kx2/N5jhFiCv+dW89bQS/S5/T+iwAGIIgCIJaEAAMQRAEQS0IAIYgCIKgFgQAQxAEQVALAoAhCIIgqAUBwBAEQRDUggBgCIIgCGpBADAEQRAEtSAAGIIgCIJaEAAMQRAEQS0IAIYgCIKgFgQAQxAEQVALAoAhCIIgqAUBwBAEQRDUggBgCIIgCGpBADAEQRAEtSAAGIIgCIJaEAAMQRAEQS0IAIYgCIKgFgQAQxAEQVALAoAhCIIgqAUBwBAEQRDUggBgCIIgCGpBADAEQRAEtSAAGIIgCIJaEAAMQRAEQS0IAIYgCIKgFgQAQxAEQVALAoAhCIIgqAUBwBAEQRDUggBgCIIgCGpBADAEQRAEtSAAGIIgCIJaEAAMQRAEQS0IAIYgCIKgFgQAQxAEQVALAoAhCIIgqAUBwBAEQRDUggBgCIIgCGpBADAEQRAEtSAAGIIgCIJaEAAMQRAEQS0IAIYgCIKgFgQAQxAEQVALAoAhCIIgqAUBwBAEQRDUggBgCIIgCGpBADAEQRAEtSAAGIIgCIJaEAAMQRAEQS0IAIYgCIKgFgQAQxAEQVALAoAhCIIgqAUBwBAEQRDUggBgCIIgCBq5hPj/RyGJVCmOBjoAAAAASUVORK5CYII=</SerializedThumbnailImagePng>
</SlideLayoutData>
</file>

<file path=customXml/item86.xml><?xml version="1.0" encoding="utf-8"?>
<PresentationData xmlns:i="http://www.w3.org/2001/XMLSchema-instance" xmlns="http://firmglobal.com/Confirmit/reporting/powerpoint/09-09-2009">
  <ReportId>c061f267-aac8-439c-a5fe-e1d1d645cf1a</ReportId>
  <Mode>Design</Mode>
  <Language>9</Language>
</PresentationData>
</file>

<file path=customXml/item87.xml><?xml version="1.0" encoding="utf-8"?>
<SlideLayoutData xmlns:i="http://www.w3.org/2001/XMLSchema-instance" xmlns="http://firmglobal.com/Confirmit/reporting/powerpoint/09-09-2009">
  <SerializedThumbnailImagePng>iVBORw0KGgoAAAANSUhEUgAAAeAAAAFoCAYAAACPNyggAAAAAXNSR0IArs4c6QAAAARnQU1BAACxjwv8YQUAAAAJcEhZcwAADsMAAA7DAcdvqGQAAKHySURBVHhe7b0HfBXXmffv//u+25Lsbjbl3c1ms5vsm16dTXMct2RT3OIkThxvHMdxbIN7N27YBhtXbNOL6UVU0ZuQaEJUiSaQkAAJBEJgwEZ0VED4+Z/fKTNn5s7tVVfP7/P5ce/MmTlz5g663/ucehGxWCwWi8XKuBjALBaLxWJlQQxgFovFYrGyIAYwi8VisVhZEAOYxWKxWKwsiAHMYrFYLFYWxABmsVgsFisLYgCzWCwWi5UFMYBZLBaLxcqCGMAsFovFYmVBDGAWi8VisbIgBjCLxWKxWFkQA5jFYrFYrCyIAcxisVgsVhbEAGaxWCwWKwu66F+GVdPHhlbRx4ew2Wx2/voTwv8wcCt9bmQN/XxGPf1kev77p8JXTaujT4jv+I8O3iY/g6DPJjXeRn8z+AA9/c5rRGM/Ru1jPt+pfGHSp+m9135CS35YQCt+PEL4nbS59KoRVPbzkXTRxwZX0d8PqhbGK5vNZuen/27ANvrYkGq6SkDpymn1dHkX8U8Kd9P3J+2S9/+RgcGfTWq8jS4aeJCeGPYK0ZiP0LnR/96pTAWfpPf7XE4l351IKy4ToLxseNpcKvIv/ck7dBF+ucgPb+A2NpvNzkt/RPjv+m+lHwgQ/VgA+LKpdXR5F/LPCuvpi6Nr6a/7bQ38fFLjrXTRgAP0xNCXiUZ/hNpH/Xun8gcTP0nvCQAXf3cCLReQXH7ZsLQZEF753yMYwGw2O//9NwI8XxpTSz8VIAoCVL77CuH/Fvf+z8Oq6W/TBmEGcKxmALPZ7C7hvxWR7yeHVtNPuih8ja+aXkeXTtlFH+6/jT4yIPizSs4M4FjNAGaz2XlvU/WMNtCuWPXsN2oAUBOAGoGgzys5M4BjNQOYzWbnvQGa/xxV02Wrnv1GVfSPRSSMzrf4YRL0mSVuBnCsZgCz2ey8NqLfDw3YSj+cvIuuQo9gH4y6qlEV/9Wx6eiQxQCO1QxgNpud10b0+9mRNbLzURCIUm0VXWLYjxqD+2MBfewLOtYYx6N8MMbrBh2Tal8hroNrIQr+UErbghnAsZoBzGaz89aIfj8s4CKjXwG5IBClwmhTvlLADAAFbP9r4k76soguvyL8HfEekTeub7c94z32/bcwjv/3EdvpP0Zul+3U2Gfnny6jvF8bV0t/k9JqaAZwrGYAs9nsvDWG2vzbO9vjjn6jRazGBrxoW8Z7dGz6JxFRose1bewDZHEszgOQcc4PxA+DTw2vlscgUof/tv82+urYHfSzGbtllOq/ZiqN/HGv/zhI/VAJ+gzjNwM4VjOA2Wx23hpgQwSKKt4gAIXzZVN0NbKwgaYnXRjgAtjxHh28/kFcDwBFezOujW0M8/nrfpUyEv/6+B0yT4D3EgFeRLwfFsfa43FxDkCIiBTV5ugoBVjjGv4ypMq4h8+L8qPsphzJmQEcqzMC4L+95SW66KKLHP/VD37FaTmQ9r8//10n7UMPjuG0PE37cK/FnrT/9bF/7RJpAOE/vVjsSfvbT37aAc/3BpUGpgGS//nG0pA07AeMfzDYex6uB3gBnEFl+cLoWgnRK4at9KT9fyINYJbQ1ef9r09/ybmvv3p7K/3foVXymtF+QOAY/FhAm268sMY5iMTxeaE85vqJmwEcq9MK4L+++p7A/Ww2m51uA4qfHx1/5yuA7Itjaun/vFUp8wAg/0NEq6hC/pGIjOHvFOyUs0n9tYAkolgcY677IV2d/K/Dt8tjr5m5W5RhN31DRMAfFd+xSENkbJ9jDAib90jHsfhuBlTNfaDa2ETnCrr18joXT9gho/2giD2a0Rb9cXTGEmW3y5OYGcCxOq0Atv8zsdlsdiaN6ueLJ8Rf/QyooS3XVA3LKmHxHuNl/2GQAKMw3stt3zWxD72KAcKfzainn8/YTd8WZfikiGSRB6LMIPAa+78zcawZpwvA4l4AY/wA+LIoI9q38d2NNtz/LX4wfG6E+MER5/3CuOfPih8Z+Mzs6ydmBnCsZgCz2ey8M6AJUCIyjDci9APYny/s3w8jekRnK7QNXy2iXuQFQBp4B50DR5sOEhDGNZE/vqexnODfCZCbfLEf6YDn/xtVI8vvv6doxjnfEhE6A7jLAbiRiuWSxK00aHJQenRfOXmXtb2LBjUjvxN0v3VMPMdlzubeteobA47xOvfugc3OPQNMqCKON/qFIwE4knFNRKa/EPD9lohW/15AEZAMOhbG8TDaXQG+aNExjGNQ5R2UlgyA8SPlh1PUd0u4HxixmwEcq7PfBlx8QrJHKgYAeTz5MO0OOS8ASrEel2HfX4/ru9q9wYarzzl6D2x2LhrgQ+enRKPBeAFsgI8F/lH9LKubxb5wxwKWnx5eLY9Fj2tUL6MaGWnRIBzOyQAYxo8VVJUn3w7MAI7VaQVwLFYQOkHF+jUukARCKcA5Ca84r88AZrNjNmD0zfE7MgZgXO8zI7bLDlcY0oMezH6QAq4A8/8dKsArImV0qgL0EH3+dMZuumTSLllrmCiEkwUwzkNnM+QTlH/sZgDH6iwDWFfBNh+mK3UkXFwcdFwY5wOAce+B6T4zgNnsmKxmv9pK3y9IbO7nRAH8ryKiRaer7wq44lxEkiiLiXgBXvmjQIAXxwG+KB+uh45VeDXNdolAOBUARseuSNXmsZkBHKuzWgV95YZW0ENXvVowDjg2xHbVtZaCtw9KsR5nOa6q4QD7zw/5gRBQpoj3HdM9mPdK4cqczL2Z2gp8Xt58wv0A8LVxS4Vr6/ceK8sV4QdWss+Inb9GG2aiHbDgRACsoL+NLp28S/Z+BmgBUOzDWN5vTVARL9qHAV6kf2pYtUz7+jg3UgeAL5uyi/5RnBsvhFMBYPQa5wi4S3TCCgWg+lKNsTNWWgAcBAytmH4YRDjfvk7KAdxKuy34GnmhlOy9uQBWzQV++Z5b0D1aUuXXNqD1aXf9iQAAJ38f7Pw2OiphKNCVmPwiADTRnAiAYYAL00pipitAGON10bHJgBfl+YaA7SeGVMsoE4CF/+rtSlltjfPwnYkIGdXR6B2NPGOFcLIAxg8DRO+oPUhuQg4GcKzOHoCDohv9pR1zNBNrtWyMx5moyn/9cPv9dqIyDwjMdYSCrh8rNCLeg5CVj6lZsI9N9t5g5/6EbIA6+53rmXKF/pgKf6y9T9gGeIrvg53fBoD/eWhiPaDhRAEMA6wYevQDAVBULwO+iMS/JsCLHwUGvP7zMKEH4AkImzJgukoz5jgWCCcLYJQX10Re0YZGRTYDOFZnDcAGEp5IyIlu7Kg0glMKYH1tzzG+YyPCMlLZg9JiydNyxHvwg05fz8k72XtTNpDzPjPY/1lGsAGrKYu5r4Drh/6QSM19sPPbABbaY7MBYBjXR/vvJ8R3Ktp9sQ/gxQ8D/7G20XHLA2HxirZh9I6OpVo4WQAjYsePBUA/uaFIDOBYnaU24PCwCv8lH+BUAtgcE1ERABN4DdfqvmxQxgmMWO9V2gfgZO9NW91D8HGh9+ezv0ra3EekWg//PafoPtj5bQAQUWiqAYx8AVLsl69iW7Y3W8cYowoXwMU5sUaTOAeL4/sjYSyliDRcN1IknAoA4xXTZTKA8wDAYe3/Mg5SLGCKFUqxHBdLmSJ9uQdew3VWAZzsvWlHAnBojYb5kRVG5j7iAXCK7oOd3zYAThREQQDG6kToMIX1fb85boec1/n/ja5xrhdPZ6lIRq1hCITF66WTBRgHq2UOw12LAZwa5z2A1Rd5NEWIpoxTCeAoAI3qKOdnFcDJ3pt2JAB778+US8u+RwNRU5Z4AJyi+2Dnt1MRAWMxBkS5yA9gA5DRnovhQ7+YoTpV4T2qbNG2m/zkFcoAcLhIGK//KL6j/ZE5Imzc8/96u1IuYcgATs55XgUdvvrZ2Ds8KfgY6VihFNNx0csV2ZHOD0rLIICTvjdl88MptHnAl38EUIa065pjAz6HsG3ASd4HO78NGGElomQA/GUR6f6ft7fKBQ4wOQVgCwB/r2An/aeAHICMY7FoPjou4ZofSgpayna/GT+EcT+XTtlFHxPf1UjDDwMTfX9yaLX80YGFHxIZegXjPMzKlfzi/AzgWJ35TliRIh5j86Uc7Ys28Ms7AoCjHOdE5n4YmKgtABK2g8831xEKgmeUPB3Heq/SfgAnf2+wk0dQJA/5oeorl3u+kPNZhPl8TLkga38q7oOd3062F7QxpokEAAHYn4qo92tj1WIFgN//EdEmOliZRfm/OFpVWePaiVZH4zwZAVvww7UwROlnGsJYNhCg/PbEHXIsMcr4IwFl9GAGqPEa73rAxhgmhfZmXJd7QeclgM2XbfTqZfNFG7kzlomIlBTUg6CU2HFexVAlHvF8PyT19WMGRqz3YB3ryTvZezPPJHjMsbcMplwRZJfNAXYYeX64xHMfQZ8DO98NCOL7LNFxwDDOA8ABV7xiWNHf9deTfOjrAI7fF/sRHf+0cLd4v1OmJRoJI2/8cPjHgVUekP8VIGyta2zKBgO4iUa8fiOv7xXsEuXgccD5CeDAKC6MY4xonGpKSH5RB0Mp1uMC4RHnF7gn0oM8ADHW14kj79jvIRx4krs3A+BB4leyJ59I92dLXssANEyZHYl0/f8ltLYk1vtgAHdFA2SoRkUkaNo1kzE6QSESBnD91wEYvy2iUEAQ1dGYyAJtx4kADOBGVI2F//9BfBeb6mXkBQij41eyUX0ko+odVdiI8oPKF7sZwLE6C23A7M5qF8DB6Sm3/hEWsbmCzfYZwPqIiOLMZBhBsInHiDw/N7JGtgkjbxPhAo6AJMbvYmUjQBiL4f/HCMC6UkaS/rLZxvmAuA1rVGP/y7BqWXZ7Eg7AHx2sTBScDgPA6OVtOp8lbgZwrE4rgNn55bQAOEx7sRsRZxD47LwxQIZ5jRPtEWwbYEXbKIYBAYifGFol52q2r6eqo3fSzwpVZy0sLwgAA7D2cbYBVkAVx5he1Kg1xKxY2I8OUTgGU1WiTRbV3an4QRHO+KzwQ4MjYAYwOwedngg4oDrZVmD1Npsd2Yji0DEqFQCGrxIQRpU2QIwq57/zRbdos0X0aKJutAtHW9gA0P30cNVz2UTTALCErij/F0bX0JXiml8T+eK6P54eXLZUGdXbaINGOYLKG7sZwLGaq6DZMTudVdAqb69img2NzQ4wIILpKFMFYBjtyQDr50ap9X5xHTvC/VB/FQn/+wg1BArV0Zi8Az2mzTHyOAveADQW8r9kcp2cutIA2IztRQ9nRNWp6mgVzsg/NdNQwgzgWJ3ZTlhsNpudAaP61+mI5YNNMkZ0i6pgQApR9j+J70wA01wX7blo//3eJLX8IK7/nwLYAO2HBaAxhheANpExzkU+gK9ZkB8QRzX0Pw2uktBPZfnDGT8YUtMBC2YAx2oGMJvNzkujHRg9ilPdcxgQxthg9Hj+Ntp6BVjtjlSIcNEGjOpjjM39+czd9BU9hhjVzp8fVSvH9pre0gbCiIQB28+8s50+NUyvqJTisoczagrkDwVRDvszTMwM4FjNAGaz2Xlp2Q48pkZWBQdBJxmjTfhqAVZ0WkLEaqqNJVBF5I3oG9uYMQvDmAC4Tw5VU1YCxFiE/ysiDdGyXV609WItYRyfzg5XfuNHCqLw1EypyQCO1WkF8P/+/HclhOH/9bF/dfZ/uNdiZz+npTcNttNgTusaafh/YKfh/0lXTfveoFIHNn/7yU+nJO2SwaUywgZQ/z/f9T70wmKnTfivP+E9D+UEbDGb1V/50pBnJqqcbePHxA8n18kfD3Ykn7gZwLE6rQBms9nsbBodmTC704/TFE2iivh7k3apaSEL1AQaH7auDwAjCka0bBZ4QLRsOmJdObWeviGiYfR4RicozN4VdJ10Gm3VKCPKZsqdnBnAsZoBzGaz89aACibGMAsapMOyOnqGaudF5ynTKct01MICDrj+d/XwJfwoQNSMKmqcDwCiyjndPZ2DjE5eV4pro8NXKhaTUGYAx2oGMJvNzlsjGkW16mV6wYIgCKXCaENFFIzhSYAuDBjLNmCRht7QaIvG4gloH8ZEHhgnnO6xvdGM9mmUO3XRL8wAjtUMYDabndcGXNDrOJ3TOMKAMDpXfWbEdtk5C228AJxp0wWEcQy2YbzHPn8+mbIqQ53sHJb85Bu2GcCxmgHMZrPz2qgKRnXvjwRw0l3Ni2gXoIcB2KBjJICzUN3sN8qIBR5SG/3CDOBYzQBms9l5b0AGU1Omsy24sxlV4qmPfmEGcKxmALPZ7Lw3ImBEwpeiLThMZNqVjOgX1eWpmXjDbwZwrGYAs9nsLmHA5lPDt6e9LTjXjV7bl09VS3wmP+9zkBnAsZoBzGazu4wxLheRX1eGMKrhMd1l6tt+jRnAsZoBzGazu4wR8Zmq6GwPAcqGAd+vjcMUmOmCL8wAjtUOgD82GACuVhBms9nsPPXf9t9G/zwMVdFY5k9Ewl3EPxbwvXRKPX14IGbrCv5sUuNtdNHAg/TEsFeIxnyEzo3+905lKvgkvS8AXPLdiQKQ70hIpsulIv/Sn7xDF/3LsGr62NAqQiTMZrPZ+WosOvCRAapX9C9m7JZDh/Ld6PEM43seE4HgMwj6bFLjbfQ3gw/Q0++8RjT2Y9Q+5vOdyhcmfZree+0ntOSHBbTixyOEBYTT5NKrRlDZz0fSRXoNdBaLxWKxWBkUA5jFYrFYrCyIAcxisVgsVhbEAGaxWCwWKwtiALNYLBaLlQUxgFksFovFyoIyAuBx48bRRRdd5Pj222/XKdlPu+qqq3QKUWlpKafladrevXs9aZ/97Gd1Cqflcxpkp8G2OC2/0vB/wQj/D5JNu/jii/Xe9Mh7NywWi8VisaTwoz6dSjuAe/Xqpd+xWCwWi8UySjuAEcaHVxF1v+hSGlCvN3NB9QPo0ou6i5L53mdSyV43mfM74z1HPLeeBlyqqpMuzcR/NLss2fosWSxWp1B2AVzUnbp3756ZL8ZYlQ9fmmmDWRqVrjJn+n7s62Xrs2SxWCmR3Y8kHcoigBGZIPoVUfClA8RWJCFS1g3m3Qfo88Ru/xdcyBeedZ7/i1DAX+2303zHx5ofjhP3MKC7SbuIupvESGmQvIYvzb6uPF/8UJFRXJhyyn1GQWnBxxeJMpkfP/UDLhWfrbhOwHGuIt2/v4yWgu7Ro3SV2c5D/J8piuez1P8/B7j/T+R1rf83oT8cfXnp59g93LMPe21bOKa7KIe4V3mcr8Yo4mdr5S/v2z43lmuzWF1b+PtIp9IO4LBtwPJLW4EXX6qhX8pGqgrR86VrvoT0F5xzqm879MvaSZFfambLk2bnESE/+UVsfjjI4xJIk+WwvhTN9ULK4P18wt+Xln2+UPTPwfo8fOfainb//mIohblHvekoTWX2pAWUM+w9iX9l1bU5WJ8b+P/EVsD1gvOPdI+2cJ8AqD4PeTjXjfzZhtybdWxs12axurY6PYDDCX/0ni+HsF8A1hetlPWl4/8S9Gz7vpzkdrg0SyFfoPY51rXsPCKVI1JaiPQ1Ip0vjwl3X1qecyIfL798bUiELZ//Ola+Ee/Jr4DyQmkps5CdFnJchHuSALbL4N/2l1Er0vU825Hv0RX22z8a/OWwZefhz88+L9Zrs1hdW3kKYB1diJtzHeYLAF9aVtTg+SKJ+gXnv4b1pSOPDbdf5xHuvVSM5YiUpoVoxC2jSIt0vngX8b4gzzmxfA5h7t9WyP4I9x+gkHvU+x2lo8yQneY/LuQ8G1L2e8i/jTLa21oxXy+G5ygVeh18lvbv1cDPFtcK93cT87VZrK6t/ByGFPLlEPql4gpfFvaXpPWFFPULzj4vguyqQTuPiPnFWI5IaTIP675NWqTz5Tn2doBCrhH+ePm5d7dqIEKuZxTH/XsU5h71pqO0lFnITgs5LsI9hQA3HQC2rx1O/uuEgjT4s/Xn7z8vlmuzWKx0Ku0Axq9rv1CF6HxpGEWohsYXrqe9yvlC8n45qTT3i8U+T+Zvt6PZPwBiAnCE/CJ90cadJu4HnYXCHSMUthxGvnMillu+t76cA65nFPP92/KnyW33mTnyHZeqMnvSAo4L/1n6gevf9oNRK9L1fNtRn6OUgqzztxHpc5fbbplC8o+UFnhtFouVTmUBwPgi834JKoX5QpPSX0Lyiwi9Xt3jTHsgfOmAASLNzts6z5c3voDMed4qUZRP7/N/wXnys/ZH+qKNlCY33fKrnqoiohH3EfZ8qfD3pWTdg9wOOl4d4/zmcb6E/efaivH+fQq8x5CD01TmSM9CKsw9yTztz9a/jfOifPb+64VcP+ge/VLX6d7dfIbe4yJ/tlb+9ugBqTDXjvIsWayupDwehpSown3xsVj5qBT9f2ewslhxK/X88irtAE79VJQMYFZXUqL/300kHhDlslismNTpAcxisVgsVmcUA5jFYrFYrCyIV0NisVgsFisPlXYApzuEZ7FYLBarM4oBzGKxWCxWgHgYEovFYrFYWVCn74TFbcAsFovF6oziXtAsFovFYmVBDGAWi8VisbIgHobEYrFYLFYeKu0A5k5YLBaLxWKFigHMYrFYLFaAeBgSi8VisVhZUKfvhMVtwCwWi8XqjOJe0CwWi8ViZUEMYBaLxWKxsiAehsRisVgsVh4q7QDmTlgsFovFYoWKAcxisVgsVoB4GBKLxWKxWFlQp++ExW3ALBaLxeqM4l7QLBaLxWJlQQxgFovFYrGyIB6GxGKxWCxWHirtAOZOWCwWi8VihYoBzGKxWCxWgHgYEovFYrFYWVCn74TFbcAsFovF6oziXtAsFovFYmVBDGAWi8VisbIgHobEYrFYLFYeKu0A5k5YLBaLxWKFigHMYrFYLFaAeBgSi8VisVhZUKfvhMVtwCwWi8XqjOJe0CwWi8ViZUEMYBaLxWKxsiAehsRisVgsVh4q7QDmTlgsFovFYoWKAcxisVgsVoB4GBKLxWKxWFlQp++ExW3ALBaLxeqM4l7QLBaLxWJlQQxgFovFYrGyIB6GxGKxWCxWHirtAOZOWCwWi8VihYoBzGKxWCxWgHgYEovFYrFYWVCn74TFbcAsFovF6oziXtAsFovFYmVBDGAWi8VisbIgHobEYrFYLFYeKu0A5k5YLBaLxWKFigHMYrFYLFaAeBgSi8VisVhZUKfvhMVtwCwWi8XqjOJe0CwWi8ViZUEMYBaLxWKxsiAehsRisVgsVh4q7QDmTlgsFovFYoWKAcxisVgsVoB4GBKLxWKxWFlQp++ExW3ALBaLxeqM4l7QLBaLxWJlQQxgFovFYrGyIB6GxGKxWCxWHirtAOZOWCwWi8VihYoBzGKxWCxWgHgYEovFYrFYWVCn74TFbcAsFovF6oziXtAsFovFYmVBDGAWi8VisbIgHobEYrFYLFYeKu0A5k5YLBaLxWKFigHMYrFYLFaAeBgSi8VisVhZUKfvhGW3AeM9bsi4s6TdfvvtOoVo3LhxnBZj2sUXX+zZZ3zZZZcF7oejpl06gOrF9Yq6e9P+MqlR7K2nAZdiuzsVWceoPO196n39gEu91+suj6DuzvsV6n2Av/zlZzzX8KZ9OWSfcaJp9i9xdAxJd9pHPvIR5/3VV1/tSbMdd5p+fuv7etMuHYC96vldfXXfgM9WPTN1nvv87Dyu7rseZ1nPT79HWkhZ3P8Pke7hd7/7XeB+OJ60z372s+JqSnv37s1IWri/v0984hOB++GoaWH+/n42dLfYG/z3p/K097nPz3O9kL+/krB/f5/4xEOea3jTEru/IH/0ox8VV0mfODxlpU32jxpW5xI/u84vfoa5LwYwi8VisVhZEAOYxcpRpXsMIit94mfX+ZWJZ8gAZqVNuVwF1i68u/5aKm5W27kotEFlS7n87C5smkgdeD2stnNR2Xx2Rrn8DPH8jvQeQtWr1HYuKhPPkAHMSpty4UsoWOtpzcEm8XqYNtQXUq4yOJufX+4+u3JqH/praqsBfU/RB2pnzikXPr/cfYa7qX7iMfF6khqe20hn1M6cUyY+v1x9Qqw8UM5+ATS/RYMq3qL950/pHbmpbH5+OfvsDvenlqH9qePYTGrblLshcC58fjn7DFeV0LJLSqj5RKvekZvKxOeXo0+IlQ/K1S8AVD1PkRFwE22oNu9zT+meBCCScvXZdZT8mlo3HRDvDtD5aeZ97imbz84oV58hqp7LZQR8jBpuM+9zT5l4hgxgVtqUk21QLYU0peIB2tCiNpsPPiCjYYxiZLnKyWcnot7WoY/Qef19fWHTIyoaVpssn3LyGTZupPJLplIDhu0LnZk4VUbDR9RmlxMDmNWlJIFbbbf7rqfiitzujMVSksCdNpMu6G3THty+R2+ycl4SuLfZ7b67qfqS3O6MlU4xgFldSAq2g4LsgXJuiIey2FKwbQmyB8q5IX52QVKwXRZkD5RzQzwMidWplXNVYLrzVUh1s9zvVkvnirLZhpdzz26P7nylNx3J/W61dK4oF9pfc+4Z6s5XIdXNcr9bLZ0rysQzZACz0qZc6wSCzleD6jFfsF+52Rkrm59frj07dL5qKSnXW7ZyszNWLnx+ufYM0flqWe+g3ha52RkrE59fbj0hVl4pp74AfJ2v/MrFzljZ/Pxy6tn5Ol/5lYudsXLh88upZ+jrfOVXLnbGysTnl0NPiJVvyqkvgE4oHobUecXDkDq/eBgSq1MrJ4dBsGISP7vOL36GuS8GMIvFYrFYWRADmMXKUfFQls4rfnadXzwMidWplatVYM0tuTn1pF/ZbMPL1Wd34VhuTj3pVy60v+bqMzzTmJtTT/qViWfIAGalTbnXCSR0uNGh+twb/2uUzc8v956dgO86e7hRvZx840KOLqWTC59f7j3D0OFGJ3vn3vhfo0x8frn3V8bKG+XeF0BuL77gVzY/v9x7dn4A57Zy4fPLvWeY24sv+JWJzy/3/spYeaPw/4HtKSFFBNqMMbpmDG7A3MwBM1g1N1rnt6oFvo3kmF454QaA60a47jnC9XVynzcCVoBWx6jrYeF+pWba6pQV56sJPZqdA1BuK13azltIjkU2acqR5qDOzWFI9pSQj9D5PRija8bgBszNHDKDVbOMXOXEGnIaySWeNX3VmF4z6cZhunASe33nyLTQCBiAVuUSnlZu5YsPuYo6ZFlNHlUqSQrlNvdi8vCNO5ZjkU2acqQ5qHN7GJI9JaSIQFdhjK4ZgxswN3PADFZnhlvnvys+e70fkmN65YQbAK4b4brnCPdWS0l6I2AFaHWMup77/+Y0NTplxfnq2+DM+/JFCOW20qXtvIXkWGSTphxpDmoehsTq1MJ/4HHjxuktottvv118KfwT/XbWtfTCo/+k0wyMb6QfiS+Miy76DN0jtofPts575UaR/j2d/iA1iH37m1UUizw/V7BGvl/W/SIaN/secexC8ecqtHkEXfSb74nt3rRabO4rG+hEwLffPoKKxL7K+ivpt9/oTvvEewloAVZVzu7ynN0VX6Uxc7eKd4C1KWd3eS7U3DhAzyG9nl6S92HKeRGNWiq29RzTt9/+B3lf9/xGpeHe5cxcAvSPyuup/SYt2wp+dh+nvr1/TdW/+7hOMzC+ie6QZf8szRXbdaOt8x67SaT/UKd/nDYNd2GMPC/53U+pZdZKub1vxf3iWJW+GTtWv6jPVc/HRMCqLE/QQbGvrgc+r2IF6K3lOu0iuuM+lc/BMpTlgIRxR4kpZ3faIrZdldN6eR+mnBfR8hFiW88xffvtf5T3Nfcy9/moHwP9aWgOPjuj4Gf4Obrv4iE04bOf02kGxn3oOnkPP6JXxfb8XtZ5v+0j0u/T6T3k5968Sv06QZ5fe6JWvi/F31+vd8SxW0mu9Iu/v3++T2yPFZ8w/v7GOBGw+fvb2bs33ff36vlKQAuwqnJ2l+ccef53NEn//Z3ETFqynO7f35nCGXoO6d00Vt6HKedFNP1PYlvPMX377Y/J+3r1n93nJGfmEqDvncVnyABmZVZB0axnFqooEXDzQvkqAetIRK6N3ikm3cjVVuQ24P313nJBgK4qS0BDsbxIs/jdDsUWuXsULT3XFDAfs3cWqigRsHxf5Il4zVSS7TGsrR+2DfhYuczfm69Ol/mW0zl/1XVTf6ucsUTuPkVLz1UFRbOeWaiiRMCrtspX71L6InId7v1fHPy5RG4Dbu7tLRcE6KqyBPxFy+j3tAPgWCJ3j6KlZ0ApBXBrWxudPn2GTp9h57JPiWfU3n5OP7X0a9/xjbRy7zBa0zialtX8gQZt6UHLxHtsS+/uQaMq7qaFcvtFKhAgK9hlpe+6W4BKpcvzZaQZ6lE1/cXx/WnmFnefJx+dpo7DNq71B5q5W1/DXy7P8ZHLFT3dWB3nltubXrp3CO09XqE/udzQheMHqH3x69Q29RZqGf0QtZW8Se3G8x+i1qF36X1Py2ra1llW+qy7BKhUets0cb6MNEPdOu1FcfyL1Dra2mfno9PUcdjGtW6h1vn6Gv5yeY6PXK7o6cbqOLfc/nThBX3o/PZi/cnlhtqPt1DDmA20e/h62nn/GFp2zRzaObKc9hi/OYfKLplCVXK7WFbTlve00ntOEaBS6fJ8GWmGuuz+leL4lbT5GnefJx+dpo7DNq41hja/qa/hL5fn+Mjlip5urI5zy+1Nrx+ylg4vU81TmVBKAfyFL3yRLr/yKpo6Y470Pfc/6Antr7zqJ50+7atf+7qT9nzvPp0y7Stf/RqVrlorn1kmxroBKs+v+CK9VHYxvbz25zSo/HJ6ZeU36SXjsstpQMVP6HW5fQm9LcD09morffVPBKhU+itB54fx6+sM5H5Ob5Zh33fozfJracDa7+hjcC2dhmuE5GsfH7lcsaajPM71rfQX5THfpGeX/yctbxioP7ncUEdDBZ2+/0N0pvfPqKX/t+nM/R8W29qPfZvODv2R3vcF8f7XdPZZK/3ZHwlQqfTA88P4zGsGcj+js49h36fobH+Rd+9P6WNwLZ2Ga4Tkax8fuVyxpqM8zvU96a5P3XERtU59UH9yuaHTDc205LsDqeiLfan424No2fcGUvGX36LFX9H+2kBaeslAKsG+L/enJQJMS75hpX9joACVSg88P4xLvmMgN4hKvib2fbkflXxvCC39dj91jLyWTsM1/Pnax0cpV6zpKI9zfTtdn7Pgs6/R1h4L9SeXfqUUwPhyHztxKhVMncHOYU+cUijBjGgYzyzdWt80gfquvYxGbLqJJm75rYDOb2nM1jtogrFn3y00XEBq+JYw6UHnR/RtNHLDtTR0822+90jDtW6gkZXifeXNNDQkX7ssUcoVS7k33ExjTZo/XXhc5Z/pzbWXi0h4jP7kckMdTVvpTM/P09k3BECHXkNnX7vU9VtXi31X6+2fSEi1vBUm3XNsLL6cWgaJ/Ppf7nuPNFzremrpK973Rbn8+dpliVKuWMo9SMDepPnTHf+QzvT4NLXNe0F/crmhs/uPU9k1Y6jsF6Np7bUjBHRGUNmNE2mN8TX2vjFUKiBVek2YdM+xsXgclV02hFb8bJzvPdJwreFU9kvx/pejaUVIvnZZopQrlnJfNppWmTR/unQBLb9sGNX0WaY/ufQr5QAeP2k6TZ4+i53jHlcwlerq92QEwKsbR8rod+K2O2nBrmdp4iYRCVY+SPN2viD8II0R4BpUcStNk9s9fOl625++qRvNlNvC1beK9N/RxBrz3hwrXNON3jFp+tx3tvVQafLa3jT3ui/QtEr7OqqcY6pVmrTnWlHSA8uF+1LXn7+zF83Z8Sy9seaHVLp3qP7kckMd+zbQmcdFRPnmfytQsQP8G+Ff0ZknPkVthU/oTy43dGbfMVpxxXBa89uJtOneQlpzpYgEr55EG7vPFJ5EZQJcyy4ZQ+vk9jRfut72p185nsrltvDNqJZ+h9b82bw3xwr/ebwAo07T55b+eppKk9f2prnXnUnrrravo8pZdrNKk/ZcK0p6YLlwX+b6wnfPkgCuejZzTQgp/fb9y513MYA7icdNmkalZWsyBOBR1Kfs2yLK+4uEz5wdj9EECVXl0Vv+KF7/SFMEgAChOTvuo9E6DRHihOo7RXRpp3vPl8fUmLRnaYrVBgyPrnbTCrci6hT7t9wntnEd+1xfvpvupEJ9nimTndecarvc0dL95cJ+95y5O3rSrNonJYDRXp5L6ti3UYDlX0WkeYUPOsJDbhCvwoN/qY3tSOnCdjpspw3xpQ0JSEOe5jr2ufZ5QWXy5IV95pho6dj25+0/B/uuVwCe0UN/crkhCeArBWh+M0GAZhZtuHMarZZQVUZkvOyS0bTuzhkiDTZQVoBafRNgZad7z5fH3GrSZtC6X9hpIv+b3LTyG9BLWuz/xSSxrQDsnuvLF/DV55ky2XltuMkud7R0f7mw33fOXTMVgHt2UgCvXlfOAO4kRlV04ax5dMUVV+inlz6FAtiCFOwDVWo8TQ6XOHjQ3vcMza592nXAtjePzLlTAdhASYLJB6qUuZ/sSdtRYu0bdD21DLyGWgYID7xWbF+nXs0+bHvyyKQ7E4A1cIx9oEqNy+Xwu+ZR1r47ZlDF7YXC06niL+LVWO/bcEehdX4WzABmZ9LjRRS8Zy9G4KVX2QGw17NqnxKvPamo7hVatqe/rOYt2ztcwG6o2B5ARfWv0tydz+njMg9iBnAkC/AOuFq83kCt426ntumPUduc56ltXm9qmyteC5+g1vF3qrLhOIA6MJ90mgEcyRKw4nXLw/Ml4La/uFS2tda8tIyqniumykcX0MZuMzWIg/NIuzs7gLkKunMZ7cBla7zjZ9OhbAJYRrk7nqbF9a/Rqn0jaX3TRCpvKpCvxnJ7/0RZzuL6vvqczEKYARzGOsptnXAXtS18hdqXD6b2FUOFh4j32tjGa9Hr1DrpXgXgQSIyDsovbWYAB1pEtYhyAdja11ZQ3YDVVDdwjTBejcW22L/jjVLa2mORipTFOYH5pdOdHcDcCatzGdXQvfu8Sq2tbfoJpkdRAZwWu1XQGNazvmkVNdMJajpp5qZrpF37x9M64cqTJ/Q+pTPHp0ogolo6OO/Uu9MCOG02VdDXS6C1ryihC3SMOhrqVaGons4vHUDtwuca7NlPiD7YOViU81eqejow73S4EwM4LdZV0CMLqVpEuHUDd9ApOkvN5WbuyPfp3X6raJfwvvKzep9S66r1tAHRcKYhzABmZ9p4Zvsa07s4QboBXFjzWMB+BeD3jgwWEe4kAdoy+YVA57ZRpQavC18B5kPjBagH0bpD2+ScV2ePT5f5ZCoSZgD7POhtBeDyp6i9dBi1L1PTTdKZCjqnwevCt5k6ykR0jH3rK+SMWB/sGqrzyVS7cNcFcPmt00L336EAfHJGCdUPWkO7+gPAQs2NtE+D14WvAPPEVbS99xLaNbFRznnVtrpc5lORyXZhBjA708YzW7t+g36C6ZEXwA/6eh4nY9VrefjWUADPqp1KmIWwublAw1YBuOXkPAe+7r4pNGvLtTS6VgAY+48iSm6k6j39RT5oE/bmnQ53DgD/NLUARl52z2PbA/pKAF/YLuC7dKBwkQTwBw0FDnzNvguVj1DrNA1guApR8h46X/i46pwVlH/K3VkAPNnX8zgZq17LpTeEArji9vXiZy3RqWIBXwlbBeC28s0OfN1962jjL4ZQWTcBYOxfhCj5KDWKyNm0HWfE3AbMzrQB4FnzFlF7e/DsyalQIhHwg69eL8tm/JPffDNs2g9v+FpAmpqwvXzg5Q5sa8R2UXf3vOsGYrkFRL+D6IHe33T2X3TpAEKdQPPR8bRw10v0wCvXuWnCkcoSlPa5L/+zsy+c8y0CHnHrxZ7P5U8/+Eycaer5be77fQe2e8W2/fxue6NM7DlK52f9mkbe+1tnP57fuyLlQtVAah31Rxpxi/VsheMtyzf/7R+cfeGdXxHwC1fc7/lcrv/CVWHTrv7MlQFp6vlV9L7Gge0usW0/vxt7o/8Jot8l1Ovrtzr78fwwc/epotW0+YG59Pxl97lpwpHKEpT2xY9/1tkX0Z0dwNwLuvMZ01KOnzydmg6gwjY9Ch8BI4IV77eiExbGxtr7rTGznvG4xr5j5LhetX+83K8WOdjd8BQt1wDGpOvu9iCa1RC5AxqiZ7Qfu23BkcoV7l6elV8C8pgajGe2zhc244Y7ZQQsI1gBHrz69zsGmPR+2/YxyCNkv1rooKNKRbVt04Za26+oOaNX2UsKhurC9qEChk+6UbB9TX+5sC/oXoTx/CRgnXO1PdE78utsETAiWPH+BnTCwthYe781ZtYzHtfYd4wc16v3X4F9apGDI31n0nYNYKws6W4voY19Iy9Dgui5+oUSEQWbauhI5Qp3LzPk85PH3Gom33DtGTfMAGZnw2MLptL6DZv0U0y9IgM4FGS/7v4FT7WynDwjAoTdY832o1S2b6msXj5y4BYBZ0BXVTc31l9Lk+oEgAWIRzdsF3tUBOypgtZev38Crd43Sg5Pmr3jUVVWB/R6Yg2nXEH3ovz17/+HeA2dqENNzKF6f3daAAeArOe1X3S35QQWvmOM/RAz24Ouo7b5sxRwVzxKbTICnq62N4j3ix4VABb7ZVWzioA9VdDGywbLntEqX9gqh79cQfeifcUXPuGWzewPuS+874wADgXZX/7jWk+1spw8IwKE3WP19i+nUs3L22X18snRYwScAV1V3dzcewite1wAuPdMKuuLOFdFwJ4qaG3TMxqzVG24Y6oqqwN6PbGGU66ge1H+zqe+Jl5DJ+pQE3NYvb+5CpqdDWNu6DkLFtP58+f1k0ytogHY04Zb/Uf5i9U7JEkd55llytrvnC+HM91C03Y+T2saSyVwm48quE6qUwBuPnQPDap6hRZVWfv0MX4ArxMAxuuCXb1pds0dvtm4YBuqAfcSzdbwq84bARsACeshSSpitPb7jwvar8+VnaaG/ZbaF8+X7bsdKwRc5wCoRWp7VU9qm+jbh2OCACzbjgdQywisSWxdVxrXs64frozhbMrr7MP7zglgTxvuTaPl8/MOSVLHeaJFa79zvhnOJIC5o2+NBO6pRQqu6x5XAD41aRIt+/0Cqvy9tU8f4wew8eb751LFLeN8s3HBNlQD7iWa/cOvuBMWO9N+rtdLNGnaTJogIPzuu4f0k0ytogHYBiuiXfw/sqtpjUPh5oWeM82ktK6CloveA67FHtgCwoCr6gXdTDtqXQDvkkv/qp7R2F5U14dmV4lIOiS6ta8fei/BVtB2y5lPABbbYp8EMNJsRwWw73hTBV1i4FrkwLZlYk8Hsucajoq9B+h8sQvg83KB12bqWC8AvGwQtY4UAB4SMDmHfX37fVhraDvODwDbYEW0i+dnV9Mah8LNCz1nmklpXQUtF70HXKs8sAWEAVfVC/oMvXuvC+B35Ugz1TN6V//VtOWheVTxOwHLkOjWvn7ovQRbQdstJwM4p7ywZGng/nw1nhleUQ29YVOlfpKpVSIADq1uDnIAgDfdQbNExLp2/0oNXBPNmmj3FZokwXcPLZL7AWGk2HLHCKcCwH0m/FG8uuB1fkjkXQSsoCQBbPZFsn2+qdLF2N0RN1N7yULVw1m3ATsAFkBuGdpdV0vDr1BbpW+xfWeMMAA8MGkAFz90qUr3lBcwzl8Ah1Y3BzkAwFeOo4p7Z9POt2o1cE0ka6LdBbROgm8SVeoId1+5WlLflTtGOBUAHn5tb/Hqgtf5IdGVIuCFNfj4xVfb+tC03PBSqj5JdLLGALhCfA2fouoS/3HZcPrKYgCMauh5i4qpowNxR2oVD4ABpWvu+oavqjecvQA2VdBTZBX0aNmGayBqvLz2Fhnpmle1P1IV9DiavzP2KuggAOMzlmXzAzxPq6B7XmO1AUdyENBkFfRvqH3xGzJ6NVEt3DbtjzIaNq8GwGrh/XBV0P2p5Z3fibyt60rjetb1/fdiWf6g8MBWOE8BDCjd9m83+Kp6w9kLYE8V9BsrqU7AU8HX9fZuY2Ska17V/ihV0PfNpliroIMAjOcny+YHeL4BOHwbMAAi4HZSQPjkDloYkp4L9gO4a9gAGNXQE6cW0uEj76mHmULFBWC9zwMrCSpzjm0fgJ1z76CSvcPlNJPr6u6RUJ7VIICKjldO5ItIWO8PA2BMT4npKwHHOTF2wooIYBvgTo9odV95AWCzzwaTBJV1jm3/+eZcdMKa24va590ttgVsFwmYouOVE/n2FO/1/kgAXj6Y2ha9qsqACBuv5lom4ravHTOAxXtZVmF7Xz4AWO/zwEqCypxj2wdg59xxtLXPMjnN5K7HJ4lzx9DG3gKm6HjlRL6IhPX+MACWnbBeL5VzRMfaCSsigG3YOj2irfvq7AAO2wt6PaqIDtCaEnRFjxbJKVgriWPX4xxxrpXmiaJN3s75CqSOfMA3kbiSKYvvnKYKsc8fdUbKVx8ry2pknxstXVh+Nl6592mXBeUQ72tMtZu9X++CYvyhg2FI5j2qoTdXbtMZpE7xAdjd77aTBsFX2Wn3DRmGZGwgO152vDJtv/5tRMTyeCsdc0Qv9UzG4SuXJ6KNAmDx2vmXI4wBwGa/bX+6sWn3tcHoOfdWDVkR/U4U21bbr72NiFgeb6VLrxhKrfZkHJ68baDqtEgANmV1ztUQds7JFwC7+9120iD4KjvtviHDkIwNZFfJjlem7de/jYhYHm+l1w1aI6exjH0YUgQAi9cuuxzhmiYTWSpIhI8y/ekKuC5g1XZ4AIfmL4FrYOSHdcRz/dATh0owq3NxTy7k/OVMLN2+L5nuHB9QFg9go9x3jJ4weTotXLyEOi6gtS118gI4+kQcN99/eeD+WI3pIzF0aLWshhZRsAZqfJ5Aa/ePowW7eon8kpsTWg1DCk4z7hwAjm0ijpiroMMZ1dBDf0PtRW+oxRdsqMZqVF8v6U+tI25Oek7oK77w8cD9XncWAEefiKPbt28K3B+z75gho1YMIdololgD1LjcX/jtVbQJ1c9JzgmthiEFp3mcl1XQvqhXRaAWBG2HRLP+40NB5Tkn4HwDJ3lOYLpxBADLe/CfZ5clSrmipgc45HwvgG3YRr1vz/7wRjV0gfD7R/2dkpJTvAA2EWMyRtS6uP51VQ0d0BYczYh+S3a/lbEFGfIJwDJiDNgflwdcLVdAkqseLVPDiWK3OH7FMGqb8qDMJzD/lDt/AGwixmSMKSQrH52vqqEB0yDIRjCi321PF1nRbwacj52wQiOxABhpB0ZtHvhFBpmCdbAUsBSUjLxliABgXCMkmrSPjwbYaOnG6jhX9vleANt5Rb9v91i/MQzJ3kY19NYqTFCROmUDwDDguXRPP73cYKwQniAXb8DCDLNrsRADL8aQFQALmGGh/dZpj6jlBn0dssIasC4V8J31jIqkM7Y2MAPYb0SuVc8sFjAFhGOMhAWsAd/tvZZQBdYFzuTawPkHYD9QLAVUj6YEwAH5BllV8ULhIksLemkHsPs5OdcPSY8C4Bjv2288M3sb1dBFJcvpgw+wpkxqlFEAH6yRSxCq7WckhJeISBZwBYgjRcPrAWoRMWPBfmdNYE9+iVkNQwpOM2YAa5eUU0eJfg94Yi3gKQ8osEoQh4uGkY71gQdTG9p95ZrAAsB2fglaDkMK2O81A1h61AFqHqXf63V9tz1VJOGKdX8jRcNybeABq2W7L86XKyHZ+SVoNQwpOM3jvAOwByKW5X4DFP9+3/EBoAoLsnDXC2sbohEAnO4qaLz3AzTk/PAAjv++XfsBjGpovB47dlzkmRrFC+Cb7vth4P7odtcAxrZaplBBeGHdS1S6d6gEbbm9EL9+BZhX7htOi+pekcerZQi9+SXqWH5QcBswbNYAtvZJCF8tF1Vom/O8AG1/BWLA1rECc9u8F6l13O0ycpbwDcovAcf2gyJ/AHzXN38XuD+69RrAGphymUJA+PZCuahCzUtLZbuuuyC/+wow1768jLY8Ml+1+cplCL35JeqYf1DkWxuwjDKtjkuu/bDz7nfPUeBy4eJP19v+dBtmEk5WJGuDytM+7S9TKPSidcJKCsAh5YLM9aMAONp9O8eF2g9gGNXQ1TU7ZAlSodgBrHoSu8OK4rUBZmg+BqqYVrKk/g0R5Q6g5TvudHolv7MNxylYh+ZnthNzlwEw0sL0JI7NBpgB+QCqiIZH/oFaC+6ltoJb1fXgMd0loCWsPcsPMoCh2AGsehK7w4ritQFmaD6AMMC6+b45tLXHIhnlVt89wemVXPpbcZyEtb38IAM4Lnl6QXvgFmrVbmlBx7GGiVZjkw9ODpQhkb9nmFLo+X4IuVXPSjbInLZUCVoberAvX0/EmiSAhb3lwn77HLssQQB297sK/9nbtochGWN1pOJlpSmrhs4IgBtKxR1bai2k6Tqf5Ue9Y5tPvT9AwO5pmrTlWppyCNNvbqcKB7wKuqdOqblsHbWVCmD7rhmjGcAxeOoMOdOVo2MzqFWntW7E34qrCxX3if0ox3XUWoE/nPXULns6o71XQffC7nJvfs1ufvGaARyDe9dSq76eVONG2qDzqV7k+UuilgVY4Wg6rf35ECqfhqlgm6heRr3IS0G3dcsBb36Haqnaf80Y3TUBnCr7o0N22o1q6CmFs+nECQ/RE1ZsAHbH2F5z1xc843rNfmlr7K2aetKeCEPN/9y4xz1eAfY92tmgr6NBffLQA/qYB2hDi9g++qY4/7c07/C74huikKbIsccKxnZ+nrG/cjINcZyzBKEwyi0n3XC3u8QwJOzX7nntlwL3e8beBk6EYUXAcvsGDd8DdH6qPk6D+sKmR3SeD9N58Y0tt3H8JnH8sZkatr78gibTwBhkmabf+7fFsV1jGJI7xva2f7vWO65X75e2xt6qqSfNNo5T8z8ffcU9XgH2FB3sra+jQd0ybao+Zio1iEijZVGxOP8d2jLzuIR3uRx7rGBs5+cZ+ysn0xDHOUsQCqPcctINd7trD0NK1gzgrHhcwVSq3VmnHmySijcCdiPG0IjYC11rKkjAcNMouZC+WwU9SUWzRwc658tq5oNYmn87rcHEGFvu1dtVVCYBfohqDKx3TJK1ELsbwsx+ZWazMj8WDHjNtgF0mElEbOdTBOxEjHrbSfdAV4NOpuM99vuroHU0u/EhfY4wqpmLy8XecmrH/M6IfM32UBxvwdpZ0EFvB15fbxvwmm2TLt/HYpyXHxGwGzGGRsRe6FoTWQCGV+r51p0q6HUqml1U4pwvq5lH4q+0iXaJCHjZzwuc7R0S4CfogIH1nesIS20c6Rtm9iszm5X5sWDAa7YNoMNMIhLivOuElQozgNNq/zAk43GTptHSFWXqwSaphAHsn77ROsaZcQrHCOABjKOrfW3A+7Bg+3u0Y89TssrZtO/O21smo+CmfQKWlQ/JMm0wtWQnJopjn1JtxjUjaY/Ytd/TBuyDvnnvTwvcDu+8A7AEmoFZ6DHyPY6RNvt8AC4BWJvofMHVqm0X7cAA3fTZamGGpTfJhRtaht9I7XhQUP2bauwvQC2BbAHYga7/fSzb0SyOzzcA+6dvtI5xZo/CMQJ4AGPZTb424H4Aq4h+n58uq5zNhBobX9oho+DmNwUsr5lCG++eRbu3oKRC5WvVsRj/+8cy8dfrbwP2Qd+896cFbkcxA5idaeOZBe0vmDqDps6YQ6dOn9ZPN3ElCmBnmskAh8z/LKNOA+BH5XSUCsDhdahRnFf1sly4YdV7cg00ajw4gEp296WFdX1obvVQWaXddMDumKXhjuuHRLgArn/7WuoxtosMQ9LAUgAW77EdZBtqchvwwrYF4EECtjKyDS+sDdy+pB+1L+5NrcvVsR3lPah10n3UOhILMOgIuBjgRvuwW0YHsKYc4bbFsV1nGJIXwM40kwEOmf9ZRp0awCOnyukoS/vtVwUIo+ODxHm/n087+66k2nlqKdSjY0po65OL5ApIG28ulVXazSMUuO3ryeuHRLgArn97CA28qqsOQ9JO1RJ/ubhUYGe/t3AAhlENvaseCEpO8QL4unvUMCRvdXM4K8ghUp4sAIz6kncP9qApIp+RTahCP05Nh90hR5iaUk3KMcGZC3r9/nnUdI7owPH14vhGqsexIn31rjESwAcP9RERsekhHT+AzQ+KSM4nAMthSP423kBryJnjBr3lAnhMN2rbXCu2mgVU9VCj5WqcLyblUHNBP6/GBS8bQ+ePi/MOyhWg6TyOndudWkaNV/mt+JPI+zpVXa3LGA+A5Q8KZ3844x7yA8B//pIahuStbg5nBTkZKd+hAHxszDRa/98i8nwHUD1LzQXWkCNMTYlJOfqvosqbxXk3LxDvt1CzOPHYejy/o3RIDktaTTseXiUBfGz8XDkmWM2KFT+AzQ+KqM6/NmDVMzd0uFG8TlU+qXR+3FtEAE+aRitWrtZPN3HFC2Anug2sgvYakMbx07feKF4nqU4g7w+g2aiSri1Rv8idNYG9NgCWi/Kf20BLtzxA1e1ELSfnyfT1DdNorzj/0NEJEoqLdvURkLxXQtWtgmYAO9bAku/DVUHbNlXPeB0k4Gg6YS3/NbUW9hWwLVEdrpw1gV3bizHIRfmPz6S2OQXUcYbog4YCal/0GLUOHSPzu1AtgD23F7WO+YMuP8YIhwGuf7sLAtiJbgOroL0GpHH8+uvF66/XkexyNb+YNl4tAHy3WYQ/eOINsxiDXJS/eQ9t/8VUahJ/wG3lm9UxL5bT++L840WrqabPMrUu8F8KJFTdKmgGsKPQXtAM4OjO7r0FDUMyRjX09Flz6exZ8QeShBIGsN72RMESyhpyEoC30KTap2hR3WNUUDFEVkG3nJzqLC8o4Sq+FpoOueDd1YJSnaD6OgB4roa0WpJw0iE5+EsvyF8sI+rmI6N09DyB5mxV5ZmOaJgB7LUGlmfbhrCEsjkf74Xl2F1Epr+l1rnzFHArH3GWFzzXIJ8Odax34Xsev7LQ2Wo+AFyk2oNXCGjPEelVaErAgvxYplBVQX/QMFlO2CGhPeIOVQ7ZRmzfi102aztNAMa62+vLN9DKsjW0avW6hLyidFVM87YnDGC97YmCJZQ15CQAR9NaTLTx0DRae8kKOiau11ax3lleUMIVUfBEF7zvytaes3SoBwC8WUNaLUm4bhKQaxbkr5L5nZlTJqNnRMUbf63Ksx7tyQxgr7wAVmBxFDJ5hpY1ntY7paI+rmlHmHyCHD5vlXYqYBk/y84EGK5Cx9vC2bi37BjV0Lv3IA5MXLEDWEW0EYchWYCbjB7JW+6VU00CjkUioi0Gb6G2eTQFx5sI1yMFWETA8vhz26hSrwk8qU5VR1NLmQVrbGNoEq73DC3ZN4Lm7+xFs7Zjkf7oAP7S97rIaki63Tf8MCTrXBP96qkmJRwLemm4CmEokRPh+iEjAKsjYHn8mTXUhjWBAeClKgqmI0XivYC4+a+L/EY/Rm1YpGGhgLNcpB/Q1OWJAOB0DENqbW2lZ597ie578HF66NGnE/Jd9z5MW7dFn7c9dgCriDbiMCQLcBjHi17McqrJ/qto681DqHqDvuihSirH8SbC9UgBFhGwPL65kfbpNYHXPb5ZVkdT/Q4L1kJyaJLI7+pZVPXaCtp03xxSi/RHB/DFn+yyw5AUaNzozr/tB5M1+QRg6ANW5CjRQM2FmHe2Kp1uQdHr0Mky1OQY4XpgZ/LesmcAuEz82k5G8QAYjiViNHM1Y0YrObWkbNd1o9x0Gtdb0ziGFux6SUDT7qCVuPMCwNoxRYyyTfY6ai18gtqXYyrJGBdbSIXRRlzyJrVg9qyUrZYUH4Db2trohd6v0UOPPU2PP/lcQr73wSeoqhpD6CIrHgDDMUWMaJMVUWjVc8VOdGoi3HQb7ck73yyT01t6Z85K0vnXCcsHl8AhReoYB3w4RkAU8HNhGAOkZPTqz9uGagKgizgEKoP3lkaHG4ZkjGrowtnz6WyLCQXjV+oBDPg+TcsaAF/M4xwMynQaVdJrG8cKCL9Is50F+xN3lwIwqn9F5NsG+AKGWEghCJTpNDp0lbwlp7ZMDYTjA3B7ezuNHDWe3h4wlAYOfichv/H2QNq9u0HnGF4pB7BeZKFagErO4xwAyXRbduZ6S0D4fhEJy85ZAeWM1/kOYGeqxwC5AFLneKtjY4AU4BYS3drnqfcu+MJZQdtVbABO672l0XhmQfttj580jfbtl9UBCSnVAAbwZLVzluBrjEgYi/7P2/m87iEdXF5eDclnrPWLFY6yBV9jQHjxG9Qy/Leqh3RQWYV5NSSvEXVue2qRinwD4Jgp1w1YQzv6rpTjiM0Y4yB33dWQgiAVtgrY2ADQBl8MkEoawC54nevEEQGn9d7S6GgAxrSUk6bPpKPN6A6RmOIF8M33Xx64H8YkGYvqXqZ1TWooURAYM2lE4KUCmHMirB0c7QcFnE8AjrgaEuA75s+qyjns0oIZtPgR0Db3BRWVwwFljvqDQjp/ANzt2zcF7ocBX/RGrsOyghmsdg5nRODoIS3nkZZzSYc62g8Kx3nfBhwRaMoAGY43r2p/DJCKsQo6LICDAB4HgNN6b2l0NABjYYaiJcmtDxwrgNXygcFpMNp85+58TkadGM8bBMRsGBAu2f2m/HEQVO6uBuCwRruvOL+96HU1njcIiNmwgDAi8nBV0V0FwHL5wID9ju8opI3dZtKO10tVFXAAELNhLOCPjmDh2oO7DICjD0NS2x7QSXDpHskeiAKe3hWAIkNK5x2lE1ZEANsAlWWBwq0qlMl7S58jDUOC0QlrWwwdPSIpOoD9w49U72H/FI6o5lWdrrJb9ew3OoCtbRwne0YHVUVnAsDnz5+n02fO0JkzZ8Ma6e3t6OIdn6ICGPuc4UcCRJ5tywOuobbpj+uq5wAQZsuIxpf0o5Z3bg6sis5/APuHH6new/4pHAE4wAnACwJh1iwi8Z1vl9Gme2cHVkV3YQBbbaMOGDWoHLmAk8D0A1Rvh+YTZF/enohWpUVqA5bXcwRY2hF0qDN7b5m3rH4WjmWsYSTFC+Cb7/9eCIABNnR4CgJgLhg/ClY0DBYQDQVwJlZDqtxaRU/3fJF693kjrJ/q2ZtWlMY/sUq8AO557ZdDAQywjfyDhl4OVD37jaroWc+IctrrCSunYxgSfjAtKiqhmbPm0ey5CxLytBlz6OC7agrHSIoXwN2+fWMIgAE2DP1RwPMBMAeMqujtvZcEAphXQ2J3Sk+YXEgLFy+hCxcw1UHiigxg3zjfLffJX6wSwFsx0YVJ+y1Nqx9sRb9q3K573lO03AdF5VdoUsUtNKvuKZmnOv4eWmQf02CnKU+qs9JlHiZN5FV7j3i18/CVZdMdUabPDHWyAN64aQs98PCT1OOZXmF9/8M9qLhkuT4jdkUEMLaN5ZzON6iI0Uy6YTxIRL+zntbRLybJsNJGP0ptQVBc2pNah/6RWuc8Kl7N8d29xy6y05TVeGBj5GHSRF7TuotXOw9fWYb9PmKHrPCOD8BqHHAfuu/BJ+RQpETc7d5HaFtVsuOAfeN8fzFJPj8J4Bsw0YVJe4fKH19i9XpW43bd82bSdh8UlRfQukvG0MbHZ8o81fGTqNI+predprzucStd5mHSRF7dJolXOw9fWa4cF2X6zDDOv05Y7Fx3pGFIYwum0ubKbfrpJq54I2ADYDMNJaLfaZViW0IWHa8U8DDTlYHk8tpbaFCD98tITSlp4DmGDmFGrJOmq10lVVpwtYErJ+jwBf17D+hrObA2AHbLgh8HyxsG0fSY5rD2OlkAV2zYRHff/xg9+kTPsO5+/6NUtHipPiN2xRsBSwB7ZsAC2H4noNef2pe9JoFnZrqC26b9UUFYzmLl6gPxWSp4AphFdAEzYtVs0qmY7UrB1QaunNBDHO9M6KElp7N0YG0ArODrlAVtwRNuFuUN7owV2fED+LkXXhY/mnrQI48/k5C73/doCgAMeyNgA2AzDSWiyvJrxPYvZtB2Gf0q4GGmKwPJ7d3G0LK+aHJzpaaUNPBcTccxI1Y5ZrqCMPmGC1cbuHKCjlX6MK33R+trObA2AHbLUjdoNW3vtUROixl9DusAM4DZmTaeWdB+VD1PnDKDDh/BgmDJKVEAmypodG5aVnuHgN69Cnp1/ghU+KhaNKLRmXJSrU1KLXM1YPW2nPUqFLq2d6FFoHmMc60ph/Bt7k5nKWFvru8pywRaux9twU/K1ZhM+TMxDOnEiZO0vWYH7dhZF9ZIf+99rLAanxICsF0FPVB46K3Uhuh3jj8C1SBcoVYzcud9LpJTTNKe/hqwevvMSmrzQddjkb9cmhAzYeFaAuztZjrL8oEK9ub6/rLItuA+4seCuB/MTa3Ln45hSOfOnaPCGXNo3ITJNHHStIQ8emwBNcYwPDBRAJsqaNn22228C73H/RGo8KLD8lrNk8y+HSQb1uo3a8DqbTnrVSh0bb9bLY5btdq5Vvk0nOlOZylhH1QW/DiQbcHT5f2Y8nfhYUjsXHc4AKP6ed6iYjlnbbJKrg34GQGn52jNrrsdACsAIgo1foA2tIi/7YMPeKLidUcR7R6l6upbaFaDArCKigdRxXFZNGfhBTdSxqL8TbShWkFVXqtuDWEakqNHx6ljLeiGlsW1/YPCe7+hThbA6VRSbcBmzuWhd1LbssEagNi2/QidPybgWzPGC9MqdP57l86XYbtIAviDhlHO9JJy0QV5rF3NjPmfD8m5o+W1MJ3l+gpCH/4LVW97oBtcFm0sh6jvT/6g0O/DOz4AZ1LJtAFX3DFD9Xx+uMABnQIgolDjqdQg/tTOTJzqiYp3LUK0e4qabhtDG3srAKuoeAnt1pPrOQsvOJEyFuU/Rg23WdfqUUdt4thTC8vUsRZ0Q8vi2v5B4b3fMOY24PQ4F5cxzBWHAzCqnzdsMqtkJ6d4AWz3gkb1c1Hdq7S+/l4BNQt6dpvvoW0SkGrVIw1Ja39jvQtgecyhDfhaoL2nsGcnrdbAdOBtA/bARnGM0pHD/UPTfWXB8KhV+96x7q3rAdizPfAaah3ze7Hvbhd6/jZfB5D9RQQq7OxfqRZaqMR2kXx/QfwYukAHqKMJkXwNteNawk41sh+wq9we/B3rH1PLFNrp/rJgeNQCEQWj7HpccFcDsN0LGrNMVT46n+qe8EHPbvOd2KgBKd6/rfdZ+5t7uwCWKyNN3EOtArLvV2LS7kO0SwPTgbcN2NHuPPQnphcHA9gqC4ZH1b66XN2HHhfcZQAc1AtaDcVRyvxQG/8Qn8i9mruig4YhTZqGCHh6TD0sY1EyAEav4hUNg6jcArC32ldYg/a9I4NpTeNYtU9aQbex3q2CBoArT+LLez2t3qfO293g7cBV2WzfdyUV164g+VXx7osCriNohYx6w5RFTw4ip6jcoXpEd3UAt03+k9h3jwKdv9oX1gDuqHia2ovftCbomK6WJ9yA90UKwLJJpFyAUp+zwgdQkX/rJvv5VdH58g3q2OV/EGXBkoTqx0BgWfS1W0fd4nTG6toAnk7Vz5dQXY/JDvQ81b6wBu3JWUvkHM1yn7SCbnNvtwoaAN5Xjne7addb6rwjfb0duPYtsxdPaaTqe2sFsImOjZsj4VrTHVFvmLJob35gjtMjuksD2D/8JrNmACfiiVMKafb8ItlOlQolXgVtJt4YRevrLACbXscm8hQAxnoru+tvopkNiID1DFlOBIwIF52wAOB5VI+/5uNTxbnzqKkdO3V7L3xgBaF2ereMmvW1agvlvncPPk9L9jxFk2XEHKYswipa/z2N364AnIlhSOlUwlXQZuKNGXe60DO9ju3Ic/liFemW/oXaS952AWwi4BJAskgBGA96b4HYLqAOfI/vGePmg05W02aqc2TUrDtZlaxVAF7yG1VW82MgqCwSyrdS68T75bhl3FM6hiFlUslUQW8UUJITb1gRsNPr2ESeGsBHeo8Uka7YNsOUnAgYES46YQHAm+kQ1gwVrNjebzM1o3uFae+Fh9fKv+UjMmrGPnGtezfKfcfGzKKtTxXqquowZRFWPxZG0upbFIC77DCk0HG1AOKpgCUBfeNn7fG7cgIL+xwhAN2KrIMB78tTHqMBXGMm2YDcsbqB53nGEtvWk2mst/OyJvKAnck8XHnhr8qjZO7RziPWsqTWmHxjXblb9ZqsogNYLUMo207tYUhVT9PCuj4KjCGRpgafhKFqAz7x/js6TQPYaQMWEXDVGPGbW4D10Hrx7xHaqztUqaUK0ear86qvFNuqWtrppHV0p9gHKOOY3wlQirLYVeCessC30PT6Ic6kHFNEmhvdB7tTA1gvQ+gdhiT2iwiydfStAZGmBp+EIfwsnRf/zy+Iz7Rd9pTWAJZtwFj3F+ertX2JDjtrA6tlCkX6NJOPuIY8R0TITietngLAqoNXR4kA8PAbNXBNlO0vyx+pdfEQapvznIqAzbKJ/nsOcWcGsFqGULad2sOQflcoVxySQA2JNDX4JAxVG/DZhctUmgGw0wYsIuDfrxZ/deIvbxb+Ck/Re7pDlVqqEG2+Oq/e+JtV1dJOJ60iVaNxRIJ8hBqG5Bn2ZJcFHkPlTy11IuB1Is2N7iO4swMYDy5yBKyBEjBBhg1ReY45xkDMpBvwmm0DaA9EjVXe/gjYhpznWiHH60kyAsEXmpeaUMNsa9hbwFU/SLzpzrUcWJv0eMqSuP3DkND7GYsvNDZZP3CSVCwAto3/R3hF7+eS+jejznyFlYkWH9olr6XagQFg3evZ1wv6NH6Sy57Q5ny13+mM5WlPdtOhU0eHCqg+Q6t2dhcAftpTbW0bM2Nhukx0HsP0mf77C3KnBrDPEsB4j3mfJ98XfearFUOotQw/fNAOLLYlgItkJGv3gkYUS60VdM45Vx3jdsYSdtqTvcdAFzb3EOUSoBx1P7VFmgpz2SBqK3qdWoYJYCOK991fsDs3gG3j+eEV1c9be2DRhcgzX2FRhspJCpKyjVcCWPd69vWCbpHVUGYIknuc0xnLtCcjHysdai1eLqFa++BEWna1t9ra4/6raccbpeJeZxKmz/TfX1h3FQDbUFHgcSGmbMFLg8kFmR9soaBzHQxgz7H2FJT2e8cqj9D8g64bqSzC/mv5YOoBeFxlSdx4ZvY2qp9nzl1Abe2om02NEgUw2lBl+68AbBDolM3Qnxdowbs79BWV7HHABsCIotyez8pq0X21SD+2vQv4HxLR8S1UgUZgep927HmYpm1Ghy3xpWLl4bXVDiyi4C67GpKIINtmiqhWADYQdLCErYDsOzdRy3JvrYsZBywBvF6PET5iwVZYjffFmGB3n3cB/3fp/KqB+riDdH6qyG/8I5HLJKPjgQLUqh24q66GhA5Y1S+USMAGgg7W0e6me2bTprGoW3ZljwM2AMbfn9vzWVktuq8W6ce2dwH/EyI6HkO7a/H+FB14bgqV/1RE53cv9eQRYlGuzffPlcDu0sOQggAcAsCQqM4CZ0iEC8j5t8NBKT4AO1NCBsjzo0HaXw7Yfz1znC3rWlbUL51wWRK3H8Cofl61VlXZpUrxAtheDQmdnhDhhkJOWUab+0aKY5+hhbte0vt1FbS0O+bXC9ZQuVGv1/6hRiOqe0ePyveLqLz+dRnFmx8UkZxPAFarIV0vexG3LXgp8sILGHu76DV5PDo+qX2metidaMML1VC5Ea/XIUONBv6CWgvuiR6VLxdR+YRu4vir3R8UEZ0/ADarIVXcKaLNV5ZHXHihDtHm66Xi+EK5Nq/cb6qgpd0xv16whsqNer32DzVaefOcyD8KhFHmyscXyB8R5gdFVOdbGzDc6QAccxVvNAC74HWu779WNACnuLo5yDaATfXznr37ZLlTpXgBDKPqFuvsrmkcIyEbBDkYcC7dO0SCbuEu3V4cePw8akKfspaygDRTXR2U5nrBrt4SknI5xIB02wD00t1vd0kAS6PqdtiNcr1dCdkgyMEiEm2b8zy19BdgHPVHtc8BsHEBdaAGApNrePbDRaqKOTDNWOUnF9/v/3NqHXObukbIdSwLQLdNe1hWo3c1AEtj5aO7Z8n1diMtOwgQ1ry0jCr+PF21F2O/B8DGm6kZf2T1OwLSTHV1UJqwzg+AL8d1HtTt0oHXUUa1edUzi2U1epcBcPRe0AEAjqkKOjMA9ryP6qDrWvuQlx+g/mv50lXUm0hZErc9DKlg6gwqnD2fWlpknWzKlBCAa9XiC6heDgaqC7ple/rTzNoeboetoONlhyx3Niu/VXQcPh1GeQDU+bt6xVSu5Q0D5X10SQCjAxMWX5DjeqOArvAJaun3M2odHQbAcorKZqfzld8qOg6f7gHwgF9Qyzs3UXvJW1F+GIhyzXxa3Mc1XRLAqLqViy/Y43oDDNBVP1dM5bdNiwxg2SHLnc3KbxUdh0+HkT9Aj+puOdwp4g8DUa5eanEGBnAkAOt9djQozzFwyiSATVlsMMp0f6QLq7xsSHrK7QeovA/I5BVctsTKkhqPK5hGpavWylKkUolUQQNciDQjVT/DSMdavNEALNt5PZ2vfNadr/ztw7YNgAFLtSZxeACjXAApqsbzfhiSz7IKWk7AISLNaOv+LhcR8OQHIgJYtt+esTtf+aw7Xnk6Y3ks8hN5yrG9WPN3yK/UmsSRAIxyzVML9ef/MCSvUQUNcG3GwvtR1v1FBLztqUVRASzbeT2dr3zWna/87cOORZ4SwCKiBSijrUmMNLVQf2HXXg0pOoDd/Y5s6CQFYKstVZYhGoBhX1nCAk/nZfcWtsstLO/dEa7hv77aVhLXwTAkTx6Ry4L8XYAnb7T/1tVjIt3UKpFOWADd4vrXYgJwcf3rAsBPhgdwSM/mYPs7Y3k9QbYxm+UGy/a9E7FsakasEfqeoveEzicAy4hxgADwhLskyAIBZ4y21ondwwM4pFdzsIM6Y7k2AP6jLBfK2LagT+QfByKtbeHLamiVnhErsvMHwHh+agasBdEBLNK3Pr4wMoBDejYH298Zy2MR7ToAFmWM2jYt0na8ukJAVdyTnhErqjs7gPHg/ADOX0cGf0LGjwEfxNNtMwypYNpMmjZzLp0+Lbv7plSJABgRMCLbqAAWYCyqe8UF8NFGAdrwkWnclvnhPQDcR5YLQAUkIwMYQ5FGiWN7yuOD7tN2XgJ40r0xAHgwtY77iwvgqnq6UO2NgJMy8qsCgAeJ/G9VAB50HbXNfSFy2RAdYyiSiJa7JoD1EKQYALzlkfkugBe9T6eKgo9NyMhPgBudvbY8qAEsolq0O0csmzh+5xsr5TzWMQ9FYgB3JicJ4JDqZBXtpjKijcV4ZnhF56tlpb41wFKkRAG8ZPdbMQEY4AW8FtbNkZ2pUgdg1TnLAbC4DsqFDmKle4dGBfCaxtHifp+nl7riMCQBurYpD8QG4DF/Up2jRg+VHapSB+AilZ8BMK5jADynZ3QAL+4r7vc3VPzgJYH36XX+AXjbU0WyijkQcMYSjPM0gDeKbzTxrZYyAKvOWRLAAL0GcIUA6vYXl0YuGwD8pgCwuN/h1/QKvM8QM4A7k5OPgJ3qca1Mwxc2AMbiC7U763RJUqtE24CX7nk7NgDLquH0AhjXQZu0A+CGITEAeIy8X3zGQfdpO+/agAHgqQ/JXs6BgJO2ItOMAPg2BWCMT579bOSyAcDFb1LLsN+qHxQB9+l1nrUBA8BP5xiAH5qnAPwXAeBesQC4TPbkxvMLus8Q52MbMDu3jf+c6P08pXA2nTjp/UGQKsULYDhuAO9ZLv9YHVkdrvzjf+2OVirNbvdV0G1paZTtxo5EfmUOgDFByOCIY4G7MoClJYAfjgHAA2XVc8vEaWo4kZHV6co/BtjubKXS7LbfIpnPB0fq1cxZRmc2UNvYP7sAnvV0bAAe/rsuB2A4dgCvksOCyp+rkQsmOLI6XPnH/9odrVSa3e6roNtW/75sN3Yk8qt9eL4F4CUMYL8CV0Ni57QxDAnPrHhpqfjC8nxlpUwZAXCYCDhkeFFIb2c1Pthsy+MdePsj4Fc4Ao4LwMlHwCFDjEJ6PKsxwmZbHu/Au0hHwOI9rjP2disCfoYj4AhOVQQcMrwopLezGh9stuXxDrx9EbAN4N4M4BAxgDun0fu5art3GsdUKtEq6JKk24B1NOsfWiTHBFtRr7ON4+2xwKEARi9opw1YfFGo9uFQKwCr+aC//v1/D7xP2/lYBd06Odk24CIVzfqHF8lxwVbU62zjeHs8sDrfATA6ewHAaAPeUEMXtkcDsGoD7pLDkADgJ6MDWHaOeigcgHU06x9aJMcEW1Gvs43j7bHAPgA/YgEYbcDFR2WaJ29jCWC0Ac/s2sOQ2LltzH6F9X+bj2GxsPQo0U5YJfV9YwKw2wvaB+Bwk28EDEtSQ5CEPLNheQFcVPeqgORTsowr9y5x0tzjXeN43HeX7gWNKR/j6gXtA3C4CTgChiapYUhCnhmxigIAfLUA8NtyTuKoAO7SvaALaesTCyP3NBZGeqXTC9oH4HCTbwQMS1JDkIQ8s2F5AYzrAMAYVlTTp9pJc493jePlggyyF3TwfYaYO2GxM+1nnutFi0qW0YUL+KpKjxIBsBwHXBfDOGA953J4AIeXB576WC9QwwN41b5lkQEsyt3lxwGPvzM2ADvjgIMAHF6escH6WM8+G8C4zvg7FIAH99MAjjIOeMHL4lgBVh4HHNYSjM444CAAh5cHnvpYL1DDAFiUsfbV7VEBXMvjgNm5bjyzym3V+gmmR4lGwIvkxBrBPZq9HauaqfYAOmGdkh1Bmo9qcJ6yI2AXpsF5CNCcf1f8a1VNH2rUa9C6OnDgKZrbsFL8rrcUMMMWAIxqalRXd8nVkDAT1ug/qUjSBzdvp6pjdH5NiQDlfjo/SwHYiW6dCLjIBWlgHuKccyL9CI7XVdM6SrbVUSYAXDBd5uUo3Axb4oeDnKN60HVU/NAPA+/T6zwDMGbCwpzLA4IB5+1YdZoODEcnrFYV2RZpcFbaEbAL0+A8xPNpPib+taqmJx4N+ftrHiEA3Ls2pIOWf4YtVJ1vf2mpHAPcpVdDYueuUf2MZ/be+0f1E0yP4gUwpm5EuYyfe7ubA7brbrqMuhch1yLqjrR+3ahYrwVM9J74+hUp3buLVKKahaMc6F53Ux+5r6i7ynNQORYmVXB+cI4AdaMaVoYOIe+V93arqa1zLlIXpoMHVQSMNaOcNOGeb99llfNyZ/+H//5vA+/Tdj4BGG2m5t7hUU/e6oBt+DrkqJ6dTJuySV6DBIDn395DPiM8GXyuo3roiLiqiDbrfTjn0gF4yu86VdPPFasfUo0D/kxIOl6+QkPcOk8/u4ah3xBlVBHw5r6XeMvZQ6/GJHzb1W7aP/7dX4XcY6jzB8BoM7U/l9dvedYB243fu8bz94e0rZPVWsBERz1/f7uGTHOge+P33vT8/Y2Z957YUnB+bEKT5+/v6LyBTjV10N9f8ygVAVfYacKv/eEZt5w/uNbZ//d//eHA+wwxtwGzM+kJk9VKIemsfobiBbAxouDi+jfkcB9UAUu4We23qH5e2zhWrgW89H00AqoIuOXkJge8bi9oNwI27b3nTqNzlhUZy2po/CoXUbB8/774ba86caEMmBgEVdAo19I9i9zzNHSNceyqfSNp7s7Y2n/hfAKwY9kOfDfJpf8QCfvbbpcPpvaSt6l1M9aRbaLzMxVwIXOMinRPW+cV6WNOagCr7QuNOvqVUTOemumUpTtxrRhCrVMeUFXQA95UVdA1w1U5/C4dSm2LXlH3ilWdgu4txPkDYGOnHRgL8vfXVdF2+y2qp98qk4sjVC/AnLkqAm4rb3DA6/aCdiNg097bUYXOWVZkLKuhkYOIguX7U/JvHZ24ENFWPV0kq6BRrqpnKt3zNHSN6watoR2vr4iv/Rfu7ADmXtCdy5h84zvf/a5+eulTogCGUYUL8BmwoecxAFmvx+BivmjZM3nPCvEHeZSarcGIxzUc/VXNCrIq+vUs0mCGKOHbuaVWAtbRuSpapwEMqM7dMV3E2wLAzQWqXE0T5SuMeaLn7+wlQR10T0HOSwALIGHIj+wNDbBtxzzju+k82oVLh8l9cs3dyYUClALAs/7odqZqtccBA6i22umCjn7l8ahGduCuly6UqqcOk9+ZjXJYlN0Jq2Pj8+rHAYwy6feYJ7plxO9l2YPvK8j5B2AYVdFYbMGADT2PEekeEu+xT665+xcBxRdQBX2KZKuP1lkNR39Vs4Ksin49izRouLfL308HJWAdiWPq9PKCEqp3lcvFbU4VizKJHwho85Wvwmj73XTfbFn2oHsKawYwO1NGz+cJUwrp0GHzDZU+JQNgGBNfYCWipXv60YbjaCfaQ9V7+st9BnIGwOHae0Mj3fByz9NrCFtCG7Aq0zRC3Hbo0BtyUg609y5vGCQ7hM1FehzwhfMTwLCAMCLhkX+gtprDIrcaOj/neWqd/rhaHnDgNdQydYYDYE/HKQ1gz76YO2bZIFbqWKsBrKugO0p+KTuAYVKOtrnPU9vMp1SHMCzAEBd84fwEMGCHiHPzfXPk+rr1q+TCzNQoIIX1eQ3kDIBle2//0Pbe0Eg3vNzz9BrClmQbMK53R7n8ez4+aYGclKPmpaW0/YUlskMYOl7FDV+Yq6DZmTLgO3fhYjp//rx+eulTsgCGATRZ/XuwRuT4Hu3Yo6qCnfS4ARwwPCmCEdlWyS/0I7SzAddUAAaQUQ5E6qaMsVY7285fAGsDaEXrRW4CtFOuk1B2IBc3gCOt/Rvs86iuoMN0vsACcDF+HIhtlANVzfgxICPkWHo9+52nANYG0GT170gs8XaKDj6vxuM66XEDOGB4UgSjCroRf/oi7j3YG9dUAAaQZTnuEOXTZYyr2tk2d8JiZ8qofl6/wXSASa9SAWDXCnzoCGXvX/Y+vmG9APZMwOEZ+xsE6MgGgJfsWUhYQkNdO7gciTrvASxtIk8v4Fo34lP1Atgz+Yan7VilewEdg1eUqGsXeSNgtxyJQNd2fgPYtQbfKO/+6oUSrx4Aeybg8Iz9DQJ0ZMs24GcqrWsHlyMpM4DZmTB6P6MDVtOBg/KZpVupBfCztPwoYPuejkSFG0rlH7QLYF117AwPcquSDXTdzlkuZFXnLL3PFyVLAB9G9OWNgE8dHegpW6LuGgA2sD1A56fqfTL6hQyAddWxMzzIrUo20A2ZnlJYtR3rfUFR8vbdYp83Ar6w8SFP2ZJzVwGwgO0iBVsViQr3rpU/bl0A66pjZ3iQW5VsoOt2znIhqzpn6X2+KFkCeBp6W3sj4NZFJZ6yJeV8APCocZMkhNm56zETptCMOQuovb09IwBe1TiSXiq7WAD4Dpq/s7eETdKWVdGuDr5fSqclgCfI3tHrdZRr5IwNPop05a0hnbMaqU6nSYe0FTfTjj1PO2XYqKgvfuqvpOV22RLwvB3P0ezapwSAL5Htybmkjn0b6MzjnxIAvpJahv1GtZEm4xIM4HLVsXGmgLAA8OxbSS7Gv7xYQ1npQrXalhN0IF3YPw5Y9nrWadLV/rbiY3S++GFVzSzK0A4ey90zqdVfvoT8K+FfCgD/C7UVPqEzzw1JAF8xnNbcKAB892zZRpq0R+GHlKvmhaYKerXqHa2jYCNnbHAR0pRDO2cdpXd1mnSRf3jkaTr4wnSnDLsr9e5DtVRtly1Rd5ulAPzsYp1x+pXSb99777tfTuqPdWW/dfG35Ze78dv9B8r9nJb9tMVLVlBVdQ1dddVV9NGPflQ/vfRp7f5x9NrqH9D4yttltIdIL9WeWb9M/IG/LwG8TgBYTeCROlc0TZJzU8+oeTzw+ska8EXeb669nFbvG6k/udxQR+MWOvP05+jsG5epaA9tpqm06QU98w8qWgVATeSaKsthSA/KGbcCy5C0VRvymSf/TS51mEs623icVv5sFK359XgZ6aFTVaqtVkMyEbAb1abKdYNEBPx0EZX/aWrg9VPivxTKHypY6CFTSn/4w+ryWrt/jATw2+t+TP3W/XdKPbFpv76KAAUdos3Vv6HhG9LgjTfSoPJrxTV/ElKG1Pkn9Mqq78gq+1ySBPCT/y7hcubpz6bULSsa9FWIPtjwazrb57/S5O/Qmee/QmeeEvcRUI6U+Kn/oNMPfZTa5uQggH86kpZ+f7CM8FLp8kkYlaB0gU5S4/1jqOya1HuVcOlPRtDyHw0NLEdK/KNhVHLxAAYwK7+0vmmChMvQDb+kIRWpdD9CTeKxgw/RkOoZdExEURuqr6VBFenwNTS44joakvJ7sCzyfmvdlbLGIJfUsb+Szr7wVTrb+xt09sVvCn8rRX5etcVuniu+vPfRueHfpDPiOumyKn9QOVJngLhtfm/1weWIzu4/TqtvGE9lIgoOglviLiXZUjt9NpXdL/6P0HHad+8oWvnz9LjsF6MDypBar7hyONW+ulx9cBkQA5iVdrV3nKUz7UeFm1Ps06o36/mgtM7p0+3vy88rp9Rxjj44dUT4vRQbUykItQSldVKfPEwftNqtn9nXBx0XqL35LLUfTbXbVNv8qaC0zum298/Q+dPor50ZMYBZLBaLxcqCGMAsFovFYmVBDGAWi8VisbIgBjCLxWKxWFkQA5jFYrFYrCyIAcxisVgsVhbEAGaxWCwWKwtiALNYLBaLlQUxgFksFovFyoIYwCwWi8ViZUEMYBaLxWKxsiAGMIvFYrFYWRADmMVisVisLIgBzEq7mlsaqa55Fe0+to4dxXXNZXS0ZZ/+5HJDH7Qcp46aJdRRu1R4GTuCz1cvpgvv1upPLjfU0XKOjq7bR++v3kvvr2FH8ntlDXRq53v6k0u/Ugrg5mPHqenAQTpw8BA7h72/6SAdP6GXgsuAVu4bRi+Wfp1eX32JXJg/7d5RRrt2fF9v96Zdogzudm67V+lXaEXDYPXB5Yg6GjbQ6Yf/iU4/8nE6/egn0u+CEjpfYLYfovOiDO52LvuTdOqev6K26Y+qDy5HdLqhmZZdOpRKvtWfSv5rAC35r4Hp9Qv1dPgFs11Mh0UZ3O1c9gAq+vKbtO3pIvXBZUApBXDZmnX0mX//D7r8iqto4pRC6W733EcXXXSR43xI+8pXv+akPfNcr06Z9s1vfYs++EA9t9LSUvUmTVrXNIH6rrmMBpZfTUM33EBDK36ZRvejPeKae+rDbeeqb6AhFdfT62t+SGv3j5WfW66oY/9WOtPz83Tm+S/T2RcvDlmEPrVWi/R3zDLX8W/nsHt/k04//i/UNu8F+bnlirAgf9m1Y6j0xyPE69jAhehTZ7VI//tvhtvObS/74RCqeXmZ/NwyoZQCePW6cvnlPmnaTHYOu2DqTJo8fSYdO35CPjc8s3RqTeNoemX1d2nUpv+hqVUP0ORt96bRY6lRXLOxMdx2bnrKtvuoYGt3en31D6ls3zvyc8sVdTRuojNP/hudffNKahl2I7UM+VUa3U8Bt+SGMNu56l8L30Bnenya2mY+JT+3XNGZxmMSvmtunEgb75lNG7vNTKPL6Zi45rHR4bZz2N1n0YorhlP18yXyc8uE0gLgydNnsXPcYydOpe21O+VzSzeAVzeOopdX/ReN3HQzTam6jyZtuzs93rWY1E8KrdbFtHDbGAXgw960xkbvuQsPH9IpSicOv+RJT7cnb7uHJm7tJquhUWWfS+rYt5HOPPGvdLbvFdQyVIBm8C/T46kz6IK+plTzDGodrAG80ZvWUeI9t3XjAZ2idGHjQ5709Fv8QBh8vficPkVtM3roUuSGzuw7RiuufIfW/GaChMyGO2ekx71rqVVfU+pQLVXfWU7N4m3zIm9a8yjvudWLTukUpdZFJZ70jPiumbT8smFU1bNYlyL9SjmAf33j7wK/8Nm55fGTplPJMlX1nDcAltbAbfS+im8Dqt7VXUDuLponYXuIqnbeJbfn622kyzw0yDMJYQawsQIuWkcUZNU20QE6P/V6ahl4LbVWNIntJjo/+VqxfY27PUWkIw8N8sxCmAGsrIE7yvtKdIoO9p5BFX8ppOoF6H8itl8o9G730nlokGccwvkAYHyxB33hs3PLBeJLakrhbDp56jRdddVV+gmmR9kBsHf7xOHeVCAAV7j9UZq/t4xOi32HD79JxfXzBXrFn/97b1HBNgD6TnVeY6XYW0mrPXmnzwxgY1Pl7N2+sOF+ahl0HbWM/AO1LixWgC5/WsBuikqvfFakA9DXqPNKysXecmr35J1OM4CVDXi92y0LBUzvKKTN98+hbf3qJWBPzlhC1c9tlT92W0uWy/SK2wvVeaNQo3GAdnvyTrMZwOxMelzBVNqxq14/vfQpmwAu0NsHmp6g5XsG0Lr946m8abX6kmieROXNEs/UdGgCrWgYQrNrn5ZRccHOIvnF4K+qTpcZwMY+AA96W22vuJXa5r5A7UsHUPuKEhXhbh9C7dvRxe6YgPFAapv/IrWO+4uC8JRCeYy/qjp9ZgAr+wB8h9o+Nn4u1by0jHb1W0V1A3eKeFf86C1eTXXFR8W7s9Q8cRXVvrKctjwyX0bFFb1qJKT9VdVpNVdBszPp8ZOm0bLSVfrppU9ZrYLeN0pGuM1Hy8QXgQDtSexVOn10PK076m4HiQGcHQDLCLcYEe1beruZOvYCttAhmX6hagCdO9KudoURAzjLVdAjyuUP2VNFOwR0BWjL0SdaqWXRKtq1yN0OEgM4DnEnrM5lVENPmzmHihYv1k8wPcomgA8dmqe+CCSAhc5to8r96n2zAHBlyznxroNOvS9gLKLj9Ye2UYvYc+bYeFlljWrp4Ouk1gxgYxvA11DrtAIZyWKbzlTQOUTAS4tUBHwETxEAFnBeL/avr5DHfbBvGrXNekZVWaNaOvA6qTYDWNkL4BPTKlW0KwGMhEba10+9PyUAvK8eT/sCtc4XMBbR8a6JjfKJtq5aRxV3iPzgwOukwQxgdqaNaui87IQlIt+D4rW5WVc3awC3nJwnQGsArF7xFQAYA8DSMipupMpdLwko6jbhNJsBbGwBuKybU90swdpQoKqgNYDVvlUKxiIalmlVaFKpp/MrhlHr1IeoZYBuE067GcDKJvJdT8fF66liXd28SEG3rXyzAK0BsHrF8waMJYBhGRUfpcZnitw24UyYAczOtFENnYsA7v7SVbJcxlf86ksxpt2h93cnzGdTPvAaB7Y14rWou3veH4asFntO0KHTJ2jcuGHO/osuHUBqUMsJqql/WOR5hZsmHHtZVNp/fOnjzr5wzjcAj7j1Ys/n8qcffCbGtD+IferZ4Vnd9oufO7DdO+UW97zuOKJRRr7nGprF8xui9otnBwRvHny7+LeZzs+4mUbc8k33POHYy3IxffPf/sHZjuz8AvALV9zv+Vyu/8JVMaY9r/erZ1jR+zcObDEjnf3398fX14s9Z+lE1Vnx/EY4+/EM8eMZae++Moeev8w7EVLsZVFpX/z4Z519Ec1twOxMG9XQ+E969iwqXtOjzEbAd1OZNeD3uI5yTbSrIl39/lTk9t/TzZNocd1rSUfB+HyD9tvmCNh1u+kX2LqJzlnRrhPl6n2RhSh4KLUVPp5UFIxnF7Q/1BwBG9dv1hcWOqujXBPtqkhXv6+M3P7bWryGqp8rFlHw9MDrxGo8w6D9Ic4HAHMv6M7nL3/lq7SnIX0LAMQL4Bvv+U7g/lhdsK0bLW8otoBrQTekqhk9oK19lsubCqhs73CaXHVPUm3BX/nuvwbut51PAO55zRcD98fsQarjlezlbLf5OgAWllXNuu3X7PN7+WBqW/Sqmqkqwbbgrgjgbt++KXB/rK64o5Bq+lRbwLWgG1LVrHpAO/ss1w1YTTteL6UN3WYm1Rb8nU99LXB/iBnA7GwY7cBla1AdlB7FC+BYIsZwBnynVN1Pq/ctjw7gwH2u1++fIF7H0fTqh2WHrKDrpcr5BODYoRVgdJwaNkABt3qQhmlRKIAD9/k9ULg/tYz4HzmBR+D1oviKL3w8cH+o8wfAMUeMQRbwxTV2vFETHcCB+0K96b45cmhS4PVSaa6CZmfDqIaeOWcBtba16SeZWmUUwAJi07c/QmsbV8YA4PFUeVLOeeWJgnfJ2ng1NhgQnlnzhIDjXYHXS5UZwNoA5YhBMQBYtf2KJ+qJgs8fQYnNPgHgZYOodcyfEgZw7GYAwwDlpntn0863amMA8CraV35W7PVGwe/KJgi9r/9q2vLQPAZwLOJOWJ3Tz/V6SXbG2teIKf1Sr0wDuDAOAMMKwrYaaZdMUwCeVdMjKQD3HPPLwP22GcDaEsCDNYARwQKkRWGjXQVhW/V03kkHgAcKAN8m8k13b2gGMBwvgGEFYVvv07smPQUAHn5t78D9IWYA544XliwN3J+PxjNDNfTa9Rv0k0ytMtkGjCporLiEa65vmhgC23hsqqALqx9Nqgo6lh8U3AasLaugb6T2xX1l9OoHblwW8MVry8jEq6CLH7o0cH+ouQ1YWldB7+y7Urbh+mEbl/urV0xfmQyAY/5B0RUAvLAGv4NEjLE+OD37XkrVJ4lO1hgAV4h46BRVl/iPy4bTUxY8M6wZPHveImpvjzyzUCKKF8DJGZ2lustF7dGJKgissRoAX7XvHZpcdW9SnbC6GoCT8/USwm3ze1P7ctMJK0EvFwAvel2VmTthxQzgZC07Yb28nOoGJgdg2QnrjVK5VCDAHnStWNylABy5DRgAEXA7KSB8cgctDDwm2/YDOP9tfjRNmDydmg6oEXipVGYBfDdN2HonLdr1kgDwpECwxuqKpslUXP+GACMPQ8ocgIUHXE2tUx6k9hVDg8EaqzEMacaTSVU/M4DjN4YNbXuqSAB4TSBYY3XdoNVU/UJJ0u2/XQrAEXtBr1crXKwp2UEno0ZyCtZK4tj1OEeca6V5omiTt3O+AqkjH/BNJK5kyuI7p6lC7PNHnZHy1cfKshrZ50ZLF5afjVfufdplQTnE+xqzDqq9X++CYvih85Wvfk2+ji2YSuUbrEF8KVImq6BhVBdPrX6Q1jSOofX7E62GRvXzBJqx/TEBxuQ6YPEwpDiNaujhv6P2kreofdngYLhGNaqfB1LrqFsYwJmsgoYFMDfePYt2vlkm23CD4BrVqH4W3vzA3KQBzMOQtNc0mchSQSJ8lOlPV8B1Aau2wwM4NH8JXAMjP6wjnuuHnjhUglmdi3tyIecvZ2Lp9n3JdOf4gLJ4ABvlvqMY1dBzFyym8+fP46IpU7wADhsxynV6D1F1o3dx/aB1e1f5+lUFdb5SvZ2NzEINqkd0xYHJtLj+Nb1WsKt0rRHcJTphyXV6D9D5Eu/i+kHr9jqTcWgFdcBSPZ6NmqmjwRobXDqM2qY/Tq0b5B+Qo3jXCOZhSJblOr2n6OAovLoKWrfXnowDCup8pXo7G5mFGlTv57pBahIOtVawq7SuEZzXVdC+qFdFoBYEbYdEs/7jQ0HlOSfgfAMneU5gunEEAMt78J9nlyVKuaKmBzjkfC+AbdhGvW/P/lBPmjaTJggIv3vosMgndUotgJWcVYrkur3WtvBqObJojIyES3a/SdWn8EccNNTI9HYWdlZFOkEHD0+m5Q0DaaGzUL/OO40L9XcdAOs8zSpFct1ea1u4fbfYsftt1RY88yk6JwDigNUDX6vHs5yYAxLHbRDwnduLWjfi76GJzk/Veevrp2eh/q4CYCVnlSK5bq+1Lbx7i9ixpVy2BaMKed+GcEONrN7OzqpI4rgpa2QbcvUifOerhfzt66cNwvncCSs0EguAkXZg1OaBX2SQKVgHSwFLQcnIW4YIAMY1QqJJ+/hogI2WbqyOc2Wf7wWwnVf0+3aPtY1hSOb92IlTacNmBbVUKdUA9gNQgrJ1MS3EduNe8SesoIke0eiQVdy4Tq5w1NysO2XpFY/8UXGdHv/b0NSPJleNlc/gxIkd3iUJE1ion4chaYcBoARl8wxqFTDuKMFiDCJKBjRRFT3oemorWaamojQzY+lVj/xRsYLyMepY1pNahvRXizrs9sE2bQv1dx0A+wEoQXmolqqxPaqZ2g009WpG1YN3yxWOThXp6uiJjYQZB/xR8SEJ5bP03jtLBQzVog6tlYe9SxImsFA/D0MKAYqlgOrRlAA4IN8gqypeKFxkaUEv7QB2Pyfn+iHpUQAc433btp8ZIuD5i4qpowNfX6lRytqANYBD1uiVUAR0zVKEblqBjpCh994bRuv3F1CFXIS/keqbCmRHLeUCKnuvQex/n6p2daOCfTjvuGyP91wvXBkiOOwPCstdog1YAzhkjV4JxebgtGIVIUMXtryi2oTlIvx76Dx6Sa+Ah6oe05WY7v8QnZ8iwF2sIuILa335hStDGPMwJMsawCFr9EooArpmKUIrbSTSlE7NW0G7BphF+I/SIbwfCK9RPZ7nvyf2n6aDvQqpYgS+mFtCrxeuDBEc9geF33kLYA9E/PsNUPz7fccHgCosyMJdL6xtiEYAcLqroPHeD9CQ88MDOP77VrafGaqhC6bMoCPvRZ4oPR7FC+CwlvCzqoSNfQA+dMJutxXR6q4iB5qza5+iVc34Aqin7XsG0rI9/WVb75zaZ2iyzqdqV3enajucGMAJWMJPR7f2fh+AVdWxkYhWHWjeQK1jb6e2GoS6NXR+7gvUNuc5ueBC6/g7dT5NAsDXi/eeBsYQxQpgPLug/aHOHwCHtYSfVSVs7APwyUq7Jk5Eq+I8WeMkoLnl4XlUt/K02DpCTX2WUc2LS6nquWKqfHQ+bRyNfE4KAJs8w4sBHKBwbcAyyrQ6Lrn2w8673z1HgcuFiz9db/vTbZhJOFmRrA0qT/u0v0yh0IvWCSspAIeUCzLXjwLgaPftHOe1/0cTqqE3V1bJK6dCmQHwafnL2NE5XSUtvLAZf/CuTpyoFf9W0qpt3XUnqy20autdOlpWUe+Js1jN1JKp4k7ADGDtcABei/+jXhlAemEsItoN91NLEeYtX0/nZAer9dQ+4GrV01lHvR/sL5fAdoTqbft6cZgBbDkigNvI03XzuK6SFq5e5Z3itmUL+pg00W5UTy8ErJuoHuv+jnSj3ta9sj3IlaniTsBdCsAhvaA9cAu1are0oONYw0SrsckHJwfKkMjfM0wp9Hw/hNyqZyUbZE5bqgStDT3Yl68nYk0SwMLecmG/fY5dliAAu/tdhf/sjc0wJGOMB164eCl1XPB8jSWsVFdB+9uAZacrCUgVAdtttKojlUKzjFp1Hqhgb2zE5BovUbVIRp7qWPE10ubmhe4j8US7QeZhSNo6kvW3ActOV83l8pl0bHXbaBV8BbDXqmrojrX6/O1qkf6OkofovAi5TH5t7wIBp6hDAn6RWrB/q3udRNwVARytCtrfBiw7XUlAqggYz8y00aqOVArNMmrVeeD5qSi2hA6iC4fIUx0r/he87+aFtuN4ot0g8zCkVNgfHbLTZlkNPXUmvX9U/Tklq1R3wlLVzXqfripWkFTQPBewDRlwu+3CKgo2ka/SeTqyT+W98LDad/JdfS1hCfugKDxJd6VOWBKqJgqW1caAKTpfuZA12xc2TpSvkASt7kR1HtAGqGUbsXh1qpxN3up8z7WEJex9+yKZhyFZ1vDEjxwnCtZVxQqSCpr43P3bkANup10YUTAiX2ybiLeDTg1XeVcvUvtaZ6ltWMLevn4qna9V0CkxAzijxqQcW6u2qwebpFIN4MbDBsRKboQa1AYsgLr3Lr1I/yGq2tlN5oNKgqP+OeClGmjV1jv13M9jxBl+2T2gVfSMIU+ecibgrgTgjo0GxEqqulkDOKQNuInOT75WjwsW7xcVqjyW3Ejt6Itl61Cd+MdUSas1hTt223lBdg9oFUHT7n5uGRN21wFw8yIDYiU3Qg1qAxZAHVKoxwWfpIMvCODqfE4HLkHeTPW3T1eTb9xRLv9OvbJ7QKvoGUOePOVM1HnbCSsVZgCnzfYwJOPxk6dTUcly+uADVOQlp5QDOGyVsAIwqpYxfeRE2ZM5vI6+N4pW7RtBK/cOo2WHTQS1gzbUPiPXAHby25fcWsA8DEnb6UwVkGYBWM7bLNt5w+tC5RvUvli46HVq27JT7uuorxb/bqP28XdS6zuDVH5FgHG6lyKEuxCAw1YJKwA3j1TTUaqezOF1av5KOddz7WsrqGa2mVXlEO17dIFcUcnJb0RyM2HxMCR2TjvomaEaGq/Hjvk6IyWgVLcBRwfwPTS79mlachgR0XG5ri+GGlXo4UbrD1epXpnNE+WCC+ubFtCBc6q9CV8AdeKYtY1jqbShREbATfsfFnC8Szr4upEd9geF5a7UBhwRwACm2G4tQ13je9SxWkAW00piqJEZblS+UY0DxnrBy6ZQxxnx/oiaPOaDvdPEMYOpfckild/aB6llxO+pZcA1CYGYhyFZjgZgEbFKYIr0LY/Mp+0z8EzOqJmtMNRIDzeqK9DjgDEuGNsDtoi/RdNSfFwOT9r5dhnVvrJd/r0fGztbAL0w4Skpw/6g8DvfAZyqJf5ycanAznxv4Z4ZqqGra3bop5u44gVwWEcAMOBYIACMpSQw3hegrWharb4QjmJeZ++kG+7MV65OHp1HTQLELSfnyaUIy5tWyfOPHh1LJfV9aVr1Q3Khh3hXRupqAA7rSAA2VcZl3aht4csCoqqjlVqU36wLbNmZ+crVB4IOHzQUqPRlxer87QLaS/pR28wnNYgF4ONYGQnPLmh/qPMHwGEdAcCmyhg/10/NW65AO3AnoTL6VJF3wg1pZ+YrV2cWbZYgbivfLOeBrhug1xBeWCZn1EJUjMh6Q5wrI3UpAAe3AaueuaHDjeJ1qvJJpTv/vYUDMBbpL1lWKp5sctXQKQNwGAOK07c/QssbiiUwW04tcECrFtsPmobS7PMt1C/BbKaoVGkAMqJnRMULdr1IBVu7x7U+MAM4kgUMsfrRiMESwB/snaqiXAFRtdh+0BSUZl+RgqyZEUtC2UxPqdIkkLEuMKLnEgHiyQ+oGbZijIbTBWA07TQ3H6P33z8qOzsm4vfEubEsH5oyAIcxoLjpvjlU06daArO9YosDWrXYftA0lGafb6F+CWYzRaVKA5ARPe98q0yusoTZteKJhrsUgIN7QTOAozt79+YfhmSMaugphbPpBJaPTEIpq4IOsWrrnbujJ63dP05WMzsLLJzbRpUauArCttw5oOXx1rHr9qsomFrK3HRIHLN1/0QJ4mV7Boj7uF9eO7hcXvMwpDBGJAr4TugmotS36TwmQoLOVNA5DVwFYVvu/M8Sxtax7UsLZHU0HSly0yFzDBb4xxKFc1+Qi/7LaumgcllOF4Db2troldfepief6UXPPt8nIT/aoydtj6GGKmVV0H4DhLcXUuVjCyQcMauVs8BCcyPt08BVELblzgEtj7eO3dVPRcFUv8NNh3BMfzVrVs1Ly+RqS7h2YLl87uLDkBRYHIVMnqFljaf1Tqmoj2vaESafIIfPW6WdCljGz7IzAYar0PG2cDbuLbMeVzCVaneiLTVxpawTlmVUA6PaeaFc97dAtuUqgKbfWCe4bO9wWSWd7FrBxl2iE5ZtwHfgNdQ65QHVZpvwsoMJGBBe9Cq1vKPbhoPKp52uYUgA8It9+tJjAqKAcCJ+8NGnqHo7JpWJrJR1wvIZUahc9xfVzYkuO5iAAeHa10tp0z2qbTiobAm561RB+7f9YLImnwAMfcCKHCUaqLkQ885WpdMtKHodOlmGmhwjXA/sTN5b5o1q6KWlZfgAElY6AAzwKfhOku21QaBMp3Fd9KDGusPJrhcMdzkAC/i2mUX3UUUcBMp0Gtctel2uO5zMesGu4wdw7z5v0KNPPEs9nn4hIT/wyJNZAzDApxbdF+DF2r0BoEynAWH0oE4phPO3E5YPLoFDitQxDvhwjIAo4OfCMAZIyejVn7cN1QRAF3EIVAbvLU0OGoZkXDB1Bk2dMYdOnkq8GjrVAEab77wdz6vINwvwNUZ19Mq9Q2ly1T0R24R5GJLPqHae2E1HvlmArzEi4QUvi3v6lYDwdcFljdnxAfjChQt08N1DtL/pADUdOJiQG/c3UUsLukVFVqoBrKqdF4rId01W4GsM+O94dQVt7DYzYpswD0PywcWZ6jFALoDUOd7q2BggBbiFRLf2eeq9C75wVtB2FRuA03pvaXLwM3ONKHhv4351EwkolW3AiDZnbH9MAjCT1c7hjOroJbvf0lFwcO/oaD8o4C7TBoxq51G3UPuS/qpNNgiMmTQgPOsZUS50ygrtHc3DkLwG6DbfP4d2vY1eypmrdg5nRMLbey2JCOBoPygcdykAh60CNjYAtMEXA6SSBrALXuc6cUTAab23NDkSgN0I2LugQTyKF8DhrQCHiTNQBRwExGwYZZkrIvJw7cFdDcBhjd7HAlRtC/oI8KmezjlhAeHWgrtlZO4vM56df1+w8wfAYY31fcVr7avLVdVzABCzYUB46xMLqOLPwRDuUgCOqQ04ItCUATIcb17V/hggFWMVdFgABwE8DgCn9d7S5EgARvS7rHSVuKfElSoAo+p50a4+MuoMAmG2jEgc9zi16oHAqmgGsDaqnqc8pNpfg0CYLaMqvPhNahn2Wx0Ju2VmALvGcKNtT6Pdd00gCLNlROI731ypekYHRMJdCsCxDUNS2x7QSXDpHskeiAKe3hWAIkNK5x2lE1ZEANsAlWWBwq0qlMl7S4/DDUOCs9ELOqgKumDrXTSt+mFau38srd+f/apnv/GjYHH964FRcCaGIe3Zs5fGTZhCk6fOCOuxEybTtm3xz++dkipogO2dm+SkGDlR9ew3qqILnwjpFZ0uAKMNuKFhH9XV76b63XsS8s5d9XT6DMZdRVYqqqABtk33zJLDjbLZ7hvOdYPWUPVzJfJHgr/svBqSsKyahRwwalA5cgEngekHqN4OzSfIvrw9Ea1Ki9QGLK/nCLC0I+hQZ/beMmd3HLDnZuJWvAAOihgBtuL6N3Kq6tk2OoNhLDImBMGPBX/5ozlZAJdXbKLu9z5KDz/+TFh3u/dhWlS0RJ8Ru1LSCUtEvwBczkW/xugMtqQ/tYz8H08UnM5hSC/0fpUeevQpeqzHcwn53gcfp6rqGp1jeKWiExbAhoXzAbogAGbdehgUJgRJuFd0/lZBszujsSBD8dJS+iDDM2H5AYxqXTf6jdDr2Te9JGawctMxq9UJajppjnEn4wiyMwGHljNTVgTjx0FxmCg4mpMH8Ebqds8j9PBjT4f1XfdkCcBO9Pt2+F7PvqklnSklpYvoAma/ajDHuJNxBNmZgEPLmSkrmsNEwbE5fgC/2OcNAdLExwE/kKFxwIh+N94zO3r065teUk4p6aRjVquz1FxujnEn4wiyMwGHljNTVgSjarz6eUTBXRjAeHhBX+bs3HW4YUhyLujtmZ8L2g9gtP0W1b0SOfrV8HVBqaaRNDNaOdueWa+CLeHrnGdPZxl5yBPagtc0jlZtwdvctuBMDEPau69RVjPPmDU3rJG+PYHnmTSA0fY79eHw0a+GrwvKIjmNpJnRytn2zHoVbAlf5zz/dJZRhjyharzkLWoZjrbgeIclxQ/gN94cSD1f6EO9XnwtIT/5bG+q3bFL5xheSQMYY36fXhy545WGrwtKNY2kmdHK2fbMehVsCV/nvODpLAMtouCdb5bJtuANVlswD0Ni57SDnhmqn+HmY8f0001cybQBA2STt91LZfveEQAuCASfmT7SG/EKSyh753wOOSbEOlK25o5ed2ibWj3p6DjruGBjbPD8nb08UbD/B0WQ86kTlqcNGD2fh/yK2he9pjo7hYBPTR/pjXiFJZS9cz6HHBNiHOedO7p9fYVaOamqvxr65Dk+wOJHQuuk++SPBpQ/XcOQMBf06dNn6NSp0wkbY/PPn1drCEVSUm3AWPhAgGnHa6URhh1ZiyjY+yWUvXM+hxwTYh0p27CdqFdPWmjtC2PZI/rJRZ62YP8PirBmALOz4aBnptYDXpaV9YBtA2RYWjA8fIUdQGLbgqRnvwJwLFXJHlvV2ocP9Y069hjlXNEwyLNiUlcDsMcDrqHWsX8W0WWYqSYdQJp9GpKe/UUSwDFXJRtb1doXKvsKMD4ZvQPY8iHUNq+3HjJ1vXx2gfcV4vgAnEnFC2DbANmWh+c5bayBNoD0VxN79isAx1KV7LFVrX2ysCRqBzD8SKh9ebkqvx421aUAnMttwLm4jGEuOAjAqH6urIq/x2yQkgVwSbTOVxq0Rw73l1XA65x2Yhu6sQPYu3hDI9WJ/FEJdmD/41S2950ovbDdzlhmisquDuC2GRE6XxnQVg+ktjnPUXvxW7qduMiCrv0+sr2LN9TTeZP/1reoZfQfRST+amQIm85YI26WbdcM4OlUjc5XkYYeadCenL1MtRM7aTZ0Ywewd/GG9+ldnf+x8XOpVkTiEX8MANBvr6LN6Iylq6G7FIDD9YJWQ3GUMj/Uxj/EJ3Kv5q5m/zAkVD1jAg4sd5YKJVoFjShyctW9CnoRIs/1GpAHD/aUSwY6AE4kAvaco4z8sW9/4wPR26KFkT5/5wvyxwPuo8uuhoQFF4b8Si58EFz9LGwAKSLU1vF3UXuJ7qiVSATsOce/r59cAaktUlu08Yoh1Fpwr/zx0BUB7FRBI4KU1c8rIs96pQF5fNICAT+ro1YiEbDnHO++Y2Nm0bZnoo9DltXQPRY61dA8DEnYP/wms2YAx+MJkwtpflEJdXRghdbklWgnLAznmVGjpp10o9pQlzctoD3t4o/2vTf1Pn1sQBtwVADLc7w9pNframgAeMb2x8WPgcidsQDgJbvfdiLgWJxPAHagJSJIOe2kBFu4DlC6DXjHQGod+QexjSkqxbEBbcBRASzP8fWQdjp4CQCjcxXKE60aWgC4bXZPWf50DUPKpBLthIUIUk472S9y7+e6gZXixzpRa/Fytc8cG9AGHBXA8hxfD+kiVQ19bMxs2oTyRFl5CZ3FtvdeGjgpR0TnaxV06LhaAPFUwJKAvvGz9vhdOYGFfY4QgG5F1sGA9+Upj9EArjGTbEDuWN3A8zxjiW3ryTTW23lZE3nAzmQerrzwV+VRMvdo5xFrWVJjVD9v3LxVXyx5JQrgCVvvkB2aYok45x5U4yEVYAFIBVx/L+j4I2Cdj9DJI6/Lcq3aOyJyRC7S0GkMncfstuBIzksAo/eziCSjTju5fbe6zrLfq+1lxRK4/l7Q8UfA6jzogz0T1fKDIioP3yFMG4Auek3dK6J43/0FOw8BLCLIrU8sjC3inHxIXksCVgJYAdffCzr+CFjnI9RavEyUq5B2vB6pQ5hqB8YxWKRBdiLz3V9Y5wOA8fCCvtS9EbAGSsAEGTZE5TnmGAMxk27Aa7YNoD0QNVZ5+yNgG3Kea4UcryfJCARfaF5qQg2zrWFvAVf9IPGmO9dyYG3S4ylLYraHIaH6eeKUQjp02DeYMgklCmBEkCX1fSMC2IwLnl79MBXur9JXVAodBxwDgIW9bcBq+JEaF3yYtu34i1x8IVKnMFWmcVS4/VE5hrnLroaEJQfR8SlSla8eF9y6bIO+mlLoOOAYACzsbQNWEbQaF9xM52f8D7X0/zm1zXw68o8CXaYWEZHbk3JEdj4CuFCOq404/EhHu5gAY9PYg/qKSqHjgGMAsLC3DVhF0Gpc8Ck68Px0qn5hSUxlMu3APAxJOAjANlQUeFyIKVvw0mByQeYHWyjoXAcD2HOsPQWl/d6xyiM0/6DrRiqLsP9aPph6AB5XWRKz/cwmCPjOXbiYzp9PTfUzlFgbcHcZPZY2DIkCu4lyXV4cO6Pmcb0/chVx/FZARceq8ZW304KdvaNG5etFmefseFZA9U7nB0Uk518bsIgcB11HbQtejB5tLn5dnudUV2sApswyv/7Uilmu+v2MWichKo/SDizKjDbp4gd+4Lm38M6/NuCKO2bIHsUR238x9vaNUgGvGbq6Gvt8xyRrA1SRf/lt02hrj0WRASyMMm99bIH8EWF+UER1VwNwCABDojoLnCERLiDn3w4HpfgA7EwJGSDPjwZpfzlg//XMcbasa1lRv3TCZUnM9jPD3M/lGzbrK6RG8QIYBlCnVN1Pq/eNjFjdCzgv3zNATtYxo+YJvT8dAB4vIloA+C80q/YpHeWGvw7GAy/c9ZKsRu9qAJbGMJ5hN1J70RsKskGQgzHsZ+4Lqrp61B/VvlQDWLc/o425pd/PqXUMhkWhTBGuIwDdNvUh+ewC7y/E+QNg6TsK5bFY9D5ida8AYU2fZbK6evMDc9X+tAJ4Om15KMqwKGFUi1c9s1iWq0sBONwwpE4H4JireKMB2AWvc33/taIBOIXVzUE2AJ40DR2wpsvFvlOphAAsYIQqXPRqjjT9JECHOaIRmc5MO4AflUBFdXe0ciFCxvApVKN3SQCj6lZEnGrxhSigE8CSkSmGCWFfOgHc/xdyiJHT2zrkWG2Ua+aTXRbAqLrddN9s2mn3ag4wQIdqakSmaQOwNvKv+PN02nSvmRYz0g8DUa4X1OIMXQrAsfWCDgBwTFXQmQGw531UB13X2oe8/AD1X8uXrqLeRMqSmM0wJLT9zpq3iNrbz4lrpk6JVEGj6nZWzZMRo18YETAizfQDeIIA8GOyXLiHVTFE5stEZI5IvksOQ8LC+2NuExFulB7HiICnPJB+AIs8UcUtZ7gS99C+OJbI/HkN4Fg6YuVXFTQAvOXBeVQXQ4/jbU8VZQ7AGFrUbWb0yFyk1by0TA6l4mFIwlEBrPfZ0aA8x8ApkwA2ZbHBKNP9kS6s8rIh6Sm3H6DyPiCTV3DZEitLch5XMI3Wrq+QV0+lEumEBdDN3dFTgiwIcMZIn7fjubQDGNEu2pjV2N57aOXeoVEBXCqOUfcUvSd03nXCAoDH3ylBFgg4Y5HeOrF7BgGsFlpoW/CyuHaEtmmR1ragD13xhU/E2BM6vzphoe208tH5kdt/hZFe+cTC9ANY/BBwACzKWPtq5LHJSMMxaJs2M2JFdZeugrb2O7KhkxSArbZUWYZoAIZ9ZQkLPJ1XE87XssstLO/dEa7hv77aVhLXwTAkTx6Ry4L8XYAn7nGTptHexv36GqlTogBeEMMQJEAQU1WibVYC+GgjNR9NIYB1fjaAEdUubxgY8ccByoXOYZhIBMcH3aftvAMwpqCcdE8MAB5MrePuUABesUn1dE4VgKvqdc9pAHiQAPytCsACqG1ze0UuG6LjotflRCJdFcByCFIsAH5kvgvgRe/TqaLgYxMy8lukrrPlQQ3gOwpldBsRwALYiJLjGoqUz52w8teRwZ+Q8WPAB/F0GsOQJmIlndnzqaUVo/BSq0QBjKrlWAA8s6aHBvBkPdQoVQA2Q5cUgHEdtOmifXrZnv4Ry6YAPFLe77Njrg+8T9v5COC2yQ/EBuAxt1FL/zcI/e5TB+Aia+iSBvCYP2kAX6emvYwG4MV9xf3+RnUoC7hPr/MNwNNl1XIsvY3RKUoBeKMIDUR4kDIAu0OXbABXCKBuf3Fp5LIJAO98c6W83+HX9Aq8zxAzgDujkwRwSHWyinZTEdHGajwzVD+XrV4nn2OqlWgb8KK6l6MDGJHp9sfTDGB1nVkWgJfu7hcVwLhvLE2IzzfoPm3nXRswADz1oSgAtiLTtAJYWAJYgH6gAPDAa6lt9jNRxgILABe/ScWPinvuYgCWbcAA8NPRAQzQoa04IwAWoEdkjvbp7b2jjQV2lybE31/QfYaYAdwZnXwE7FSPa2USvrAB8O6GvboEqVW8AIbjBvCOhfKP1ZG17q93Yg3vBB0qzZ56UkG3paVRzojlSOS3tOZJCWB46e63GcCRLAGMeZejAXggtc6a58xYJXVmg7Pur3diDe8EHSrNnnqySObzwZF6OSOWI6wjDACP/bOKgAHgWdEm41AAxrPragCGYwfwKtosItPy52qoVV9Pylr31zuxhneCDpVmTz2poNtW/76cEcuRyK/2YQBYRMAAcC8GcIgitQGzc9f4DzpdfAmePetBTsqUEQCHiYDdxfT1OXqqSRfC3rWE5fEOvO0IGG3NT8lycQQcBCCfTQQcFcDhI2DvYvrCeqpJF8LetYTl8c6i/UWhEfDY210AxxgBM4BjBHCYCDhkMX091aQLYe9awvJ4B96+CPjh+QzgSAKAw66GxM5Zf/krX6UVK1frp5h6xQtgUwUdexvwE2EArKNZ/yL8/gUXnG0cby/GHwHAMbUBjxL3e3/XHIYEAE+JtQ34TwEALlLRrH8Rfv+CC842jrcX41fnewA87i8KwLINuGdMbcBdEcBOFXSsbcBhq6B1NOtfhN+/4IKzjePtxfi9AEZnLwlgtAH3jr0NmIchsXPamP1qZ52aED8dihfA+NID6GLvBf1UMIAlWG2gagcsOajmehZyFm+ALQCL68ypfVoBmHtBR7SElgCdnPIxFgAjMvUDWILVBqp2wJKDaq5nIWfxBrgoDICvFkBFL+gXogO46PUuPQwJS/oBfIGA01aRaRgAS7DaQNUOWHJQzfUs5CzeAAcDmHtBhxFXQXc+F0ybSVNnzKFTp07rp5h6JQrgWMcB4zg1DjgIwOFlA9gc69kXAGBMeQlYqnHAkQGMY9Q9dVEAT7grBgAPEcd1o5Z+rwcAOLxsAJtjPfv8AAbox9+hACzK2Lawj9znHu+zSGtb+DK1DBFg7bLjgBfEBOCtj5txwEEADi8bwOZYz75wABZlrH018hzVSNshxwEDwMH3GeJ8ADAeXtAXPTs3jRqLN/sN0E8wPUoMwHfFPBMWFkcID+CACDjEqh24ucVURZv9YQAsolpEt5HKhnKpmbCwGlIXHIZkZsJCJBkEOGMAeNJ9YQAcEAGHWLUDXziC40M7ZAUCWEAVyw1GBrCeo1pWP3dBAMuZsOZGB/DA1bTtyUXxRcAhVu3Ap+pNVbTZ7wOw+EFgABzLkoRmJixeDYmds0b1M55ZOhUvgNFmijIZP9evmwO26266zJP2fL/uNG/n8xLAP/51TyoS1yvqrtJ6vj3KAaj/vJ5v3+Xk+eAcAd76AXTpRZfSAPE9/l55b51WRuVWfvBdL11Ok6ruobJ9w0Wel4fN8/qbrnD2f+jv/zrwPm3nE4CxiD3ue8Rt35HtqADdbT//vvN5wKN66JWPlg+lP13+JbGvu/PsVFqRBOjmN8KcJ4w8L8UD08+u8ojbZnzbz3t7/i+MevJWGZEDwH+65DMR87TTRtzyjcB7DHX+ABhtpvZn8Potzzpgu/F714SkYcIOAPiXX37V85m/9odpDkD95732h2ecPB+b0OT5+zs6b6BO20GYl8/++3v+sntlGXe8toJu/H74PG/8wbXO/r//6w+H3GOgGcDsTBpr/+IVzyydihfAxqYjVsWBybK3s4GbMTpG4RWLI0yovINm6Ag4dJiRNwpW7b1mnxvlynSnQ5abhvzQFr1w14syAka5sADEhgNTnDxt41is4oQe0IiAg+7N73wCsGMBu9YpD1J76XAV1WrIOdbRccsIrNPbV0bAEqD62JBe0MJmbV+1r8gb5Todstw0pxMXIm3MOY0IGOsUFz6hyqXz9RhLFRb3pZbhv42xAxacPwA2Nh2x6getkb2dDdwc6wgUawFjkYTND2yQwA0dZuSNglV7r9nnRrky3emQ5aYhPxlpi7LITlh/mU5VzxWrcuk8beNY2QHrbnGvsbb/wtwGzM6ksfLR4qXLcxbA6LwEF9e/Lqt0ATb1WiBXQTLVz2ZsLnpDO52pIowDtquZ5fHWsaY62nTGcvOrpjK5vKDqBT1FwHXl3mGiHJOdMqlyTZbwnSmnrbwr8L6CnJcARtspOjwBdmgLBthQ7QvL96h+vl8OC4LbzTD0COOA7WpmCWNn2BGsqqNNZywFayEcs0Jca+pDCsCA6rAbZRtve+kwVTZZLpRRbC9+Qw2NwqQdQfcV6PwDsGw7Fa4WQALUsMIQqnal5TaguEhWV8OYitLpTBVhHLBdzSyPt4411dGmM5adX51eXhC9oHEfcj5oAWGnTLJca2hn35V61qw44AvnA4C5F3Tn8diJU2lbdQ1dddVV+gmmR4kCGJYQFiBDT+clu9+S0IMxEcasWjUxBjo5GQAriIZGy8laRcAKwLJc4nq4l4V1L1Npw2BRpuG0vGGQPGZq1f1xwRfOSwDDgLCAK3o6Y/ILQK9t4SvUNrun6v0M+OI4HJO2xRiEbQDr6+FeWqc8RG3zX6S2RaJM83pRm9gGnOODL5yHAIYFgGV78MPz5NhbQK/2tRVyGBD2IQ3HGQBLiKZhMQbA3qzva66HVZEwVrnm5eWySrqmz3K5jcg3bvjCDGB2pozqZ/ho8zH99NKnZABsDKAZ2Hq33fR0A3jRrj4OgGFEwmpYkqpmdrbFqzkmVuctgI31FJCAlNpG1GtBLtMAhhEJ63HBgdtxOU8BrG2mgHS2xXv/diYBLC0iYbltqpn1NiJk55h4zFXQ7EwZ1c8LFy+lCxfQUpZepQLArgHg0GE92QCw6+AyxeO8B7BjADigV3E2AOzYlCmgXDE7vwHsccCwnqwA2HZAmeI2d8JiZ8qoft68dZt+culVagEc7OwCOHl3HQCHcVYBnAp3IQAHOOsAToUZwOxMGFXPE6cW0uEj78nnlqudsOIxAzh9yg8AD2UAM4Aju7MDuHTVGvlljrGl7Nz1yHGTaM78IurowMCPTAH4OzRq0//IoTmTt92bcqPdFZ2y0DsaPZHVa+q88cB0Wlz3qgR90PWT9ZRt94l7uFsA+JIcBfCn6eybV6oOSlikPtUedD21jr1NglL2TMZrKl02glqnPyZBH3j9pC1+mAy5gc70+NfcBfCNE2nTPbNl56VUu0IADMsFyl7Jg4XxmkLXD11L1c8Vq/bdgOunxOLHyfLLOzGAG/Y1Urfud9Pmym3S3/nud+WXu/HIUWM4LQfSho8YSXv37ZfPDD2gP/rRj8r36dLa/ePojTWX0oD1v6AhFdfT4IrrUuapB5v0VYiOHXyExlX+OS3GXNMjNt1EgyquDSxH8r5e5H2djIDXNI7Wd5Qb6thfSWee+Rydee6LdKb3N+hMr6+nxC1l+/QViC6U3URnX/o2nX37p3S2nzBeU+l+P6Ozr15CZ174WmBZUuXTj/1fapv7nL6r3NDZxuO08uejJITLfjGaVqbQG6Yd11cR1ymcS+t+Pyk9vnkSrb5hvLyPoHKkxD8fTUu/P1gu9p8ppTf0YbGEENG9WPp1Gd29tvr7EjKpcW/aJfI/2vgnuf2qyPsVEWmny6+u+p7v+ql3r9Kv0Iq9g9UHlyPq2LuBzjz8T3T6kY/R6Uc/kSI/ROdF3heW/szd98jH6fRDH02T/5FOP5zK8gf71N1/RW3TH1UfXI7ozN5mWnbpUCr5Zn8q+faAFLqIDov8T48rcPYVf6t/eoyyX5zq8oe66EtvyqFMmRIDmJV2HW89QHuPV1DjiU0p9h6S8+ycDUrrnG44Vk7HWt2oPhf0QetJ6qhbRR31q1PoHWpt30NBaZ3YO0v1vNS5o47Wc3Rs0wFq3rCfmjc2pdDN1C7yb98dlNZJXd5Ip3cfVR9cBsQAZrFYLBYrC2IAs1gsFouVBTGAWSwWi8XKghjALBaLxWJlQQxgFovFYrEyLqL/HwM8LKRoo7fKAAAAAElFTkSuQmCC</SerializedThumbnailImagePng>
</SlideLayoutData>
</file>

<file path=customXml/item88.xml><?xml version="1.0" encoding="utf-8"?>
<ShapeData xmlns="http://firmglobal.com/Confirmit/reporting/powerpoint/09-09-2009" xmlns:i="http://www.w3.org/2001/XMLSchema-instance" i:type="TextData">
  <PowerPointShapeId>ce03f6a8-d98a-4010-9386-5e07877b2032</PowerPointShapeId>
  <ReportId>7e4c9f2d-b76a-4fc4-b77b-4b575acc6be1</ReportId>
  <OriginMode>View</OriginMode>
  <Name>_University_of_Minnesota_2019__Staff_All_NVG_v210__Engagement_Profile__FrustratedPct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a4919909-f748-41af-91e1-ad55c1dba705</TextId>
</ShapeData>
</file>

<file path=customXml/item9.xml><?xml version="1.0" encoding="utf-8"?>
<ShapeData xmlns="http://firmglobal.com/Confirmit/reporting/powerpoint/09-09-2009" xmlns:i="http://www.w3.org/2001/XMLSchema-instance" i:type="TextData">
  <PowerPointShapeId>a44c3e5a-d44d-4001-99bd-3cbf2b7aac02</PowerPointShapeId>
  <ReportId>7e4c9f2d-b76a-4fc4-b77b-4b575acc6be1</ReportId>
  <OriginMode>View</OriginMode>
  <Name>_University_of_Minnesota_2019__Staff_All_NVG_v210__Engagement_Profile__DetachedPct</Name>
  <PageId>47fac210-f813-41bd-9f6a-8038b5a34d7f</PageId>
  <IsUpdatable>true</IsUpdatable>
  <UpdatingMode>PreserveFormatting</UpdatingMode>
  <Origin>Page</Origin>
  <SerializedDynamicReportState>&lt;?xml version="1.0" encoding="utf-16"?&gt;&lt;DynamicReportState xmlns:xsi="http://www.w3.org/2001/XMLSchema-instance" xmlns:xsd="http://www.w3.org/2001/XMLSchema" B="p3093331313"&gt;&lt;Arguments&gt;&lt;Arguments&gt;&lt;Argument Key="ITEM"&gt;&lt;Argument xsi:type="ParameterValueResponse" ValueId="00000000-0000-0000-0000-000000000000" IsIterator="false" Type="String" StringKeyValue="CQ_DM02" StringValue="CQ_DM02" NumericValue="-79228162514264337593543950335" DateValue="0001-01-01T00:00:00" /&gt;&lt;/Argument&gt;&lt;Argument Key="THEME"&gt;&lt;Argument xsi:type="ParameterValueResponse" ValueId="00000000-0000-0000-0000-000000000000" IsIterator="false" Type="String" StringKeyValue="0" StringValue="0" NumericValue="-79228162514264337593543950335" DateValue="0001-01-01T00:00:00" /&gt;&lt;/Argument&gt;&lt;Argument Key="LAST_VISITED_PAGE"&gt;&lt;Argument xsi:type="ParameterValueResponse" ValueId="00000000-0000-0000-0000-000000000000" IsIterator="false" Type="String" StringKeyValue="rr_overall" StringValue="rr_overall" NumericValue="-79228162514264337593543950335" DateValue="0001-01-01T00:00:00" /&gt;&lt;/Argument&gt;&lt;Argument Key="WIDGET"&gt;&lt;Argument xsi:type="ParameterValueResponse" ValueId="00000000-0000-0000-0000-000000000000" IsIterator="false" Type="String" StringKeyValue="2" StringValue="2" NumericValue="-79228162514264337593543950335" DateValue="0001-01-01T00:00:00" /&gt;&lt;/Argument&gt;&lt;Argument Key="ITEM2"&gt;&lt;Argument xsi:type="ParameterValueResponse" ValueId="00000000-0000-0000-0000-000000000000" IsIterator="false" Type="String" StringKeyValue="CQ_IV04" StringValue="CQ_IV04" NumericValue="-79228162514264337593543950335" DateValue="0001-01-01T00:00:00" /&gt;&lt;/Argument&gt;&lt;Argument Key="COMPARATORS_INTERNAL"&gt;&lt;Argument xsi:type="ParameterValueCollection" ValueId="00000000-0000-0000-0000-000000000000" IsIterator="false"&gt;&lt;Values&gt;&lt;ParameterValue xsi:type="ParameterValueResponse" ValueId="00000000-0000-0000-0000-000000000000" IsIterator="false" Type="String" StringKeyValue="001" StringValue="001" NumericValue="-79228162514264337593543950335" DateValue="0001-01-01T00:00:00" /&gt;&lt;ParameterValue xsi:type="ParameterValueResponse" ValueId="00000000-0000-0000-0000-000000000000" IsIterator="false" Type="String" StringKeyValue="002" StringValue="002" NumericValue="-79228162514264337593543950335" DateValue="0001-01-01T00:00:00" /&gt;&lt;ParameterValue xsi:type="ParameterValueResponse" ValueId="00000000-0000-0000-0000-000000000000" IsIterator="false" Type="String" StringKeyValue="101" StringValue="101" NumericValue="-79228162514264337593543950335" DateValue="0001-01-01T00:00:00" /&gt;&lt;ParameterValue xsi:type="ParameterValueResponse" ValueId="00000000-0000-0000-0000-000000000000" IsIterator="false" Type="String" StringKeyValue="102" StringValue="102" NumericValue="-79228162514264337593543950335" DateValue="0001-01-01T00:00:00" /&gt;&lt;ParameterValue xsi:type="ParameterValueResponse" ValueId="00000000-0000-0000-0000-000000000000" IsIterator="false" Type="String" StringKeyValue="103" StringValue="103" NumericValue="-79228162514264337593543950335" DateValue="0001-01-01T00:00:00" /&gt;&lt;/Values&gt;&lt;/Argument&gt;&lt;/Argument&gt;&lt;Argument Key="INTERNAL_BENCHMARK_DATA"&gt;&lt;Argument xsi:type="ParameterValueResponse" ValueId="00000000-0000-0000-0000-000000000000" IsIterator="false" Type="String" StringKeyValue="1" StringValue="1" NumericValue="-79228162514264337593543950335" DateValue="0001-01-01T00:00:00" /&gt;&lt;/Argument&gt;&lt;Argument Key="ITEM_WITH_ENPS"&gt;&lt;Argument xsi:type="ParameterValueResponse" ValueId="00000000-0000-0000-0000-000000000000" IsIterator="false" Type="String" StringKeyValue="CQ_DM02" StringValue="CQ_DM02" NumericValue="-79228162514264337593543950335" DateValue="0001-01-01T00:00:00" /&gt;&lt;/Argument&gt;&lt;Argument Key="COMPARATORS_EXTERNAL"&gt;&lt;Argument xsi:type="ParameterValueCollection" ValueId="00000000-0000-0000-0000-000000000000" IsIterator="false"&gt;&lt;Values /&gt;&lt;/Argument&gt;&lt;/Argument&gt;&lt;Argument Key="DEMOGR_PAGED"&gt;&lt;Argument xsi:type="ParameterValueResponse" ValueId="00000000-0000-0000-0000-000000000000" IsIterator="false" Type="String" StringKeyValue="Orgcode.0" StringValue="Orgcode.0" NumericValue="-79228162514264337593543950335" DateValue="0001-01-01T00:00:00" /&gt;&lt;/Argument&gt;&lt;Argument Key="INIT"&gt;&lt;Argument xsi:type="ParameterValueResponse" ValueId="00000000-0000-0000-0000-000000000000" IsIterator="false" Type="String" StringKeyValue="1" StringValue="1" NumericValue="-79228162514264337593543950335" DateValue="0001-01-01T00:00:00" /&gt;&lt;/Argument&gt;&lt;Argument Key="REPORT_BASE_TOP"&gt;&lt;Argument xsi:type="ParameterValueResponse" ValueId="00000000-0000-0000-0000-000000000000" IsIterator="false" Type="String" StringKeyValue="jquam" StringValue="jquam" NumericValue="-79228162514264337593543950335" DateValue="0001-01-01T00:00:00" /&gt;&lt;/Argument&gt;&lt;Argument Key="RUNONCE"&gt;&lt;Argument xsi:type="ParameterValueResponse" ValueId="00000000-0000-0000-0000-000000000000" IsIterator="false" Type="String" StringKeyValue="1" StringValue="1" NumericValue="-79228162514264337593543950335" DateValue="0001-01-01T00:00:00" /&gt;&lt;/Argument&gt;&lt;Argument Key="DATA"&gt;&lt;Argument xsi:type="ParameterValueResponse" ValueId="00000000-0000-0000-0000-000000000000" IsIterator="false" Type="String" StringKeyValue="fav" StringValue="fav" NumericValue="-79228162514264337593543950335" DateValue="0001-01-01T00:00:00" /&gt;&lt;/Argument&gt;&lt;Argument Key="DEMOGR"&gt;&lt;Argument xsi:type="ParameterValueResponse" ValueId="00000000-0000-0000-0000-000000000000" IsIterator="false" Type="String" StringKeyValue="Orgcode" StringValue="Orgcode" NumericValue="-79228162514264337593543950335" DateValue="0001-01-01T00:00:00" /&gt;&lt;/Argument&gt;&lt;Argument Key="ROLE"&gt;&lt;Argument xsi:type="ParameterValueResponse" ValueId="00000000-0000-0000-0000-000000000000" IsIterator="false" Type="String" StringKeyValue="HGU" StringValue="Korn Ferry User" NumericValue="-79228162514264337593543950335" DateValue="0001-01-01T00:00:00" /&gt;&lt;/Argument&gt;&lt;/Arguments&gt;&lt;/Arguments&gt;&lt;D&gt;&lt;Filters /&gt;&lt;/D&gt;&lt;P&gt;&lt;CurrentHierarchyNodes Id="jquam" IsLeaf="false" HasChildren="true"&gt;&lt;Level TableName="University of Minnesota 2019" /&gt;&lt;/CurrentHierarchyNodes&gt;&lt;NodeType&gt;HierarchyNode&lt;/NodeType&gt;&lt;FormId&gt;Orgcode&lt;/FormId&gt;&lt;/P&gt;&lt;O&gt;&lt;CurrentHierarchyNodes Id="jquam" IsLeaf="false" HasChildren="false"&gt;&lt;Level TableName="University of Minnesota 2019" /&gt;&lt;/CurrentHierarchyNodes&gt;&lt;NodeType&gt;HierarchyNode&lt;/NodeType&gt;&lt;FormId&gt;Orgcode&lt;/FormId&gt;&lt;/O&gt;&lt;ActiveExtendedFilterIds xsi:nil="true" /&gt;&lt;ActiveExtendedFilters xsi:nil="true" /&gt;&lt;pageContext&gt;AAEAAAD/////AQAAAAAAAAAMAgAAAGJGaXJtZ2xvYmFsLkNvbmZpcm1pdC5SZXBvcnRpbmcsIFZlcnNpb249MTguMC4wLjAsIEN1bHR1cmU9bmV1dHJhbCwgUHVibGljS2V5VG9rZW49ODEzNDQ1MGU1YTA1YzBjMQUBAAAAX0Zpcm1nbG9iYWwuQ29uZmlybWl0LlJlcG9ydGluZy5EeW5hbWljVmlld01vZGUuRHluYW1pY1JlcG9ydFN0YXRlK1NlcmlhbGl6YWJsZVNjcmlwdFBhZ2VDb250ZXh0AgAAABFfdmFsaWRhdGlvbkVycm9ycwZfaXRlbXMGA8sBU3lzdGVtLlR1cGxlYDJbW1N5c3RlbS5PYmplY3QsIG1zY29ybGliLCBWZXJzaW9uPTQuMC4wLjAsIEN1bHR1cmU9bmV1dHJhbCwgUHVibGljS2V5VG9rZW49Yjc3YTVjNTYxOTM0ZTA4OV0sW1N5c3RlbS5PYmplY3QsIG1zY29ybGliLCBWZXJzaW9uPTQuMC4wLjAsIEN1bHR1cmU9bmV1dHJhbCwgUHVibGljS2V5VG9rZW49Yjc3YTVjNTYxOTM0ZTA4OV1dW10CAAAACQMAAAAJBAAAABEDAAAAAAAAAAcEAAAAAAEAAAABAAAAA8kBU3lzdGVtLlR1cGxlYDJbW1N5c3RlbS5PYmplY3QsIG1zY29ybGliLCBWZXJzaW9uPTQuMC4wLjAsIEN1bHR1cmU9bmV1dHJhbCwgUHVibGljS2V5VG9rZW49Yjc3YTVjNTYxOTM0ZTA4OV0sW1N5c3RlbS5PYmplY3QsIG1zY29ybGliLCBWZXJzaW9uPTQuMC4wLjAsIEN1bHR1cmU9bmV1dHJhbCwgUHVibGljS2V5VG9rZW49Yjc3YTVjNTYxOTM0ZTA4OV1dCQUAAAAEBQAAAMkBU3lzdGVtLlR1cGxlYDJbW1N5c3RlbS5PYmplY3QsIG1zY29ybGliLCBWZXJzaW9uPTQuMC4wLjAsIEN1bHR1cmU9bmV1dHJhbCwgUHVibGljS2V5VG9rZW49Yjc3YTVjNTYxOTM0ZTA4OV0sW1N5c3RlbS5PYmplY3QsIG1zY29ybGliLCBWZXJzaW9uPTQuMC4wLjAsIEN1bHR1cmU9bmV1dHJhbCwgUHVibGljS2V5VG9rZW49Yjc3YTVjNTYxOTM0ZTA4OV1dAgAAAAdtX0l0ZW0xB21fSXRlbTICAgYGAAAABGRhdGEGBwAAAA9bb2JqZWN0IE9iamVjdF0L&lt;/pageContext&gt;&lt;/DynamicReportState&gt;</SerializedDynamicReportState>
  <OverrideDynamicReportState>false</OverrideDynamicReportState>
  <TextId>ef850b26-45ff-4a04-82d4-60104a40a6b8</TextId>
</ShapeData>
</file>

<file path=customXml/itemProps1.xml><?xml version="1.0" encoding="utf-8"?>
<ds:datastoreItem xmlns:ds="http://schemas.openxmlformats.org/officeDocument/2006/customXml" ds:itemID="{32E3E1B5-D5AA-49E7-B006-105AB15DAF46}">
  <ds:schemaRefs>
    <ds:schemaRef ds:uri="http://firmglobal.com/Confirmit/reporting/powerpoint/09-09-2009"/>
  </ds:schemaRefs>
</ds:datastoreItem>
</file>

<file path=customXml/itemProps10.xml><?xml version="1.0" encoding="utf-8"?>
<ds:datastoreItem xmlns:ds="http://schemas.openxmlformats.org/officeDocument/2006/customXml" ds:itemID="{FF1F01C6-FF92-4596-A095-A16D7B81BD3D}">
  <ds:schemaRefs>
    <ds:schemaRef ds:uri="http://firmglobal.com/Confirmit/reporting/powerpoint/09-09-2009"/>
  </ds:schemaRefs>
</ds:datastoreItem>
</file>

<file path=customXml/itemProps11.xml><?xml version="1.0" encoding="utf-8"?>
<ds:datastoreItem xmlns:ds="http://schemas.openxmlformats.org/officeDocument/2006/customXml" ds:itemID="{4DF2AE3E-D371-4A10-A2A6-78FEB3DBD20D}">
  <ds:schemaRefs>
    <ds:schemaRef ds:uri="http://firmglobal.com/Confirmit/reporting/powerpoint/09-09-2009"/>
  </ds:schemaRefs>
</ds:datastoreItem>
</file>

<file path=customXml/itemProps12.xml><?xml version="1.0" encoding="utf-8"?>
<ds:datastoreItem xmlns:ds="http://schemas.openxmlformats.org/officeDocument/2006/customXml" ds:itemID="{38A4923C-3CC0-4A6B-B4B2-AB3BFBC8BB2E}">
  <ds:schemaRefs>
    <ds:schemaRef ds:uri="http://firmglobal.com/Confirmit/reporting/powerpoint/09-09-2009"/>
  </ds:schemaRefs>
</ds:datastoreItem>
</file>

<file path=customXml/itemProps13.xml><?xml version="1.0" encoding="utf-8"?>
<ds:datastoreItem xmlns:ds="http://schemas.openxmlformats.org/officeDocument/2006/customXml" ds:itemID="{A5DBBF35-32BC-477D-AA5A-A01CB860A762}">
  <ds:schemaRefs>
    <ds:schemaRef ds:uri="http://firmglobal.com/Confirmit/reporting/powerpoint/09-09-2009"/>
  </ds:schemaRefs>
</ds:datastoreItem>
</file>

<file path=customXml/itemProps14.xml><?xml version="1.0" encoding="utf-8"?>
<ds:datastoreItem xmlns:ds="http://schemas.openxmlformats.org/officeDocument/2006/customXml" ds:itemID="{B0589915-75F4-4190-8564-713A0863C776}">
  <ds:schemaRefs>
    <ds:schemaRef ds:uri="http://firmglobal.com/Confirmit/reporting/powerpoint/09-09-2009"/>
  </ds:schemaRefs>
</ds:datastoreItem>
</file>

<file path=customXml/itemProps15.xml><?xml version="1.0" encoding="utf-8"?>
<ds:datastoreItem xmlns:ds="http://schemas.openxmlformats.org/officeDocument/2006/customXml" ds:itemID="{DE9750CB-6EA9-42E8-92AC-0ABCCF9E4919}">
  <ds:schemaRefs>
    <ds:schemaRef ds:uri="http://firmglobal.com/Confirmit/reporting/powerpoint/09-09-2009"/>
  </ds:schemaRefs>
</ds:datastoreItem>
</file>

<file path=customXml/itemProps16.xml><?xml version="1.0" encoding="utf-8"?>
<ds:datastoreItem xmlns:ds="http://schemas.openxmlformats.org/officeDocument/2006/customXml" ds:itemID="{9C4B56B8-2F7C-4E62-A058-423DEBE16FF6}">
  <ds:schemaRefs>
    <ds:schemaRef ds:uri="http://firmglobal.com/Confirmit/reporting/powerpoint/09-09-2009"/>
  </ds:schemaRefs>
</ds:datastoreItem>
</file>

<file path=customXml/itemProps17.xml><?xml version="1.0" encoding="utf-8"?>
<ds:datastoreItem xmlns:ds="http://schemas.openxmlformats.org/officeDocument/2006/customXml" ds:itemID="{73FC48AE-F047-4DD9-B248-94FB45D4ED55}">
  <ds:schemaRefs>
    <ds:schemaRef ds:uri="http://firmglobal.com/Confirmit/reporting/powerpoint/09-09-2009"/>
  </ds:schemaRefs>
</ds:datastoreItem>
</file>

<file path=customXml/itemProps18.xml><?xml version="1.0" encoding="utf-8"?>
<ds:datastoreItem xmlns:ds="http://schemas.openxmlformats.org/officeDocument/2006/customXml" ds:itemID="{6000C852-B334-4AAD-ABD7-62380D7B0926}">
  <ds:schemaRefs>
    <ds:schemaRef ds:uri="http://firmglobal.com/Confirmit/reporting/powerpoint/09-09-2009"/>
  </ds:schemaRefs>
</ds:datastoreItem>
</file>

<file path=customXml/itemProps19.xml><?xml version="1.0" encoding="utf-8"?>
<ds:datastoreItem xmlns:ds="http://schemas.openxmlformats.org/officeDocument/2006/customXml" ds:itemID="{6D4E8B96-0075-49DA-891C-23E1D8DC9D79}">
  <ds:schemaRefs>
    <ds:schemaRef ds:uri="http://firmglobal.com/Confirmit/reporting/powerpoint/09-09-2009"/>
  </ds:schemaRefs>
</ds:datastoreItem>
</file>

<file path=customXml/itemProps2.xml><?xml version="1.0" encoding="utf-8"?>
<ds:datastoreItem xmlns:ds="http://schemas.openxmlformats.org/officeDocument/2006/customXml" ds:itemID="{63F520F7-1447-47F7-BF71-C36DA0614432}">
  <ds:schemaRefs>
    <ds:schemaRef ds:uri="http://firmglobal.com/Confirmit/reporting/powerpoint/09-09-2009"/>
  </ds:schemaRefs>
</ds:datastoreItem>
</file>

<file path=customXml/itemProps20.xml><?xml version="1.0" encoding="utf-8"?>
<ds:datastoreItem xmlns:ds="http://schemas.openxmlformats.org/officeDocument/2006/customXml" ds:itemID="{F31A2FE1-6D9D-4DB1-B216-3AF8CCF04971}">
  <ds:schemaRefs>
    <ds:schemaRef ds:uri="http://firmglobal.com/Confirmit/reporting/powerpoint/09-09-2009"/>
  </ds:schemaRefs>
</ds:datastoreItem>
</file>

<file path=customXml/itemProps21.xml><?xml version="1.0" encoding="utf-8"?>
<ds:datastoreItem xmlns:ds="http://schemas.openxmlformats.org/officeDocument/2006/customXml" ds:itemID="{89AB6C58-B48A-4BCE-AF3C-B8DA3106504C}">
  <ds:schemaRefs>
    <ds:schemaRef ds:uri="http://firmglobal.com/Confirmit/reporting/powerpoint/09-09-2009"/>
  </ds:schemaRefs>
</ds:datastoreItem>
</file>

<file path=customXml/itemProps22.xml><?xml version="1.0" encoding="utf-8"?>
<ds:datastoreItem xmlns:ds="http://schemas.openxmlformats.org/officeDocument/2006/customXml" ds:itemID="{146D8E43-E48A-4588-9741-B51EC0619AEE}">
  <ds:schemaRefs>
    <ds:schemaRef ds:uri="http://firmglobal.com/Confirmit/reporting/powerpoint/09-09-2009"/>
  </ds:schemaRefs>
</ds:datastoreItem>
</file>

<file path=customXml/itemProps23.xml><?xml version="1.0" encoding="utf-8"?>
<ds:datastoreItem xmlns:ds="http://schemas.openxmlformats.org/officeDocument/2006/customXml" ds:itemID="{6D798EB6-66C9-4F62-9C17-B926836C2E83}">
  <ds:schemaRefs>
    <ds:schemaRef ds:uri="http://firmglobal.com/Confirmit/reporting/powerpoint/09-09-2009"/>
  </ds:schemaRefs>
</ds:datastoreItem>
</file>

<file path=customXml/itemProps24.xml><?xml version="1.0" encoding="utf-8"?>
<ds:datastoreItem xmlns:ds="http://schemas.openxmlformats.org/officeDocument/2006/customXml" ds:itemID="{98852E8E-1A45-41C5-AE92-17F8FDCB6952}">
  <ds:schemaRefs>
    <ds:schemaRef ds:uri="http://firmglobal.com/Confirmit/reporting/powerpoint/09-09-2009"/>
  </ds:schemaRefs>
</ds:datastoreItem>
</file>

<file path=customXml/itemProps25.xml><?xml version="1.0" encoding="utf-8"?>
<ds:datastoreItem xmlns:ds="http://schemas.openxmlformats.org/officeDocument/2006/customXml" ds:itemID="{638AE98C-23C6-4458-A672-66515818E5DE}">
  <ds:schemaRefs>
    <ds:schemaRef ds:uri="http://firmglobal.com/Confirmit/reporting/powerpoint/09-09-2009"/>
  </ds:schemaRefs>
</ds:datastoreItem>
</file>

<file path=customXml/itemProps26.xml><?xml version="1.0" encoding="utf-8"?>
<ds:datastoreItem xmlns:ds="http://schemas.openxmlformats.org/officeDocument/2006/customXml" ds:itemID="{864B2AA9-EF09-4A4D-B92B-001FCC67EA8C}">
  <ds:schemaRefs>
    <ds:schemaRef ds:uri="http://firmglobal.com/Confirmit/reporting/powerpoint/09-09-2009"/>
  </ds:schemaRefs>
</ds:datastoreItem>
</file>

<file path=customXml/itemProps27.xml><?xml version="1.0" encoding="utf-8"?>
<ds:datastoreItem xmlns:ds="http://schemas.openxmlformats.org/officeDocument/2006/customXml" ds:itemID="{11E0AADF-5026-485F-88A2-96873C62BB9A}">
  <ds:schemaRefs>
    <ds:schemaRef ds:uri="http://firmglobal.com/Confirmit/reporting/powerpoint/09-09-2009"/>
  </ds:schemaRefs>
</ds:datastoreItem>
</file>

<file path=customXml/itemProps28.xml><?xml version="1.0" encoding="utf-8"?>
<ds:datastoreItem xmlns:ds="http://schemas.openxmlformats.org/officeDocument/2006/customXml" ds:itemID="{A90FFFD9-80E6-4E50-8599-BF0D9A3C2DAD}">
  <ds:schemaRefs>
    <ds:schemaRef ds:uri="http://firmglobal.com/Confirmit/reporting/powerpoint/09-09-2009"/>
  </ds:schemaRefs>
</ds:datastoreItem>
</file>

<file path=customXml/itemProps29.xml><?xml version="1.0" encoding="utf-8"?>
<ds:datastoreItem xmlns:ds="http://schemas.openxmlformats.org/officeDocument/2006/customXml" ds:itemID="{6246419E-85DB-484A-A774-00CAB37CD2FA}">
  <ds:schemaRefs>
    <ds:schemaRef ds:uri="http://firmglobal.com/Confirmit/reporting/powerpoint/09-09-2009"/>
  </ds:schemaRefs>
</ds:datastoreItem>
</file>

<file path=customXml/itemProps3.xml><?xml version="1.0" encoding="utf-8"?>
<ds:datastoreItem xmlns:ds="http://schemas.openxmlformats.org/officeDocument/2006/customXml" ds:itemID="{28D321B9-D4D6-4C70-975D-E1A3A9B93160}">
  <ds:schemaRefs>
    <ds:schemaRef ds:uri="http://firmglobal.com/Confirmit/reporting/powerpoint/09-09-2009"/>
  </ds:schemaRefs>
</ds:datastoreItem>
</file>

<file path=customXml/itemProps30.xml><?xml version="1.0" encoding="utf-8"?>
<ds:datastoreItem xmlns:ds="http://schemas.openxmlformats.org/officeDocument/2006/customXml" ds:itemID="{0BB5AE68-EBD3-4139-A281-B6FC665F12F8}">
  <ds:schemaRefs>
    <ds:schemaRef ds:uri="http://firmglobal.com/Confirmit/reporting/powerpoint/09-09-2009"/>
  </ds:schemaRefs>
</ds:datastoreItem>
</file>

<file path=customXml/itemProps31.xml><?xml version="1.0" encoding="utf-8"?>
<ds:datastoreItem xmlns:ds="http://schemas.openxmlformats.org/officeDocument/2006/customXml" ds:itemID="{379D97E6-7611-4285-A2AD-235FD7317B09}">
  <ds:schemaRefs>
    <ds:schemaRef ds:uri="http://firmglobal.com/Confirmit/reporting/powerpoint/09-09-2009"/>
  </ds:schemaRefs>
</ds:datastoreItem>
</file>

<file path=customXml/itemProps32.xml><?xml version="1.0" encoding="utf-8"?>
<ds:datastoreItem xmlns:ds="http://schemas.openxmlformats.org/officeDocument/2006/customXml" ds:itemID="{5C5C0374-8B36-4A07-9E73-7915159022E6}">
  <ds:schemaRefs>
    <ds:schemaRef ds:uri="http://firmglobal.com/Confirmit/reporting/powerpoint/09-09-2009"/>
  </ds:schemaRefs>
</ds:datastoreItem>
</file>

<file path=customXml/itemProps33.xml><?xml version="1.0" encoding="utf-8"?>
<ds:datastoreItem xmlns:ds="http://schemas.openxmlformats.org/officeDocument/2006/customXml" ds:itemID="{A0C5F001-C505-4E3D-ADAB-26CC25BD03B9}">
  <ds:schemaRefs>
    <ds:schemaRef ds:uri="http://firmglobal.com/Confirmit/reporting/powerpoint/09-09-2009"/>
  </ds:schemaRefs>
</ds:datastoreItem>
</file>

<file path=customXml/itemProps34.xml><?xml version="1.0" encoding="utf-8"?>
<ds:datastoreItem xmlns:ds="http://schemas.openxmlformats.org/officeDocument/2006/customXml" ds:itemID="{744D0012-F3F6-48E4-ABA8-44513A9D58FD}">
  <ds:schemaRefs>
    <ds:schemaRef ds:uri="http://firmglobal.com/Confirmit/reporting/powerpoint/09-09-2009"/>
  </ds:schemaRefs>
</ds:datastoreItem>
</file>

<file path=customXml/itemProps35.xml><?xml version="1.0" encoding="utf-8"?>
<ds:datastoreItem xmlns:ds="http://schemas.openxmlformats.org/officeDocument/2006/customXml" ds:itemID="{24AAD21F-0A76-4C28-A294-904D71538634}">
  <ds:schemaRefs>
    <ds:schemaRef ds:uri="http://firmglobal.com/Confirmit/reporting/powerpoint/09-09-2009"/>
  </ds:schemaRefs>
</ds:datastoreItem>
</file>

<file path=customXml/itemProps36.xml><?xml version="1.0" encoding="utf-8"?>
<ds:datastoreItem xmlns:ds="http://schemas.openxmlformats.org/officeDocument/2006/customXml" ds:itemID="{57327A23-D280-41DD-8B31-1F4F68DF0503}">
  <ds:schemaRefs>
    <ds:schemaRef ds:uri="http://firmglobal.com/Confirmit/reporting/powerpoint/09-09-2009"/>
  </ds:schemaRefs>
</ds:datastoreItem>
</file>

<file path=customXml/itemProps37.xml><?xml version="1.0" encoding="utf-8"?>
<ds:datastoreItem xmlns:ds="http://schemas.openxmlformats.org/officeDocument/2006/customXml" ds:itemID="{8C868D1D-003E-48E9-B2EF-DE08F536B4A6}">
  <ds:schemaRefs>
    <ds:schemaRef ds:uri="http://firmglobal.com/Confirmit/reporting/powerpoint/09-09-2009"/>
  </ds:schemaRefs>
</ds:datastoreItem>
</file>

<file path=customXml/itemProps38.xml><?xml version="1.0" encoding="utf-8"?>
<ds:datastoreItem xmlns:ds="http://schemas.openxmlformats.org/officeDocument/2006/customXml" ds:itemID="{0EF27AFA-8C31-4EAD-BEB4-080F5301CE72}">
  <ds:schemaRefs>
    <ds:schemaRef ds:uri="http://firmglobal.com/Confirmit/reporting/powerpoint/09-09-2009"/>
  </ds:schemaRefs>
</ds:datastoreItem>
</file>

<file path=customXml/itemProps39.xml><?xml version="1.0" encoding="utf-8"?>
<ds:datastoreItem xmlns:ds="http://schemas.openxmlformats.org/officeDocument/2006/customXml" ds:itemID="{96D719E0-6548-446F-90A0-02E74EA3C5BC}">
  <ds:schemaRefs>
    <ds:schemaRef ds:uri="http://firmglobal.com/Confirmit/reporting/powerpoint/09-09-2009"/>
  </ds:schemaRefs>
</ds:datastoreItem>
</file>

<file path=customXml/itemProps4.xml><?xml version="1.0" encoding="utf-8"?>
<ds:datastoreItem xmlns:ds="http://schemas.openxmlformats.org/officeDocument/2006/customXml" ds:itemID="{31DCF8A3-6240-47D0-AD32-BA7D7E56000F}">
  <ds:schemaRefs>
    <ds:schemaRef ds:uri="http://firmglobal.com/Confirmit/reporting/powerpoint/09-09-2009"/>
  </ds:schemaRefs>
</ds:datastoreItem>
</file>

<file path=customXml/itemProps40.xml><?xml version="1.0" encoding="utf-8"?>
<ds:datastoreItem xmlns:ds="http://schemas.openxmlformats.org/officeDocument/2006/customXml" ds:itemID="{57551D23-82C6-4F6C-8E49-C4349AEE8A5B}">
  <ds:schemaRefs>
    <ds:schemaRef ds:uri="http://firmglobal.com/Confirmit/reporting/powerpoint/09-09-2009"/>
  </ds:schemaRefs>
</ds:datastoreItem>
</file>

<file path=customXml/itemProps41.xml><?xml version="1.0" encoding="utf-8"?>
<ds:datastoreItem xmlns:ds="http://schemas.openxmlformats.org/officeDocument/2006/customXml" ds:itemID="{BBDE90BF-3CF4-4A49-ACC9-7E95DAAF4F66}">
  <ds:schemaRefs>
    <ds:schemaRef ds:uri="http://firmglobal.com/Confirmit/reporting/powerpoint/09-09-2009"/>
  </ds:schemaRefs>
</ds:datastoreItem>
</file>

<file path=customXml/itemProps42.xml><?xml version="1.0" encoding="utf-8"?>
<ds:datastoreItem xmlns:ds="http://schemas.openxmlformats.org/officeDocument/2006/customXml" ds:itemID="{CFF9B32B-B063-49BF-A44A-10968F1B230B}">
  <ds:schemaRefs>
    <ds:schemaRef ds:uri="http://firmglobal.com/Confirmit/reporting/powerpoint/09-09-2009"/>
  </ds:schemaRefs>
</ds:datastoreItem>
</file>

<file path=customXml/itemProps43.xml><?xml version="1.0" encoding="utf-8"?>
<ds:datastoreItem xmlns:ds="http://schemas.openxmlformats.org/officeDocument/2006/customXml" ds:itemID="{FCC50231-B0A1-48BD-BD85-266542332389}">
  <ds:schemaRefs>
    <ds:schemaRef ds:uri="http://firmglobal.com/Confirmit/reporting/powerpoint/09-09-2009"/>
  </ds:schemaRefs>
</ds:datastoreItem>
</file>

<file path=customXml/itemProps44.xml><?xml version="1.0" encoding="utf-8"?>
<ds:datastoreItem xmlns:ds="http://schemas.openxmlformats.org/officeDocument/2006/customXml" ds:itemID="{9F7E3FAD-7E01-4A2E-AC04-001CC54EEA41}">
  <ds:schemaRefs>
    <ds:schemaRef ds:uri="http://firmglobal.com/Confirmit/reporting/powerpoint/09-09-2009"/>
  </ds:schemaRefs>
</ds:datastoreItem>
</file>

<file path=customXml/itemProps45.xml><?xml version="1.0" encoding="utf-8"?>
<ds:datastoreItem xmlns:ds="http://schemas.openxmlformats.org/officeDocument/2006/customXml" ds:itemID="{9C1F3077-C259-4BEE-9ADA-1233D661916A}">
  <ds:schemaRefs>
    <ds:schemaRef ds:uri="http://firmglobal.com/Confirmit/reporting/powerpoint/09-09-2009"/>
  </ds:schemaRefs>
</ds:datastoreItem>
</file>

<file path=customXml/itemProps46.xml><?xml version="1.0" encoding="utf-8"?>
<ds:datastoreItem xmlns:ds="http://schemas.openxmlformats.org/officeDocument/2006/customXml" ds:itemID="{6B2D2CB9-C675-4DC3-9925-9BE7665D1503}">
  <ds:schemaRefs>
    <ds:schemaRef ds:uri="http://firmglobal.com/Confirmit/reporting/powerpoint/09-09-2009"/>
  </ds:schemaRefs>
</ds:datastoreItem>
</file>

<file path=customXml/itemProps47.xml><?xml version="1.0" encoding="utf-8"?>
<ds:datastoreItem xmlns:ds="http://schemas.openxmlformats.org/officeDocument/2006/customXml" ds:itemID="{AB8B1EA1-A491-40B5-9AA8-44B313EC99C7}">
  <ds:schemaRefs>
    <ds:schemaRef ds:uri="http://firmglobal.com/Confirmit/reporting/powerpoint/09-09-2009"/>
  </ds:schemaRefs>
</ds:datastoreItem>
</file>

<file path=customXml/itemProps48.xml><?xml version="1.0" encoding="utf-8"?>
<ds:datastoreItem xmlns:ds="http://schemas.openxmlformats.org/officeDocument/2006/customXml" ds:itemID="{3623ADE7-C071-4681-AFEC-AFBBF533ED24}">
  <ds:schemaRefs>
    <ds:schemaRef ds:uri="http://firmglobal.com/Confirmit/reporting/powerpoint/09-09-2009"/>
  </ds:schemaRefs>
</ds:datastoreItem>
</file>

<file path=customXml/itemProps49.xml><?xml version="1.0" encoding="utf-8"?>
<ds:datastoreItem xmlns:ds="http://schemas.openxmlformats.org/officeDocument/2006/customXml" ds:itemID="{51E0D059-1FCC-4E75-AAF7-BEE6E87430CA}">
  <ds:schemaRefs>
    <ds:schemaRef ds:uri="http://firmglobal.com/Confirmit/reporting/powerpoint/09-09-2009"/>
  </ds:schemaRefs>
</ds:datastoreItem>
</file>

<file path=customXml/itemProps5.xml><?xml version="1.0" encoding="utf-8"?>
<ds:datastoreItem xmlns:ds="http://schemas.openxmlformats.org/officeDocument/2006/customXml" ds:itemID="{D44B4896-5086-468B-9866-04A6A890BA88}">
  <ds:schemaRefs>
    <ds:schemaRef ds:uri="http://firmglobal.com/Confirmit/reporting/powerpoint/09-09-2009"/>
  </ds:schemaRefs>
</ds:datastoreItem>
</file>

<file path=customXml/itemProps50.xml><?xml version="1.0" encoding="utf-8"?>
<ds:datastoreItem xmlns:ds="http://schemas.openxmlformats.org/officeDocument/2006/customXml" ds:itemID="{22149972-982B-4A06-8716-481CC988C237}">
  <ds:schemaRefs>
    <ds:schemaRef ds:uri="http://firmglobal.com/Confirmit/reporting/powerpoint/09-09-2009"/>
  </ds:schemaRefs>
</ds:datastoreItem>
</file>

<file path=customXml/itemProps51.xml><?xml version="1.0" encoding="utf-8"?>
<ds:datastoreItem xmlns:ds="http://schemas.openxmlformats.org/officeDocument/2006/customXml" ds:itemID="{EED328DE-B357-4079-91F2-7A3EE60C9DDB}">
  <ds:schemaRefs>
    <ds:schemaRef ds:uri="http://firmglobal.com/Confirmit/reporting/powerpoint/09-09-2009"/>
  </ds:schemaRefs>
</ds:datastoreItem>
</file>

<file path=customXml/itemProps52.xml><?xml version="1.0" encoding="utf-8"?>
<ds:datastoreItem xmlns:ds="http://schemas.openxmlformats.org/officeDocument/2006/customXml" ds:itemID="{84641553-2C94-4A93-8608-64B009259295}">
  <ds:schemaRefs>
    <ds:schemaRef ds:uri="http://firmglobal.com/Confirmit/reporting/powerpoint/09-09-2009"/>
  </ds:schemaRefs>
</ds:datastoreItem>
</file>

<file path=customXml/itemProps53.xml><?xml version="1.0" encoding="utf-8"?>
<ds:datastoreItem xmlns:ds="http://schemas.openxmlformats.org/officeDocument/2006/customXml" ds:itemID="{9FBD516A-F69E-4633-9219-E6C1C46BF398}">
  <ds:schemaRefs>
    <ds:schemaRef ds:uri="http://firmglobal.com/Confirmit/reporting/powerpoint/09-09-2009"/>
  </ds:schemaRefs>
</ds:datastoreItem>
</file>

<file path=customXml/itemProps54.xml><?xml version="1.0" encoding="utf-8"?>
<ds:datastoreItem xmlns:ds="http://schemas.openxmlformats.org/officeDocument/2006/customXml" ds:itemID="{B726A06A-68EF-4A04-AB3A-A1B74CD13B05}">
  <ds:schemaRefs>
    <ds:schemaRef ds:uri="http://firmglobal.com/Confirmit/reporting/powerpoint/09-09-2009"/>
  </ds:schemaRefs>
</ds:datastoreItem>
</file>

<file path=customXml/itemProps55.xml><?xml version="1.0" encoding="utf-8"?>
<ds:datastoreItem xmlns:ds="http://schemas.openxmlformats.org/officeDocument/2006/customXml" ds:itemID="{7B1002D0-0AAD-4B22-A6A4-4FEBF15A3AAC}">
  <ds:schemaRefs>
    <ds:schemaRef ds:uri="http://firmglobal.com/Confirmit/reporting/powerpoint/09-09-2009"/>
  </ds:schemaRefs>
</ds:datastoreItem>
</file>

<file path=customXml/itemProps56.xml><?xml version="1.0" encoding="utf-8"?>
<ds:datastoreItem xmlns:ds="http://schemas.openxmlformats.org/officeDocument/2006/customXml" ds:itemID="{535565CF-5641-4E16-80AC-A57712075120}">
  <ds:schemaRefs>
    <ds:schemaRef ds:uri="http://firmglobal.com/Confirmit/reporting/powerpoint/09-09-2009"/>
  </ds:schemaRefs>
</ds:datastoreItem>
</file>

<file path=customXml/itemProps57.xml><?xml version="1.0" encoding="utf-8"?>
<ds:datastoreItem xmlns:ds="http://schemas.openxmlformats.org/officeDocument/2006/customXml" ds:itemID="{5C41CD6B-30A5-49C3-9965-8BA863F93DC0}">
  <ds:schemaRefs>
    <ds:schemaRef ds:uri="http://firmglobal.com/Confirmit/reporting/powerpoint/09-09-2009"/>
  </ds:schemaRefs>
</ds:datastoreItem>
</file>

<file path=customXml/itemProps58.xml><?xml version="1.0" encoding="utf-8"?>
<ds:datastoreItem xmlns:ds="http://schemas.openxmlformats.org/officeDocument/2006/customXml" ds:itemID="{2D08C139-9A1C-42A4-92EC-48F8B46747AC}">
  <ds:schemaRefs>
    <ds:schemaRef ds:uri="http://firmglobal.com/Confirmit/reporting/powerpoint/09-09-2009"/>
  </ds:schemaRefs>
</ds:datastoreItem>
</file>

<file path=customXml/itemProps59.xml><?xml version="1.0" encoding="utf-8"?>
<ds:datastoreItem xmlns:ds="http://schemas.openxmlformats.org/officeDocument/2006/customXml" ds:itemID="{E13C1F41-22CC-457D-A24C-344D530FD5C6}">
  <ds:schemaRefs>
    <ds:schemaRef ds:uri="http://firmglobal.com/Confirmit/reporting/powerpoint/09-09-2009"/>
  </ds:schemaRefs>
</ds:datastoreItem>
</file>

<file path=customXml/itemProps6.xml><?xml version="1.0" encoding="utf-8"?>
<ds:datastoreItem xmlns:ds="http://schemas.openxmlformats.org/officeDocument/2006/customXml" ds:itemID="{B4A301F0-FC02-4AFC-A7CF-288A350FD166}">
  <ds:schemaRefs>
    <ds:schemaRef ds:uri="http://firmglobal.com/Confirmit/reporting/powerpoint/09-09-2009"/>
  </ds:schemaRefs>
</ds:datastoreItem>
</file>

<file path=customXml/itemProps60.xml><?xml version="1.0" encoding="utf-8"?>
<ds:datastoreItem xmlns:ds="http://schemas.openxmlformats.org/officeDocument/2006/customXml" ds:itemID="{286550D0-9970-46B8-87D7-41CA201AF13F}">
  <ds:schemaRefs>
    <ds:schemaRef ds:uri="http://firmglobal.com/Confirmit/reporting/powerpoint/09-09-2009"/>
  </ds:schemaRefs>
</ds:datastoreItem>
</file>

<file path=customXml/itemProps61.xml><?xml version="1.0" encoding="utf-8"?>
<ds:datastoreItem xmlns:ds="http://schemas.openxmlformats.org/officeDocument/2006/customXml" ds:itemID="{15DC4570-857C-4E38-864F-B7CFE13D6116}">
  <ds:schemaRefs>
    <ds:schemaRef ds:uri="http://firmglobal.com/Confirmit/reporting/powerpoint/09-09-2009"/>
  </ds:schemaRefs>
</ds:datastoreItem>
</file>

<file path=customXml/itemProps62.xml><?xml version="1.0" encoding="utf-8"?>
<ds:datastoreItem xmlns:ds="http://schemas.openxmlformats.org/officeDocument/2006/customXml" ds:itemID="{ACD81888-4D7F-4329-BDF3-C4C57DD82E1C}">
  <ds:schemaRefs>
    <ds:schemaRef ds:uri="http://firmglobal.com/Confirmit/reporting/powerpoint/09-09-2009"/>
  </ds:schemaRefs>
</ds:datastoreItem>
</file>

<file path=customXml/itemProps63.xml><?xml version="1.0" encoding="utf-8"?>
<ds:datastoreItem xmlns:ds="http://schemas.openxmlformats.org/officeDocument/2006/customXml" ds:itemID="{3D4D93BA-B59B-4924-8905-027F92C8D9F8}">
  <ds:schemaRefs>
    <ds:schemaRef ds:uri="http://firmglobal.com/Confirmit/reporting/powerpoint/09-09-2009"/>
  </ds:schemaRefs>
</ds:datastoreItem>
</file>

<file path=customXml/itemProps64.xml><?xml version="1.0" encoding="utf-8"?>
<ds:datastoreItem xmlns:ds="http://schemas.openxmlformats.org/officeDocument/2006/customXml" ds:itemID="{2A9D628F-1FAB-4C6F-9D74-FE7BC264E1E0}">
  <ds:schemaRefs>
    <ds:schemaRef ds:uri="http://firmglobal.com/Confirmit/reporting/powerpoint/09-09-2009"/>
  </ds:schemaRefs>
</ds:datastoreItem>
</file>

<file path=customXml/itemProps65.xml><?xml version="1.0" encoding="utf-8"?>
<ds:datastoreItem xmlns:ds="http://schemas.openxmlformats.org/officeDocument/2006/customXml" ds:itemID="{62A13434-74FF-4599-979E-22C58CFE8E8E}">
  <ds:schemaRefs>
    <ds:schemaRef ds:uri="http://firmglobal.com/Confirmit/reporting/powerpoint/09-09-2009"/>
  </ds:schemaRefs>
</ds:datastoreItem>
</file>

<file path=customXml/itemProps66.xml><?xml version="1.0" encoding="utf-8"?>
<ds:datastoreItem xmlns:ds="http://schemas.openxmlformats.org/officeDocument/2006/customXml" ds:itemID="{BEFEB7EA-4067-47A2-AE28-5528A553A400}">
  <ds:schemaRefs>
    <ds:schemaRef ds:uri="http://firmglobal.com/Confirmit/reporting/powerpoint/09-09-2009"/>
  </ds:schemaRefs>
</ds:datastoreItem>
</file>

<file path=customXml/itemProps67.xml><?xml version="1.0" encoding="utf-8"?>
<ds:datastoreItem xmlns:ds="http://schemas.openxmlformats.org/officeDocument/2006/customXml" ds:itemID="{C1CEE333-5DA3-4E0D-9FB0-C25CF9308E39}">
  <ds:schemaRefs>
    <ds:schemaRef ds:uri="http://firmglobal.com/Confirmit/reporting/powerpoint/09-09-2009"/>
  </ds:schemaRefs>
</ds:datastoreItem>
</file>

<file path=customXml/itemProps68.xml><?xml version="1.0" encoding="utf-8"?>
<ds:datastoreItem xmlns:ds="http://schemas.openxmlformats.org/officeDocument/2006/customXml" ds:itemID="{F0421B83-D016-46FB-8CC6-6F8C0B543D80}">
  <ds:schemaRefs>
    <ds:schemaRef ds:uri="http://firmglobal.com/Confirmit/reporting/powerpoint/09-09-2009"/>
  </ds:schemaRefs>
</ds:datastoreItem>
</file>

<file path=customXml/itemProps69.xml><?xml version="1.0" encoding="utf-8"?>
<ds:datastoreItem xmlns:ds="http://schemas.openxmlformats.org/officeDocument/2006/customXml" ds:itemID="{44042EBD-8EF8-49A6-A9AC-BFF6B98D1C20}">
  <ds:schemaRefs>
    <ds:schemaRef ds:uri="http://firmglobal.com/Confirmit/reporting/powerpoint/09-09-2009"/>
  </ds:schemaRefs>
</ds:datastoreItem>
</file>

<file path=customXml/itemProps7.xml><?xml version="1.0" encoding="utf-8"?>
<ds:datastoreItem xmlns:ds="http://schemas.openxmlformats.org/officeDocument/2006/customXml" ds:itemID="{D5918E41-A07C-4EA1-9A11-83375DDE90F5}">
  <ds:schemaRefs>
    <ds:schemaRef ds:uri="http://firmglobal.com/Confirmit/reporting/powerpoint/09-09-2009"/>
  </ds:schemaRefs>
</ds:datastoreItem>
</file>

<file path=customXml/itemProps70.xml><?xml version="1.0" encoding="utf-8"?>
<ds:datastoreItem xmlns:ds="http://schemas.openxmlformats.org/officeDocument/2006/customXml" ds:itemID="{24A91278-A61D-48D1-8DFB-4B626579BD1F}">
  <ds:schemaRefs>
    <ds:schemaRef ds:uri="http://firmglobal.com/Confirmit/reporting/powerpoint/09-09-2009"/>
  </ds:schemaRefs>
</ds:datastoreItem>
</file>

<file path=customXml/itemProps71.xml><?xml version="1.0" encoding="utf-8"?>
<ds:datastoreItem xmlns:ds="http://schemas.openxmlformats.org/officeDocument/2006/customXml" ds:itemID="{7F9BDF6C-7CA8-404C-840C-79C064788399}">
  <ds:schemaRefs>
    <ds:schemaRef ds:uri="http://firmglobal.com/Confirmit/reporting/powerpoint/09-09-2009"/>
  </ds:schemaRefs>
</ds:datastoreItem>
</file>

<file path=customXml/itemProps72.xml><?xml version="1.0" encoding="utf-8"?>
<ds:datastoreItem xmlns:ds="http://schemas.openxmlformats.org/officeDocument/2006/customXml" ds:itemID="{341C03F2-C6F7-46C0-A44C-A1AD9DE8D460}">
  <ds:schemaRefs>
    <ds:schemaRef ds:uri="http://firmglobal.com/Confirmit/reporting/powerpoint/09-09-2009"/>
  </ds:schemaRefs>
</ds:datastoreItem>
</file>

<file path=customXml/itemProps73.xml><?xml version="1.0" encoding="utf-8"?>
<ds:datastoreItem xmlns:ds="http://schemas.openxmlformats.org/officeDocument/2006/customXml" ds:itemID="{6D0FE9E3-D4A2-4D0C-9879-739985106079}">
  <ds:schemaRefs>
    <ds:schemaRef ds:uri="http://firmglobal.com/Confirmit/reporting/powerpoint/09-09-2009"/>
  </ds:schemaRefs>
</ds:datastoreItem>
</file>

<file path=customXml/itemProps74.xml><?xml version="1.0" encoding="utf-8"?>
<ds:datastoreItem xmlns:ds="http://schemas.openxmlformats.org/officeDocument/2006/customXml" ds:itemID="{1F0AF371-15DE-4EDC-BBDD-BF2935213160}">
  <ds:schemaRefs>
    <ds:schemaRef ds:uri="http://firmglobal.com/Confirmit/reporting/powerpoint/09-09-2009"/>
  </ds:schemaRefs>
</ds:datastoreItem>
</file>

<file path=customXml/itemProps75.xml><?xml version="1.0" encoding="utf-8"?>
<ds:datastoreItem xmlns:ds="http://schemas.openxmlformats.org/officeDocument/2006/customXml" ds:itemID="{869FCA67-1820-4FE9-B4BE-98D7459B20E7}">
  <ds:schemaRefs>
    <ds:schemaRef ds:uri="http://firmglobal.com/Confirmit/reporting/powerpoint/09-09-2009"/>
  </ds:schemaRefs>
</ds:datastoreItem>
</file>

<file path=customXml/itemProps76.xml><?xml version="1.0" encoding="utf-8"?>
<ds:datastoreItem xmlns:ds="http://schemas.openxmlformats.org/officeDocument/2006/customXml" ds:itemID="{3353A1C4-385D-4FE6-984D-3863A3A7A71F}">
  <ds:schemaRefs>
    <ds:schemaRef ds:uri="http://firmglobal.com/Confirmit/reporting/powerpoint/09-09-2009"/>
  </ds:schemaRefs>
</ds:datastoreItem>
</file>

<file path=customXml/itemProps77.xml><?xml version="1.0" encoding="utf-8"?>
<ds:datastoreItem xmlns:ds="http://schemas.openxmlformats.org/officeDocument/2006/customXml" ds:itemID="{66F97042-FA8C-4299-94D6-66A152247ADD}">
  <ds:schemaRefs>
    <ds:schemaRef ds:uri="http://firmglobal.com/Confirmit/reporting/powerpoint/09-09-2009"/>
  </ds:schemaRefs>
</ds:datastoreItem>
</file>

<file path=customXml/itemProps78.xml><?xml version="1.0" encoding="utf-8"?>
<ds:datastoreItem xmlns:ds="http://schemas.openxmlformats.org/officeDocument/2006/customXml" ds:itemID="{45A3EDFB-0C47-44B4-A46D-6DA5C038690A}">
  <ds:schemaRefs>
    <ds:schemaRef ds:uri="http://firmglobal.com/Confirmit/reporting/powerpoint/09-09-2009"/>
  </ds:schemaRefs>
</ds:datastoreItem>
</file>

<file path=customXml/itemProps79.xml><?xml version="1.0" encoding="utf-8"?>
<ds:datastoreItem xmlns:ds="http://schemas.openxmlformats.org/officeDocument/2006/customXml" ds:itemID="{3840DE48-2A22-4C7E-899A-91F99384EE65}">
  <ds:schemaRefs>
    <ds:schemaRef ds:uri="http://firmglobal.com/Confirmit/reporting/powerpoint/09-09-2009"/>
  </ds:schemaRefs>
</ds:datastoreItem>
</file>

<file path=customXml/itemProps8.xml><?xml version="1.0" encoding="utf-8"?>
<ds:datastoreItem xmlns:ds="http://schemas.openxmlformats.org/officeDocument/2006/customXml" ds:itemID="{AFF7C4E3-F521-4F28-B592-BC763C179772}">
  <ds:schemaRefs>
    <ds:schemaRef ds:uri="http://firmglobal.com/Confirmit/reporting/powerpoint/09-09-2009"/>
  </ds:schemaRefs>
</ds:datastoreItem>
</file>

<file path=customXml/itemProps80.xml><?xml version="1.0" encoding="utf-8"?>
<ds:datastoreItem xmlns:ds="http://schemas.openxmlformats.org/officeDocument/2006/customXml" ds:itemID="{7C6B520A-7600-403E-B1B7-66517DDC8E6F}">
  <ds:schemaRefs>
    <ds:schemaRef ds:uri="http://firmglobal.com/Confirmit/reporting/powerpoint/09-09-2009"/>
  </ds:schemaRefs>
</ds:datastoreItem>
</file>

<file path=customXml/itemProps81.xml><?xml version="1.0" encoding="utf-8"?>
<ds:datastoreItem xmlns:ds="http://schemas.openxmlformats.org/officeDocument/2006/customXml" ds:itemID="{0C6CA534-7AC7-4A0D-97EA-2BC8F505CD31}">
  <ds:schemaRefs>
    <ds:schemaRef ds:uri="http://firmglobal.com/Confirmit/reporting/powerpoint/09-09-2009"/>
  </ds:schemaRefs>
</ds:datastoreItem>
</file>

<file path=customXml/itemProps82.xml><?xml version="1.0" encoding="utf-8"?>
<ds:datastoreItem xmlns:ds="http://schemas.openxmlformats.org/officeDocument/2006/customXml" ds:itemID="{8AC560D4-2269-4077-8302-50F84186F96E}">
  <ds:schemaRefs>
    <ds:schemaRef ds:uri="http://firmglobal.com/Confirmit/reporting/powerpoint/09-09-2009"/>
  </ds:schemaRefs>
</ds:datastoreItem>
</file>

<file path=customXml/itemProps83.xml><?xml version="1.0" encoding="utf-8"?>
<ds:datastoreItem xmlns:ds="http://schemas.openxmlformats.org/officeDocument/2006/customXml" ds:itemID="{FA2EC7A4-225A-44EE-A85A-09A2C6A76F6E}">
  <ds:schemaRefs>
    <ds:schemaRef ds:uri="http://firmglobal.com/Confirmit/reporting/powerpoint/09-09-2009"/>
  </ds:schemaRefs>
</ds:datastoreItem>
</file>

<file path=customXml/itemProps84.xml><?xml version="1.0" encoding="utf-8"?>
<ds:datastoreItem xmlns:ds="http://schemas.openxmlformats.org/officeDocument/2006/customXml" ds:itemID="{2F826311-60B6-4347-999B-FB393B5ADEB3}">
  <ds:schemaRefs>
    <ds:schemaRef ds:uri="http://firmglobal.com/Confirmit/reporting/powerpoint/09-09-2009"/>
  </ds:schemaRefs>
</ds:datastoreItem>
</file>

<file path=customXml/itemProps85.xml><?xml version="1.0" encoding="utf-8"?>
<ds:datastoreItem xmlns:ds="http://schemas.openxmlformats.org/officeDocument/2006/customXml" ds:itemID="{6C87FEDA-97FE-402B-95A0-B8B5D6729156}">
  <ds:schemaRefs>
    <ds:schemaRef ds:uri="http://firmglobal.com/Confirmit/reporting/powerpoint/09-09-2009"/>
  </ds:schemaRefs>
</ds:datastoreItem>
</file>

<file path=customXml/itemProps86.xml><?xml version="1.0" encoding="utf-8"?>
<ds:datastoreItem xmlns:ds="http://schemas.openxmlformats.org/officeDocument/2006/customXml" ds:itemID="{15413583-8982-41FB-9A9E-17A08AE23A81}">
  <ds:schemaRefs>
    <ds:schemaRef ds:uri="http://firmglobal.com/Confirmit/reporting/powerpoint/09-09-2009"/>
  </ds:schemaRefs>
</ds:datastoreItem>
</file>

<file path=customXml/itemProps87.xml><?xml version="1.0" encoding="utf-8"?>
<ds:datastoreItem xmlns:ds="http://schemas.openxmlformats.org/officeDocument/2006/customXml" ds:itemID="{F2971AE0-2210-4513-801B-79685AF429FB}">
  <ds:schemaRefs>
    <ds:schemaRef ds:uri="http://firmglobal.com/Confirmit/reporting/powerpoint/09-09-2009"/>
  </ds:schemaRefs>
</ds:datastoreItem>
</file>

<file path=customXml/itemProps88.xml><?xml version="1.0" encoding="utf-8"?>
<ds:datastoreItem xmlns:ds="http://schemas.openxmlformats.org/officeDocument/2006/customXml" ds:itemID="{A845F3F3-D826-4330-8243-812FB7C565EC}">
  <ds:schemaRefs>
    <ds:schemaRef ds:uri="http://firmglobal.com/Confirmit/reporting/powerpoint/09-09-2009"/>
  </ds:schemaRefs>
</ds:datastoreItem>
</file>

<file path=customXml/itemProps9.xml><?xml version="1.0" encoding="utf-8"?>
<ds:datastoreItem xmlns:ds="http://schemas.openxmlformats.org/officeDocument/2006/customXml" ds:itemID="{BA8C8B13-C382-4AE2-AC5E-7ABE9D9756FD}">
  <ds:schemaRefs>
    <ds:schemaRef ds:uri="http://firmglobal.com/Confirmit/reporting/powerpoint/09-09-2009"/>
  </ds:schemaRefs>
</ds:datastoreItem>
</file>

<file path=docProps/app.xml><?xml version="1.0" encoding="utf-8"?>
<Properties xmlns="http://schemas.openxmlformats.org/officeDocument/2006/extended-properties" xmlns:vt="http://schemas.openxmlformats.org/officeDocument/2006/docPropsVTypes">
  <Template/>
  <TotalTime>4327</TotalTime>
  <Words>1407</Words>
  <Application>Microsoft Office PowerPoint</Application>
  <PresentationFormat>On-screen Show (4:3)</PresentationFormat>
  <Paragraphs>414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Georgia</vt:lpstr>
      <vt:lpstr>Times New Roman</vt:lpstr>
      <vt:lpstr>HayGroupTemplatev2.0</vt:lpstr>
      <vt:lpstr>2019 Employee Engagement Survey Results College of Education and Human Development</vt:lpstr>
      <vt:lpstr>Staff Respondents</vt:lpstr>
      <vt:lpstr>Faculty Respondents</vt:lpstr>
      <vt:lpstr>Engagement Profile</vt:lpstr>
      <vt:lpstr>Staff Engagement Profile</vt:lpstr>
      <vt:lpstr>Faculty Engagement Profile</vt:lpstr>
      <vt:lpstr>Understanding the Ratings</vt:lpstr>
      <vt:lpstr>Staff Key Metrics and Drivers</vt:lpstr>
      <vt:lpstr>Faculty Key Metrics and Drivers</vt:lpstr>
      <vt:lpstr>Staff: Top 10 Strengths</vt:lpstr>
      <vt:lpstr>Faculty: Top 10 Strengths</vt:lpstr>
      <vt:lpstr>Staff: Top 10 Opportunities</vt:lpstr>
      <vt:lpstr>Faculty: Top 10 Opportunities</vt:lpstr>
    </vt:vector>
  </TitlesOfParts>
  <Company>Confirmit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Cover</dc:title>
  <dc:creator>Martin White</dc:creator>
  <cp:lastModifiedBy>Mani Vang</cp:lastModifiedBy>
  <cp:revision>180</cp:revision>
  <dcterms:created xsi:type="dcterms:W3CDTF">2016-01-27T18:12:31Z</dcterms:created>
  <dcterms:modified xsi:type="dcterms:W3CDTF">2020-05-13T15:52:55Z</dcterms:modified>
</cp:coreProperties>
</file>