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61" r:id="rId5"/>
    <p:sldId id="263"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1" d="100"/>
          <a:sy n="131" d="100"/>
        </p:scale>
        <p:origin x="-6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F3277-4800-45F6-A252-8D1CCE5A51BE}"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4925C-D341-4BC0-ACDF-0983C15808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F3277-4800-45F6-A252-8D1CCE5A51BE}" type="datetimeFigureOut">
              <a:rPr lang="en-US" smtClean="0"/>
              <a:pPr/>
              <a:t>11/26/2012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4925C-D341-4BC0-ACDF-0983C15808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ytimes.com/2012/04/29/sunday-review/stand-up-for-fitness.html" TargetMode="External"/><Relationship Id="rId2" Type="http://schemas.openxmlformats.org/officeDocument/2006/relationships/hyperlink" Target="http://www.theatlantic.com/health/archive/2012/04/confirmed-he-who-sits-the-most-dies-the-soonest/256101" TargetMode="External"/><Relationship Id="rId1" Type="http://schemas.openxmlformats.org/officeDocument/2006/relationships/slideLayout" Target="../slideLayouts/slideLayout2.xml"/><Relationship Id="rId6" Type="http://schemas.openxmlformats.org/officeDocument/2006/relationships/hyperlink" Target="http://minnesota.publicradio.org/display/web/2012/05/29/daily-circuit-does-sitting-kills/" TargetMode="External"/><Relationship Id="rId5" Type="http://schemas.openxmlformats.org/officeDocument/2006/relationships/hyperlink" Target="http://minnesota.publicradio.org/display/web/2012/01/24/sitting-vs-standing-study/" TargetMode="External"/><Relationship Id="rId4" Type="http://schemas.openxmlformats.org/officeDocument/2006/relationships/hyperlink" Target="http://www.inc.com/jessica-stillman/be-smarter-get-up-and-walk-around.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b="1" i="0" u="none" strike="noStrike" cap="none" normalizeH="0" baseline="0" dirty="0" smtClean="0">
                <a:ln>
                  <a:noFill/>
                </a:ln>
                <a:solidFill>
                  <a:srgbClr val="000000"/>
                </a:solidFill>
                <a:effectLst/>
                <a:latin typeface="Calibri" pitchFamily="34" charset="0"/>
                <a:cs typeface="Calibri" pitchFamily="34" charset="0"/>
              </a:rPr>
              <a:t>Human factors</a:t>
            </a:r>
            <a:r>
              <a:rPr kumimoji="0" lang="en-US" b="0" i="0" u="none" strike="noStrike" cap="none" normalizeH="0" baseline="0" dirty="0" smtClean="0">
                <a:ln>
                  <a:noFill/>
                </a:ln>
                <a:solidFill>
                  <a:srgbClr val="000000"/>
                </a:solidFill>
                <a:effectLst/>
                <a:latin typeface="Calibri" pitchFamily="34" charset="0"/>
                <a:cs typeface="Calibri" pitchFamily="34" charset="0"/>
              </a:rPr>
              <a:t> or </a:t>
            </a:r>
            <a:r>
              <a:rPr kumimoji="0" lang="en-US" b="1" i="0" u="none" strike="noStrike" cap="none" normalizeH="0" baseline="0" dirty="0" smtClean="0">
                <a:ln>
                  <a:noFill/>
                </a:ln>
                <a:solidFill>
                  <a:srgbClr val="000000"/>
                </a:solidFill>
                <a:effectLst/>
                <a:latin typeface="Calibri" pitchFamily="34" charset="0"/>
                <a:cs typeface="Calibri" pitchFamily="34" charset="0"/>
              </a:rPr>
              <a:t>Ergonomics</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pPr marL="0" lvl="0" indent="0" eaLnBrk="0" fontAlgn="base" hangingPunct="0">
              <a:spcBef>
                <a:spcPct val="0"/>
              </a:spcBef>
              <a:spcAft>
                <a:spcPct val="0"/>
              </a:spcAft>
              <a:buNone/>
            </a:pPr>
            <a:r>
              <a:rPr kumimoji="0" lang="en-US" sz="2400" b="0" i="0" u="none" strike="noStrike" cap="none" normalizeH="0" baseline="0" dirty="0" smtClean="0">
                <a:ln>
                  <a:noFill/>
                </a:ln>
                <a:solidFill>
                  <a:srgbClr val="000000"/>
                </a:solidFill>
                <a:effectLst/>
                <a:latin typeface="Calibri" pitchFamily="34" charset="0"/>
                <a:cs typeface="Calibri" pitchFamily="34" charset="0"/>
              </a:rPr>
              <a:t>The International Ergonomics Association defines ergonomics or human factors as follows:</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lvl="0" indent="0" eaLnBrk="0" fontAlgn="base" hangingPunct="0">
              <a:spcBef>
                <a:spcPct val="0"/>
              </a:spcBef>
              <a:spcAft>
                <a:spcPct val="0"/>
              </a:spcAft>
              <a:buNone/>
            </a:pPr>
            <a:r>
              <a:rPr kumimoji="0" lang="en-US" sz="2400" b="0" i="0" u="none" strike="noStrike" cap="none" normalizeH="0" baseline="0" dirty="0" smtClean="0">
                <a:ln>
                  <a:noFill/>
                </a:ln>
                <a:solidFill>
                  <a:schemeClr val="tx1"/>
                </a:solidFill>
                <a:effectLst/>
                <a:latin typeface="Calibri" pitchFamily="34" charset="0"/>
                <a:cs typeface="Calibri" pitchFamily="34" charset="0"/>
              </a:rPr>
              <a:t>Ergonomics (or human factors) is the scientific discipline concerned with the understanding of interactions among humans and other elements of a system, and the profession that applies theory, principles, data and methods to design in order to optimize human well-being and overall system performance.</a:t>
            </a:r>
          </a:p>
          <a:p>
            <a:pPr marL="0" lvl="0" indent="0" eaLnBrk="0" fontAlgn="base" hangingPunct="0">
              <a:spcBef>
                <a:spcPct val="0"/>
              </a:spcBef>
              <a:spcAft>
                <a:spcPct val="0"/>
              </a:spcAft>
              <a:buNone/>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lvl="0" indent="0" eaLnBrk="0" fontAlgn="base" hangingPunct="0">
              <a:spcBef>
                <a:spcPct val="0"/>
              </a:spcBef>
              <a:spcAft>
                <a:spcPct val="0"/>
              </a:spcAft>
              <a:buNone/>
            </a:pPr>
            <a:r>
              <a:rPr kumimoji="0" lang="en-US" sz="2400" b="0" i="0" u="none" strike="noStrike" cap="none" normalizeH="0" baseline="0" dirty="0" smtClean="0">
                <a:ln>
                  <a:noFill/>
                </a:ln>
                <a:solidFill>
                  <a:srgbClr val="000000"/>
                </a:solidFill>
                <a:effectLst/>
                <a:latin typeface="Calibri" pitchFamily="34" charset="0"/>
                <a:cs typeface="Calibri" pitchFamily="34" charset="0"/>
              </a:rPr>
              <a:t>Human factors and ergonomics is concerned with the ‘fit’ between the user, equipment and their environments. It takes account of the user's capabilities and limitations in seeking to ensure that tasks, functions, information and the environment suit each user.</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indent="0" eaLnBrk="0" fontAlgn="base" hangingPunct="0">
              <a:spcBef>
                <a:spcPct val="0"/>
              </a:spcBef>
              <a:spcAft>
                <a:spcPct val="0"/>
              </a:spcAft>
              <a:buNone/>
            </a:pP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a:p>
            <a:pPr marL="0" lvl="0" indent="0" eaLnBrk="0" fontAlgn="base" hangingPunct="0">
              <a:spcBef>
                <a:spcPct val="0"/>
              </a:spcBef>
              <a:spcAft>
                <a:spcPct val="0"/>
              </a:spcAft>
              <a:buNone/>
            </a:pPr>
            <a:endParaRPr lang="en-US" sz="2400" dirty="0"/>
          </a:p>
        </p:txBody>
      </p:sp>
      <p:sp>
        <p:nvSpPr>
          <p:cNvPr id="1026" name="Rectangle 2"/>
          <p:cNvSpPr>
            <a:spLocks noChangeArrowheads="1"/>
          </p:cNvSpPr>
          <p:nvPr/>
        </p:nvSpPr>
        <p:spPr bwMode="auto">
          <a:xfrm>
            <a:off x="0" y="43934"/>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4" name="Content Placeholder 3" descr="DeskErgonomics.jpg"/>
          <p:cNvPicPr>
            <a:picLocks noGrp="1" noChangeAspect="1"/>
          </p:cNvPicPr>
          <p:nvPr>
            <p:ph idx="1"/>
          </p:nvPr>
        </p:nvPicPr>
        <p:blipFill>
          <a:blip r:embed="rId2" cstate="print"/>
          <a:stretch>
            <a:fillRect/>
          </a:stretch>
        </p:blipFill>
        <p:spPr>
          <a:xfrm>
            <a:off x="4876800" y="1752600"/>
            <a:ext cx="3743325" cy="4419600"/>
          </a:xfrm>
        </p:spPr>
      </p:pic>
      <p:pic>
        <p:nvPicPr>
          <p:cNvPr id="5" name="Picture 4" descr="posture-pictures-bad-posture.gif"/>
          <p:cNvPicPr>
            <a:picLocks noChangeAspect="1"/>
          </p:cNvPicPr>
          <p:nvPr/>
        </p:nvPicPr>
        <p:blipFill>
          <a:blip r:embed="rId3" cstate="print"/>
          <a:stretch>
            <a:fillRect/>
          </a:stretch>
        </p:blipFill>
        <p:spPr>
          <a:xfrm>
            <a:off x="533400" y="2057400"/>
            <a:ext cx="4086225" cy="4343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Just Sit There</a:t>
            </a:r>
            <a:endParaRPr lang="en-US" dirty="0"/>
          </a:p>
        </p:txBody>
      </p:sp>
      <p:pic>
        <p:nvPicPr>
          <p:cNvPr id="4" name="Content Placeholder 3" descr="Chairs.jpg"/>
          <p:cNvPicPr>
            <a:picLocks noGrp="1" noChangeAspect="1"/>
          </p:cNvPicPr>
          <p:nvPr>
            <p:ph idx="1"/>
          </p:nvPr>
        </p:nvPicPr>
        <p:blipFill>
          <a:blip r:embed="rId2" cstate="print"/>
          <a:stretch>
            <a:fillRect/>
          </a:stretch>
        </p:blipFill>
        <p:spPr>
          <a:xfrm>
            <a:off x="762000" y="1958181"/>
            <a:ext cx="7620000" cy="3810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Ergonomic College </a:t>
            </a:r>
            <a:br>
              <a:rPr lang="en-US" dirty="0" smtClean="0"/>
            </a:br>
            <a:r>
              <a:rPr lang="en-US" dirty="0" smtClean="0"/>
              <a:t>Research Articles &amp; News Program</a:t>
            </a:r>
            <a:endParaRPr lang="en-US" dirty="0"/>
          </a:p>
        </p:txBody>
      </p:sp>
      <p:sp>
        <p:nvSpPr>
          <p:cNvPr id="3" name="Content Placeholder 2"/>
          <p:cNvSpPr>
            <a:spLocks noGrp="1"/>
          </p:cNvSpPr>
          <p:nvPr>
            <p:ph idx="1"/>
          </p:nvPr>
        </p:nvSpPr>
        <p:spPr/>
        <p:txBody>
          <a:bodyPr>
            <a:normAutofit fontScale="85000" lnSpcReduction="10000"/>
          </a:bodyPr>
          <a:lstStyle/>
          <a:p>
            <a:r>
              <a:rPr lang="en-US" u="sng" dirty="0" smtClean="0"/>
              <a:t>Confirmed:  He Who Sits the Most Dies the Soonest</a:t>
            </a:r>
          </a:p>
          <a:p>
            <a:pPr>
              <a:buNone/>
            </a:pPr>
            <a:r>
              <a:rPr lang="en-US" sz="1500" dirty="0" smtClean="0">
                <a:hlinkClick r:id="rId2"/>
              </a:rPr>
              <a:t>	http://www.theatlantic.com/health/archive/2012/04/confirmed-he-who-sits-the-most-dies-the-soonest/256101</a:t>
            </a:r>
            <a:endParaRPr lang="en-US" sz="1500" dirty="0" smtClean="0"/>
          </a:p>
          <a:p>
            <a:r>
              <a:rPr lang="en-US" u="sng" dirty="0" smtClean="0"/>
              <a:t>Don’t Just Sit There</a:t>
            </a:r>
          </a:p>
          <a:p>
            <a:pPr>
              <a:buNone/>
            </a:pPr>
            <a:r>
              <a:rPr lang="en-US" dirty="0" smtClean="0">
                <a:hlinkClick r:id="rId3"/>
              </a:rPr>
              <a:t>	</a:t>
            </a:r>
            <a:r>
              <a:rPr lang="en-US" sz="1500" dirty="0" smtClean="0">
                <a:hlinkClick r:id="rId3"/>
              </a:rPr>
              <a:t>http://www.nytimes.com/2012/04/29/sunday-review/stand-up-for-fitness.html</a:t>
            </a:r>
            <a:endParaRPr lang="en-US" sz="1500" dirty="0" smtClean="0"/>
          </a:p>
          <a:p>
            <a:r>
              <a:rPr lang="en-US" u="sng" dirty="0" smtClean="0"/>
              <a:t>Is Sitting a Lethal activity</a:t>
            </a:r>
            <a:r>
              <a:rPr lang="en-US" dirty="0" smtClean="0"/>
              <a:t>?    </a:t>
            </a:r>
          </a:p>
          <a:p>
            <a:pPr>
              <a:buNone/>
            </a:pPr>
            <a:r>
              <a:rPr lang="en-US" sz="1600" dirty="0" smtClean="0">
                <a:hlinkClick r:id="rId4"/>
              </a:rPr>
              <a:t>	http://www.inc.com/jessica-stillman/be-smarter-get-up-and-walk-around.html</a:t>
            </a:r>
            <a:endParaRPr lang="en-US" sz="1600" u="sng" dirty="0" smtClean="0"/>
          </a:p>
          <a:p>
            <a:r>
              <a:rPr lang="en-US" u="sng" dirty="0" smtClean="0"/>
              <a:t>Your Desk Is Making You Stupid</a:t>
            </a:r>
            <a:r>
              <a:rPr lang="en-US" dirty="0" smtClean="0"/>
              <a:t>     </a:t>
            </a:r>
          </a:p>
          <a:p>
            <a:pPr>
              <a:buNone/>
            </a:pPr>
            <a:r>
              <a:rPr lang="en-US" sz="1500" dirty="0" smtClean="0">
                <a:hlinkClick r:id="rId4"/>
              </a:rPr>
              <a:t>	http://www.inc.com/jessica-stillman/be-smarter-get-up-and-walk-around.html </a:t>
            </a:r>
            <a:endParaRPr lang="en-US" sz="1500" dirty="0" smtClean="0"/>
          </a:p>
          <a:p>
            <a:r>
              <a:rPr lang="en-US" u="sng" dirty="0" smtClean="0"/>
              <a:t>Minn. Researchers study standing vs. sitting at a desk   </a:t>
            </a:r>
          </a:p>
          <a:p>
            <a:pPr>
              <a:buNone/>
            </a:pPr>
            <a:r>
              <a:rPr lang="en-US" sz="1600" dirty="0" smtClean="0">
                <a:hlinkClick r:id="rId5"/>
              </a:rPr>
              <a:t>	http://minnesota.publicradio.org/display/web/2012/01/24/sitting-vs-standing-study/</a:t>
            </a:r>
            <a:endParaRPr lang="en-US" sz="1600" dirty="0" smtClean="0"/>
          </a:p>
          <a:p>
            <a:endParaRPr lang="en-US" sz="1600" dirty="0" smtClean="0"/>
          </a:p>
          <a:p>
            <a:r>
              <a:rPr lang="en-US" dirty="0" smtClean="0"/>
              <a:t>Is sitting the new smoking? MPR Daily-Circuit</a:t>
            </a:r>
            <a:r>
              <a:rPr lang="en-US" sz="1400" dirty="0" smtClean="0"/>
              <a:t>   </a:t>
            </a:r>
            <a:r>
              <a:rPr lang="en-US" sz="1400" b="1" dirty="0" smtClean="0"/>
              <a:t>May 29, 2012</a:t>
            </a:r>
          </a:p>
          <a:p>
            <a:pPr>
              <a:buNone/>
            </a:pPr>
            <a:r>
              <a:rPr lang="en-US" sz="1400" dirty="0" smtClean="0">
                <a:hlinkClick r:id="rId6"/>
              </a:rPr>
              <a:t>	http://minnesota.publicradio.org/display/web/2012/05/29/daily-circuit-does-sitting-kills/</a:t>
            </a:r>
            <a:endParaRPr 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Ergonomic College - Sit to Stand Work Surface Examples</a:t>
            </a:r>
            <a:endParaRPr lang="en-US" dirty="0"/>
          </a:p>
        </p:txBody>
      </p:sp>
      <p:pic>
        <p:nvPicPr>
          <p:cNvPr id="4" name="Content Placeholder 3" descr="photo.JPG"/>
          <p:cNvPicPr>
            <a:picLocks noGrp="1" noChangeAspect="1"/>
          </p:cNvPicPr>
          <p:nvPr>
            <p:ph idx="1"/>
          </p:nvPr>
        </p:nvPicPr>
        <p:blipFill>
          <a:blip r:embed="rId2" cstate="print"/>
          <a:stretch>
            <a:fillRect/>
          </a:stretch>
        </p:blipFill>
        <p:spPr>
          <a:xfrm>
            <a:off x="4800600" y="2133600"/>
            <a:ext cx="3876754" cy="3505200"/>
          </a:xfrm>
        </p:spPr>
      </p:pic>
      <p:pic>
        <p:nvPicPr>
          <p:cNvPr id="5" name="Picture 4" descr="photo (1).JPG"/>
          <p:cNvPicPr>
            <a:picLocks noChangeAspect="1"/>
          </p:cNvPicPr>
          <p:nvPr/>
        </p:nvPicPr>
        <p:blipFill>
          <a:blip r:embed="rId3" cstate="print"/>
          <a:stretch>
            <a:fillRect/>
          </a:stretch>
        </p:blipFill>
        <p:spPr>
          <a:xfrm>
            <a:off x="457200" y="2590800"/>
            <a:ext cx="3889977" cy="37338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138</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Human factors or Ergonomics</vt:lpstr>
      <vt:lpstr>Examples</vt:lpstr>
      <vt:lpstr>Don’t Just Sit There</vt:lpstr>
      <vt:lpstr>The Ergonomic College  Research Articles &amp; News Program</vt:lpstr>
      <vt:lpstr>The Ergonomic College - Sit to Stand Work Surface Examples</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dc:title>
  <dc:creator>clayt004</dc:creator>
  <cp:lastModifiedBy>rachael</cp:lastModifiedBy>
  <cp:revision>23</cp:revision>
  <dcterms:created xsi:type="dcterms:W3CDTF">2012-08-21T13:59:26Z</dcterms:created>
  <dcterms:modified xsi:type="dcterms:W3CDTF">2012-11-26T17:01:12Z</dcterms:modified>
</cp:coreProperties>
</file>